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64.xml" ContentType="application/vnd.openxmlformats-officedocument.presentationml.tags+xml"/>
  <Override PartName="/ppt/notesSlides/notesSlide1.xml" ContentType="application/vnd.openxmlformats-officedocument.presentationml.notesSlide+xml"/>
  <Override PartName="/ppt/tags/tag65.xml" ContentType="application/vnd.openxmlformats-officedocument.presentationml.tags+xml"/>
  <Override PartName="/ppt/notesSlides/notesSlide2.xml" ContentType="application/vnd.openxmlformats-officedocument.presentationml.notesSlide+xml"/>
  <Override PartName="/ppt/tags/tag66.xml" ContentType="application/vnd.openxmlformats-officedocument.presentationml.tags+xml"/>
  <Override PartName="/ppt/notesSlides/notesSlide3.xml" ContentType="application/vnd.openxmlformats-officedocument.presentationml.notesSlide+xml"/>
  <Override PartName="/ppt/tags/tag67.xml" ContentType="application/vnd.openxmlformats-officedocument.presentationml.tags+xml"/>
  <Override PartName="/ppt/notesSlides/notesSlide4.xml" ContentType="application/vnd.openxmlformats-officedocument.presentationml.notesSlide+xml"/>
  <Override PartName="/ppt/tags/tag68.xml" ContentType="application/vnd.openxmlformats-officedocument.presentationml.tags+xml"/>
  <Override PartName="/ppt/notesSlides/notesSlide5.xml" ContentType="application/vnd.openxmlformats-officedocument.presentationml.notesSlide+xml"/>
  <Override PartName="/ppt/tags/tag69.xml" ContentType="application/vnd.openxmlformats-officedocument.presentationml.tags+xml"/>
  <Override PartName="/ppt/notesSlides/notesSlide6.xml" ContentType="application/vnd.openxmlformats-officedocument.presentationml.notesSlide+xml"/>
  <Override PartName="/ppt/tags/tag70.xml" ContentType="application/vnd.openxmlformats-officedocument.presentationml.tags+xml"/>
  <Override PartName="/ppt/notesSlides/notesSlide7.xml" ContentType="application/vnd.openxmlformats-officedocument.presentationml.notesSlide+xml"/>
  <Override PartName="/ppt/tags/tag71.xml" ContentType="application/vnd.openxmlformats-officedocument.presentationml.tags+xml"/>
  <Override PartName="/ppt/notesSlides/notesSlide8.xml" ContentType="application/vnd.openxmlformats-officedocument.presentationml.notesSlide+xml"/>
  <Override PartName="/ppt/tags/tag72.xml" ContentType="application/vnd.openxmlformats-officedocument.presentationml.tags+xml"/>
  <Override PartName="/ppt/notesSlides/notesSlide9.xml" ContentType="application/vnd.openxmlformats-officedocument.presentationml.notesSlide+xml"/>
  <Override PartName="/ppt/tags/tag73.xml" ContentType="application/vnd.openxmlformats-officedocument.presentationml.tags+xml"/>
  <Override PartName="/ppt/notesSlides/notesSlide10.xml" ContentType="application/vnd.openxmlformats-officedocument.presentationml.notesSlide+xml"/>
  <Override PartName="/ppt/tags/tag74.xml" ContentType="application/vnd.openxmlformats-officedocument.presentationml.tags+xml"/>
  <Override PartName="/ppt/notesSlides/notesSlide11.xml" ContentType="application/vnd.openxmlformats-officedocument.presentationml.notesSlide+xml"/>
  <Override PartName="/ppt/tags/tag75.xml" ContentType="application/vnd.openxmlformats-officedocument.presentationml.tags+xml"/>
  <Override PartName="/ppt/notesSlides/notesSlide12.xml" ContentType="application/vnd.openxmlformats-officedocument.presentationml.notesSlide+xml"/>
  <Override PartName="/ppt/tags/tag76.xml" ContentType="application/vnd.openxmlformats-officedocument.presentationml.tags+xml"/>
  <Override PartName="/ppt/notesSlides/notesSlide13.xml" ContentType="application/vnd.openxmlformats-officedocument.presentationml.notesSlide+xml"/>
  <Override PartName="/ppt/tags/tag77.xml" ContentType="application/vnd.openxmlformats-officedocument.presentationml.tags+xml"/>
  <Override PartName="/ppt/notesSlides/notesSlide14.xml" ContentType="application/vnd.openxmlformats-officedocument.presentationml.notesSlide+xml"/>
  <Override PartName="/ppt/tags/tag78.xml" ContentType="application/vnd.openxmlformats-officedocument.presentationml.tags+xml"/>
  <Override PartName="/ppt/notesSlides/notesSlide15.xml" ContentType="application/vnd.openxmlformats-officedocument.presentationml.notesSlide+xml"/>
  <Override PartName="/ppt/tags/tag79.xml" ContentType="application/vnd.openxmlformats-officedocument.presentationml.tags+xml"/>
  <Override PartName="/ppt/notesSlides/notesSlide16.xml" ContentType="application/vnd.openxmlformats-officedocument.presentationml.notesSlide+xml"/>
  <Override PartName="/ppt/tags/tag80.xml" ContentType="application/vnd.openxmlformats-officedocument.presentationml.tags+xml"/>
  <Override PartName="/ppt/notesSlides/notesSlide17.xml" ContentType="application/vnd.openxmlformats-officedocument.presentationml.notesSlide+xml"/>
  <Override PartName="/ppt/tags/tag81.xml" ContentType="application/vnd.openxmlformats-officedocument.presentationml.tags+xml"/>
  <Override PartName="/ppt/notesSlides/notesSlide18.xml" ContentType="application/vnd.openxmlformats-officedocument.presentationml.notesSlide+xml"/>
  <Override PartName="/ppt/tags/tag82.xml" ContentType="application/vnd.openxmlformats-officedocument.presentationml.tags+xml"/>
  <Override PartName="/ppt/notesSlides/notesSlide19.xml" ContentType="application/vnd.openxmlformats-officedocument.presentationml.notesSlide+xml"/>
  <Override PartName="/ppt/tags/tag83.xml" ContentType="application/vnd.openxmlformats-officedocument.presentationml.tags+xml"/>
  <Override PartName="/ppt/notesSlides/notesSlide20.xml" ContentType="application/vnd.openxmlformats-officedocument.presentationml.notesSlide+xml"/>
  <Override PartName="/ppt/tags/tag84.xml" ContentType="application/vnd.openxmlformats-officedocument.presentationml.tags+xml"/>
  <Override PartName="/ppt/notesSlides/notesSlide21.xml" ContentType="application/vnd.openxmlformats-officedocument.presentationml.notesSlide+xml"/>
  <Override PartName="/ppt/tags/tag85.xml" ContentType="application/vnd.openxmlformats-officedocument.presentationml.tags+xml"/>
  <Override PartName="/ppt/notesSlides/notesSlide22.xml" ContentType="application/vnd.openxmlformats-officedocument.presentationml.notesSlide+xml"/>
  <Override PartName="/ppt/tags/tag86.xml" ContentType="application/vnd.openxmlformats-officedocument.presentationml.tags+xml"/>
  <Override PartName="/ppt/notesSlides/notesSlide23.xml" ContentType="application/vnd.openxmlformats-officedocument.presentationml.notesSlide+xml"/>
  <Override PartName="/ppt/tags/tag87.xml" ContentType="application/vnd.openxmlformats-officedocument.presentationml.tags+xml"/>
  <Override PartName="/ppt/notesSlides/notesSlide24.xml" ContentType="application/vnd.openxmlformats-officedocument.presentationml.notesSlide+xml"/>
  <Override PartName="/ppt/tags/tag88.xml" ContentType="application/vnd.openxmlformats-officedocument.presentationml.tags+xml"/>
  <Override PartName="/ppt/notesSlides/notesSlide25.xml" ContentType="application/vnd.openxmlformats-officedocument.presentationml.notesSlide+xml"/>
  <Override PartName="/ppt/tags/tag89.xml" ContentType="application/vnd.openxmlformats-officedocument.presentationml.tags+xml"/>
  <Override PartName="/ppt/notesSlides/notesSlide26.xml" ContentType="application/vnd.openxmlformats-officedocument.presentationml.notesSlide+xml"/>
  <Override PartName="/ppt/tags/tag90.xml" ContentType="application/vnd.openxmlformats-officedocument.presentationml.tags+xml"/>
  <Override PartName="/ppt/notesSlides/notesSlide27.xml" ContentType="application/vnd.openxmlformats-officedocument.presentationml.notesSlide+xml"/>
  <Override PartName="/ppt/tags/tag91.xml" ContentType="application/vnd.openxmlformats-officedocument.presentationml.tags+xml"/>
  <Override PartName="/ppt/notesSlides/notesSlide28.xml" ContentType="application/vnd.openxmlformats-officedocument.presentationml.notesSlide+xml"/>
  <Override PartName="/ppt/tags/tag92.xml" ContentType="application/vnd.openxmlformats-officedocument.presentationml.tags+xml"/>
  <Override PartName="/ppt/notesSlides/notesSlide29.xml" ContentType="application/vnd.openxmlformats-officedocument.presentationml.notesSlide+xml"/>
  <Override PartName="/ppt/tags/tag93.xml" ContentType="application/vnd.openxmlformats-officedocument.presentationml.tags+xml"/>
  <Override PartName="/ppt/notesSlides/notesSlide30.xml" ContentType="application/vnd.openxmlformats-officedocument.presentationml.notesSlide+xml"/>
  <Override PartName="/ppt/tags/tag94.xml" ContentType="application/vnd.openxmlformats-officedocument.presentationml.tags+xml"/>
  <Override PartName="/ppt/notesSlides/notesSlide31.xml" ContentType="application/vnd.openxmlformats-officedocument.presentationml.notesSlide+xml"/>
  <Override PartName="/ppt/tags/tag95.xml" ContentType="application/vnd.openxmlformats-officedocument.presentationml.tags+xml"/>
  <Override PartName="/ppt/notesSlides/notesSlide32.xml" ContentType="application/vnd.openxmlformats-officedocument.presentationml.notesSlide+xml"/>
  <Override PartName="/ppt/tags/tag96.xml" ContentType="application/vnd.openxmlformats-officedocument.presentationml.tags+xml"/>
  <Override PartName="/ppt/notesSlides/notesSlide33.xml" ContentType="application/vnd.openxmlformats-officedocument.presentationml.notesSlide+xml"/>
  <Override PartName="/ppt/tags/tag97.xml" ContentType="application/vnd.openxmlformats-officedocument.presentationml.tags+xml"/>
  <Override PartName="/ppt/notesSlides/notesSlide34.xml" ContentType="application/vnd.openxmlformats-officedocument.presentationml.notesSlide+xml"/>
  <Override PartName="/ppt/tags/tag98.xml" ContentType="application/vnd.openxmlformats-officedocument.presentationml.tags+xml"/>
  <Override PartName="/ppt/notesSlides/notesSlide35.xml" ContentType="application/vnd.openxmlformats-officedocument.presentationml.notesSlide+xml"/>
  <Override PartName="/ppt/tags/tag99.xml" ContentType="application/vnd.openxmlformats-officedocument.presentationml.tags+xml"/>
  <Override PartName="/ppt/notesSlides/notesSlide36.xml" ContentType="application/vnd.openxmlformats-officedocument.presentationml.notesSlide+xml"/>
  <Override PartName="/ppt/tags/tag100.xml" ContentType="application/vnd.openxmlformats-officedocument.presentationml.tags+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handoutMasterIdLst>
    <p:handoutMasterId r:id="rId40"/>
  </p:handoutMasterIdLst>
  <p:sldIdLst>
    <p:sldId id="410" r:id="rId2"/>
    <p:sldId id="413" r:id="rId3"/>
    <p:sldId id="441" r:id="rId4"/>
    <p:sldId id="420" r:id="rId5"/>
    <p:sldId id="419" r:id="rId6"/>
    <p:sldId id="442" r:id="rId7"/>
    <p:sldId id="416" r:id="rId8"/>
    <p:sldId id="415" r:id="rId9"/>
    <p:sldId id="421" r:id="rId10"/>
    <p:sldId id="443" r:id="rId11"/>
    <p:sldId id="409" r:id="rId12"/>
    <p:sldId id="447" r:id="rId13"/>
    <p:sldId id="449" r:id="rId14"/>
    <p:sldId id="450" r:id="rId15"/>
    <p:sldId id="451" r:id="rId16"/>
    <p:sldId id="452" r:id="rId17"/>
    <p:sldId id="411" r:id="rId18"/>
    <p:sldId id="412" r:id="rId19"/>
    <p:sldId id="453" r:id="rId20"/>
    <p:sldId id="454" r:id="rId21"/>
    <p:sldId id="455" r:id="rId22"/>
    <p:sldId id="456" r:id="rId23"/>
    <p:sldId id="457" r:id="rId24"/>
    <p:sldId id="458" r:id="rId25"/>
    <p:sldId id="459" r:id="rId26"/>
    <p:sldId id="460" r:id="rId27"/>
    <p:sldId id="461" r:id="rId28"/>
    <p:sldId id="462" r:id="rId29"/>
    <p:sldId id="463" r:id="rId30"/>
    <p:sldId id="464" r:id="rId31"/>
    <p:sldId id="465" r:id="rId32"/>
    <p:sldId id="466" r:id="rId33"/>
    <p:sldId id="467" r:id="rId34"/>
    <p:sldId id="444" r:id="rId35"/>
    <p:sldId id="468" r:id="rId36"/>
    <p:sldId id="469" r:id="rId37"/>
    <p:sldId id="436" r:id="rId38"/>
  </p:sldIdLst>
  <p:sldSz cx="12192000" cy="6858000"/>
  <p:notesSz cx="6858000" cy="9144000"/>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76">
          <p15:clr>
            <a:srgbClr val="A4A3A4"/>
          </p15:clr>
        </p15:guide>
        <p15:guide id="2" pos="3763">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пользователь Microsoft Office"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1C1D"/>
    <a:srgbClr val="FFFFFF"/>
    <a:srgbClr val="113748"/>
    <a:srgbClr val="3BB5C4"/>
    <a:srgbClr val="A6A6A6"/>
    <a:srgbClr val="BEBEBE"/>
    <a:srgbClr val="A9DFE5"/>
    <a:srgbClr val="DCDCDC"/>
    <a:srgbClr val="F0F0F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78" autoAdjust="0"/>
    <p:restoredTop sz="96314" autoAdjust="0"/>
  </p:normalViewPr>
  <p:slideViewPr>
    <p:cSldViewPr snapToGrid="0">
      <p:cViewPr>
        <p:scale>
          <a:sx n="125" d="100"/>
          <a:sy n="125" d="100"/>
        </p:scale>
        <p:origin x="90" y="-270"/>
      </p:cViewPr>
      <p:guideLst>
        <p:guide orient="horz" pos="2276"/>
        <p:guide pos="3763"/>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pitchFamily="34" charset="-122"/>
                <a:ea typeface="微软雅黑" panose="020B0503020204020204" pitchFamily="34" charset="-122"/>
              </a:rPr>
              <a:t>2024/12/2</a:t>
            </a:fld>
            <a:endParaRPr lang="zh-CN" altLang="en-US">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pitchFamily="34" charset="-122"/>
                <a:ea typeface="微软雅黑" panose="020B0503020204020204" pitchFamily="34" charset="-122"/>
              </a:rPr>
              <a:t>‹#›</a:t>
            </a:fld>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695159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1AC49D05-6128-4D0D-A32A-06A5E73B386C}" type="datetimeFigureOut">
              <a:rPr lang="zh-CN" altLang="en-US" smtClean="0"/>
              <a:t>2024/12/2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5849F42C-2DAE-424C-A4B8-3140182C3E9F}" type="slidenum">
              <a:rPr lang="zh-CN" altLang="en-US" smtClean="0"/>
              <a:t>‹#›</a:t>
            </a:fld>
            <a:endParaRPr lang="zh-CN" altLang="en-US"/>
          </a:p>
        </p:txBody>
      </p:sp>
    </p:spTree>
    <p:extLst>
      <p:ext uri="{BB962C8B-B14F-4D97-AF65-F5344CB8AC3E}">
        <p14:creationId xmlns:p14="http://schemas.microsoft.com/office/powerpoint/2010/main" val="2137728788"/>
      </p:ext>
    </p:extLst>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960453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49F42C-2DAE-424C-A4B8-3140182C3E9F}" type="slidenum">
              <a:rPr lang="zh-CN" altLang="en-US" smtClean="0"/>
              <a:t>10</a:t>
            </a:fld>
            <a:endParaRPr lang="zh-CN" altLang="en-US"/>
          </a:p>
        </p:txBody>
      </p:sp>
    </p:spTree>
    <p:extLst>
      <p:ext uri="{BB962C8B-B14F-4D97-AF65-F5344CB8AC3E}">
        <p14:creationId xmlns:p14="http://schemas.microsoft.com/office/powerpoint/2010/main" val="1641143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49F42C-2DAE-424C-A4B8-3140182C3E9F}" type="slidenum">
              <a:rPr lang="zh-CN" altLang="en-US" smtClean="0"/>
              <a:t>11</a:t>
            </a:fld>
            <a:endParaRPr lang="zh-CN" altLang="en-US"/>
          </a:p>
        </p:txBody>
      </p:sp>
    </p:spTree>
    <p:extLst>
      <p:ext uri="{BB962C8B-B14F-4D97-AF65-F5344CB8AC3E}">
        <p14:creationId xmlns:p14="http://schemas.microsoft.com/office/powerpoint/2010/main" val="3987944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6A45E-32BC-B66D-4204-60628C41100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F1B82B0-5F79-22E6-C56C-CA4C57CE65B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1A87655-521C-F1AC-2C8A-2BD0399721F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04FF7E4B-1EC7-A14B-A4CB-0BB5D739A4D5}"/>
              </a:ext>
            </a:extLst>
          </p:cNvPr>
          <p:cNvSpPr>
            <a:spLocks noGrp="1"/>
          </p:cNvSpPr>
          <p:nvPr>
            <p:ph type="sldNum" sz="quarter" idx="10"/>
          </p:nvPr>
        </p:nvSpPr>
        <p:spPr/>
        <p:txBody>
          <a:bodyPr/>
          <a:lstStyle/>
          <a:p>
            <a:fld id="{5849F42C-2DAE-424C-A4B8-3140182C3E9F}" type="slidenum">
              <a:rPr lang="zh-CN" altLang="en-US" smtClean="0"/>
              <a:t>12</a:t>
            </a:fld>
            <a:endParaRPr lang="zh-CN" altLang="en-US"/>
          </a:p>
        </p:txBody>
      </p:sp>
    </p:spTree>
    <p:extLst>
      <p:ext uri="{BB962C8B-B14F-4D97-AF65-F5344CB8AC3E}">
        <p14:creationId xmlns:p14="http://schemas.microsoft.com/office/powerpoint/2010/main" val="42119749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A2921-8225-990F-C099-838C088A82D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55548D7-489B-32E0-D0F6-1037FC64E0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29CE672-9C3D-0273-806E-9CCC96AEC9C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30C34EAA-DA88-0280-69B6-54A2E3944F17}"/>
              </a:ext>
            </a:extLst>
          </p:cNvPr>
          <p:cNvSpPr>
            <a:spLocks noGrp="1"/>
          </p:cNvSpPr>
          <p:nvPr>
            <p:ph type="sldNum" sz="quarter" idx="10"/>
          </p:nvPr>
        </p:nvSpPr>
        <p:spPr/>
        <p:txBody>
          <a:bodyPr/>
          <a:lstStyle/>
          <a:p>
            <a:fld id="{5849F42C-2DAE-424C-A4B8-3140182C3E9F}" type="slidenum">
              <a:rPr lang="zh-CN" altLang="en-US" smtClean="0"/>
              <a:t>13</a:t>
            </a:fld>
            <a:endParaRPr lang="zh-CN" altLang="en-US"/>
          </a:p>
        </p:txBody>
      </p:sp>
    </p:spTree>
    <p:extLst>
      <p:ext uri="{BB962C8B-B14F-4D97-AF65-F5344CB8AC3E}">
        <p14:creationId xmlns:p14="http://schemas.microsoft.com/office/powerpoint/2010/main" val="7549748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20B1D4-C4AB-216E-7973-4799B8B2D6A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21E0CC2-5D68-ACAE-B20A-BD0B984EB24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0B9A142-5CF0-4688-6DB6-F57E5E0E12F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6C85EAFF-6539-0E3C-1CA9-B5C1E83F32CB}"/>
              </a:ext>
            </a:extLst>
          </p:cNvPr>
          <p:cNvSpPr>
            <a:spLocks noGrp="1"/>
          </p:cNvSpPr>
          <p:nvPr>
            <p:ph type="sldNum" sz="quarter" idx="10"/>
          </p:nvPr>
        </p:nvSpPr>
        <p:spPr/>
        <p:txBody>
          <a:bodyPr/>
          <a:lstStyle/>
          <a:p>
            <a:fld id="{5849F42C-2DAE-424C-A4B8-3140182C3E9F}" type="slidenum">
              <a:rPr lang="zh-CN" altLang="en-US" smtClean="0"/>
              <a:t>14</a:t>
            </a:fld>
            <a:endParaRPr lang="zh-CN" altLang="en-US"/>
          </a:p>
        </p:txBody>
      </p:sp>
    </p:spTree>
    <p:extLst>
      <p:ext uri="{BB962C8B-B14F-4D97-AF65-F5344CB8AC3E}">
        <p14:creationId xmlns:p14="http://schemas.microsoft.com/office/powerpoint/2010/main" val="2059568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CF7901-586A-129B-1D32-BF4D7B5FE2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4F55574-E8EE-924E-0E3A-8B859250C99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E41F5D8-D8A3-890D-0766-E714074E8B6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EB98C394-5014-ACC4-3A97-C5C54AE3434D}"/>
              </a:ext>
            </a:extLst>
          </p:cNvPr>
          <p:cNvSpPr>
            <a:spLocks noGrp="1"/>
          </p:cNvSpPr>
          <p:nvPr>
            <p:ph type="sldNum" sz="quarter" idx="10"/>
          </p:nvPr>
        </p:nvSpPr>
        <p:spPr/>
        <p:txBody>
          <a:bodyPr/>
          <a:lstStyle/>
          <a:p>
            <a:fld id="{5849F42C-2DAE-424C-A4B8-3140182C3E9F}" type="slidenum">
              <a:rPr lang="zh-CN" altLang="en-US" smtClean="0"/>
              <a:t>15</a:t>
            </a:fld>
            <a:endParaRPr lang="zh-CN" altLang="en-US"/>
          </a:p>
        </p:txBody>
      </p:sp>
    </p:spTree>
    <p:extLst>
      <p:ext uri="{BB962C8B-B14F-4D97-AF65-F5344CB8AC3E}">
        <p14:creationId xmlns:p14="http://schemas.microsoft.com/office/powerpoint/2010/main" val="42770136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54CFE9-F28A-A732-7375-449C9ED124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BED734-2D3E-A430-FDC2-128922AB06F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366EF17-95D1-DE46-3B3A-4BEB2BCF9A31}"/>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07BAEFC-CFD5-CB91-A53A-A7E4393AEF46}"/>
              </a:ext>
            </a:extLst>
          </p:cNvPr>
          <p:cNvSpPr>
            <a:spLocks noGrp="1"/>
          </p:cNvSpPr>
          <p:nvPr>
            <p:ph type="sldNum" sz="quarter" idx="10"/>
          </p:nvPr>
        </p:nvSpPr>
        <p:spPr/>
        <p:txBody>
          <a:bodyPr/>
          <a:lstStyle/>
          <a:p>
            <a:fld id="{5849F42C-2DAE-424C-A4B8-3140182C3E9F}" type="slidenum">
              <a:rPr lang="zh-CN" altLang="en-US" smtClean="0"/>
              <a:t>16</a:t>
            </a:fld>
            <a:endParaRPr lang="zh-CN" altLang="en-US"/>
          </a:p>
        </p:txBody>
      </p:sp>
    </p:spTree>
    <p:extLst>
      <p:ext uri="{BB962C8B-B14F-4D97-AF65-F5344CB8AC3E}">
        <p14:creationId xmlns:p14="http://schemas.microsoft.com/office/powerpoint/2010/main" val="12017605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49F42C-2DAE-424C-A4B8-3140182C3E9F}" type="slidenum">
              <a:rPr lang="zh-CN" altLang="en-US" smtClean="0"/>
              <a:t>17</a:t>
            </a:fld>
            <a:endParaRPr lang="zh-CN" altLang="en-US"/>
          </a:p>
        </p:txBody>
      </p:sp>
    </p:spTree>
    <p:extLst>
      <p:ext uri="{BB962C8B-B14F-4D97-AF65-F5344CB8AC3E}">
        <p14:creationId xmlns:p14="http://schemas.microsoft.com/office/powerpoint/2010/main" val="3334532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49F42C-2DAE-424C-A4B8-3140182C3E9F}" type="slidenum">
              <a:rPr lang="zh-CN" altLang="en-US" smtClean="0"/>
              <a:t>18</a:t>
            </a:fld>
            <a:endParaRPr lang="zh-CN" altLang="en-US"/>
          </a:p>
        </p:txBody>
      </p:sp>
    </p:spTree>
    <p:extLst>
      <p:ext uri="{BB962C8B-B14F-4D97-AF65-F5344CB8AC3E}">
        <p14:creationId xmlns:p14="http://schemas.microsoft.com/office/powerpoint/2010/main" val="23784552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6E4B16-B638-006B-8BFF-E164EFE82F3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84F131F-842C-A9F6-CAD2-56E0059CB07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CD2B08B-E1DC-3524-A5E0-DAF5CF54915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F5E529F0-40D2-6D97-9774-46DACFF8E44E}"/>
              </a:ext>
            </a:extLst>
          </p:cNvPr>
          <p:cNvSpPr>
            <a:spLocks noGrp="1"/>
          </p:cNvSpPr>
          <p:nvPr>
            <p:ph type="sldNum" sz="quarter" idx="10"/>
          </p:nvPr>
        </p:nvSpPr>
        <p:spPr/>
        <p:txBody>
          <a:bodyPr/>
          <a:lstStyle/>
          <a:p>
            <a:fld id="{5849F42C-2DAE-424C-A4B8-3140182C3E9F}" type="slidenum">
              <a:rPr lang="zh-CN" altLang="en-US" smtClean="0"/>
              <a:t>19</a:t>
            </a:fld>
            <a:endParaRPr lang="zh-CN" altLang="en-US"/>
          </a:p>
        </p:txBody>
      </p:sp>
    </p:spTree>
    <p:extLst>
      <p:ext uri="{BB962C8B-B14F-4D97-AF65-F5344CB8AC3E}">
        <p14:creationId xmlns:p14="http://schemas.microsoft.com/office/powerpoint/2010/main" val="2518365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0568355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33F882-4EA0-1E32-966C-57CAF5C2CED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616DDDB-4B49-C113-614B-264A6DA1C06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B7FDD0B-615A-E7A6-3D91-316A9BCEC855}"/>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4BC898A-5D03-2486-FC6D-586A669C51BD}"/>
              </a:ext>
            </a:extLst>
          </p:cNvPr>
          <p:cNvSpPr>
            <a:spLocks noGrp="1"/>
          </p:cNvSpPr>
          <p:nvPr>
            <p:ph type="sldNum" sz="quarter" idx="10"/>
          </p:nvPr>
        </p:nvSpPr>
        <p:spPr/>
        <p:txBody>
          <a:bodyPr/>
          <a:lstStyle/>
          <a:p>
            <a:fld id="{5849F42C-2DAE-424C-A4B8-3140182C3E9F}" type="slidenum">
              <a:rPr lang="zh-CN" altLang="en-US" smtClean="0"/>
              <a:t>20</a:t>
            </a:fld>
            <a:endParaRPr lang="zh-CN" altLang="en-US"/>
          </a:p>
        </p:txBody>
      </p:sp>
    </p:spTree>
    <p:extLst>
      <p:ext uri="{BB962C8B-B14F-4D97-AF65-F5344CB8AC3E}">
        <p14:creationId xmlns:p14="http://schemas.microsoft.com/office/powerpoint/2010/main" val="14499671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4E013-4588-BA42-37D0-71E9079FB31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71E49AA-6BE7-A58C-1A94-EF2D2DF808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F89D058-D4C2-C76E-23C5-C6F4E75F863A}"/>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64DA96E3-C073-A085-6E1E-00B50DC28D7C}"/>
              </a:ext>
            </a:extLst>
          </p:cNvPr>
          <p:cNvSpPr>
            <a:spLocks noGrp="1"/>
          </p:cNvSpPr>
          <p:nvPr>
            <p:ph type="sldNum" sz="quarter" idx="10"/>
          </p:nvPr>
        </p:nvSpPr>
        <p:spPr/>
        <p:txBody>
          <a:bodyPr/>
          <a:lstStyle/>
          <a:p>
            <a:fld id="{5849F42C-2DAE-424C-A4B8-3140182C3E9F}" type="slidenum">
              <a:rPr lang="zh-CN" altLang="en-US" smtClean="0"/>
              <a:t>21</a:t>
            </a:fld>
            <a:endParaRPr lang="zh-CN" altLang="en-US"/>
          </a:p>
        </p:txBody>
      </p:sp>
    </p:spTree>
    <p:extLst>
      <p:ext uri="{BB962C8B-B14F-4D97-AF65-F5344CB8AC3E}">
        <p14:creationId xmlns:p14="http://schemas.microsoft.com/office/powerpoint/2010/main" val="21992547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63BF3-B74F-7D22-AB92-5CB97D74358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16F73CE-C3F3-97A5-74D1-382841B47A7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EFED9C9-E203-1D43-CC77-9A3DD3B5AD5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05BE1689-2B13-02E7-04FF-704BD7BC2823}"/>
              </a:ext>
            </a:extLst>
          </p:cNvPr>
          <p:cNvSpPr>
            <a:spLocks noGrp="1"/>
          </p:cNvSpPr>
          <p:nvPr>
            <p:ph type="sldNum" sz="quarter" idx="10"/>
          </p:nvPr>
        </p:nvSpPr>
        <p:spPr/>
        <p:txBody>
          <a:bodyPr/>
          <a:lstStyle/>
          <a:p>
            <a:fld id="{5849F42C-2DAE-424C-A4B8-3140182C3E9F}" type="slidenum">
              <a:rPr lang="zh-CN" altLang="en-US" smtClean="0"/>
              <a:t>22</a:t>
            </a:fld>
            <a:endParaRPr lang="zh-CN" altLang="en-US"/>
          </a:p>
        </p:txBody>
      </p:sp>
    </p:spTree>
    <p:extLst>
      <p:ext uri="{BB962C8B-B14F-4D97-AF65-F5344CB8AC3E}">
        <p14:creationId xmlns:p14="http://schemas.microsoft.com/office/powerpoint/2010/main" val="36343598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B4997B-15BB-16DC-175E-D9C7E5E58A5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87C924E-0957-525D-1645-8D3B3DF3784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ECDC0CA-2466-8740-6287-3C35032C35FC}"/>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5290240F-25DE-6490-30FD-3DCDB77D8662}"/>
              </a:ext>
            </a:extLst>
          </p:cNvPr>
          <p:cNvSpPr>
            <a:spLocks noGrp="1"/>
          </p:cNvSpPr>
          <p:nvPr>
            <p:ph type="sldNum" sz="quarter" idx="10"/>
          </p:nvPr>
        </p:nvSpPr>
        <p:spPr/>
        <p:txBody>
          <a:bodyPr/>
          <a:lstStyle/>
          <a:p>
            <a:fld id="{5849F42C-2DAE-424C-A4B8-3140182C3E9F}" type="slidenum">
              <a:rPr lang="zh-CN" altLang="en-US" smtClean="0"/>
              <a:t>23</a:t>
            </a:fld>
            <a:endParaRPr lang="zh-CN" altLang="en-US"/>
          </a:p>
        </p:txBody>
      </p:sp>
    </p:spTree>
    <p:extLst>
      <p:ext uri="{BB962C8B-B14F-4D97-AF65-F5344CB8AC3E}">
        <p14:creationId xmlns:p14="http://schemas.microsoft.com/office/powerpoint/2010/main" val="35124249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4377B-F6C6-9A59-AC7D-89C9003C21A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0D0D63C-BEBB-C258-CF32-0B1C205120D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A4A2C5C-C470-F4EC-1553-599C4C34191F}"/>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E47D3B2B-7E4D-46E8-934B-BF79DC75E452}"/>
              </a:ext>
            </a:extLst>
          </p:cNvPr>
          <p:cNvSpPr>
            <a:spLocks noGrp="1"/>
          </p:cNvSpPr>
          <p:nvPr>
            <p:ph type="sldNum" sz="quarter" idx="10"/>
          </p:nvPr>
        </p:nvSpPr>
        <p:spPr/>
        <p:txBody>
          <a:bodyPr/>
          <a:lstStyle/>
          <a:p>
            <a:fld id="{5849F42C-2DAE-424C-A4B8-3140182C3E9F}" type="slidenum">
              <a:rPr lang="zh-CN" altLang="en-US" smtClean="0"/>
              <a:t>24</a:t>
            </a:fld>
            <a:endParaRPr lang="zh-CN" altLang="en-US"/>
          </a:p>
        </p:txBody>
      </p:sp>
    </p:spTree>
    <p:extLst>
      <p:ext uri="{BB962C8B-B14F-4D97-AF65-F5344CB8AC3E}">
        <p14:creationId xmlns:p14="http://schemas.microsoft.com/office/powerpoint/2010/main" val="21433438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17F01-B78E-4385-5A02-729E12EACB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F8FB93E-6841-DE8E-1F5B-D666249293D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17717B-E50A-4703-86B3-453A6D33D7E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2A531A2E-ECD3-86CA-3A3D-C2DEEBC13EDD}"/>
              </a:ext>
            </a:extLst>
          </p:cNvPr>
          <p:cNvSpPr>
            <a:spLocks noGrp="1"/>
          </p:cNvSpPr>
          <p:nvPr>
            <p:ph type="sldNum" sz="quarter" idx="10"/>
          </p:nvPr>
        </p:nvSpPr>
        <p:spPr/>
        <p:txBody>
          <a:bodyPr/>
          <a:lstStyle/>
          <a:p>
            <a:fld id="{5849F42C-2DAE-424C-A4B8-3140182C3E9F}" type="slidenum">
              <a:rPr lang="zh-CN" altLang="en-US" smtClean="0"/>
              <a:t>25</a:t>
            </a:fld>
            <a:endParaRPr lang="zh-CN" altLang="en-US"/>
          </a:p>
        </p:txBody>
      </p:sp>
    </p:spTree>
    <p:extLst>
      <p:ext uri="{BB962C8B-B14F-4D97-AF65-F5344CB8AC3E}">
        <p14:creationId xmlns:p14="http://schemas.microsoft.com/office/powerpoint/2010/main" val="4505854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00292-0825-388D-C871-88A5F2A7577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EEA660A-DBB8-7F93-5929-67E9E573279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9C492D5-4373-E51E-E01F-FACBF5A37988}"/>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505EE04C-B477-08EF-AD91-46FEEE67F235}"/>
              </a:ext>
            </a:extLst>
          </p:cNvPr>
          <p:cNvSpPr>
            <a:spLocks noGrp="1"/>
          </p:cNvSpPr>
          <p:nvPr>
            <p:ph type="sldNum" sz="quarter" idx="10"/>
          </p:nvPr>
        </p:nvSpPr>
        <p:spPr/>
        <p:txBody>
          <a:bodyPr/>
          <a:lstStyle/>
          <a:p>
            <a:fld id="{5849F42C-2DAE-424C-A4B8-3140182C3E9F}" type="slidenum">
              <a:rPr lang="zh-CN" altLang="en-US" smtClean="0"/>
              <a:t>26</a:t>
            </a:fld>
            <a:endParaRPr lang="zh-CN" altLang="en-US"/>
          </a:p>
        </p:txBody>
      </p:sp>
    </p:spTree>
    <p:extLst>
      <p:ext uri="{BB962C8B-B14F-4D97-AF65-F5344CB8AC3E}">
        <p14:creationId xmlns:p14="http://schemas.microsoft.com/office/powerpoint/2010/main" val="25904866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53FA9-0C95-E15F-7FB3-80FD5066D06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3B5433E-046F-B198-72AA-8DEF95A6940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823FC2E-C652-9D41-2C9B-7BA13F3E2046}"/>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E4A03054-0D0F-F9FA-AD89-5FC8AD885534}"/>
              </a:ext>
            </a:extLst>
          </p:cNvPr>
          <p:cNvSpPr>
            <a:spLocks noGrp="1"/>
          </p:cNvSpPr>
          <p:nvPr>
            <p:ph type="sldNum" sz="quarter" idx="10"/>
          </p:nvPr>
        </p:nvSpPr>
        <p:spPr/>
        <p:txBody>
          <a:bodyPr/>
          <a:lstStyle/>
          <a:p>
            <a:fld id="{5849F42C-2DAE-424C-A4B8-3140182C3E9F}" type="slidenum">
              <a:rPr lang="zh-CN" altLang="en-US" smtClean="0"/>
              <a:t>27</a:t>
            </a:fld>
            <a:endParaRPr lang="zh-CN" altLang="en-US"/>
          </a:p>
        </p:txBody>
      </p:sp>
    </p:spTree>
    <p:extLst>
      <p:ext uri="{BB962C8B-B14F-4D97-AF65-F5344CB8AC3E}">
        <p14:creationId xmlns:p14="http://schemas.microsoft.com/office/powerpoint/2010/main" val="464381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E0AB36-F830-035A-8FF9-6B18B76C710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C0E0280-6124-BD97-2138-5E088AA9646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99CCB22-CEEE-A794-33AB-83D498C7BBC1}"/>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61703C0C-DFB0-0120-866F-912348C7B03D}"/>
              </a:ext>
            </a:extLst>
          </p:cNvPr>
          <p:cNvSpPr>
            <a:spLocks noGrp="1"/>
          </p:cNvSpPr>
          <p:nvPr>
            <p:ph type="sldNum" sz="quarter" idx="10"/>
          </p:nvPr>
        </p:nvSpPr>
        <p:spPr/>
        <p:txBody>
          <a:bodyPr/>
          <a:lstStyle/>
          <a:p>
            <a:fld id="{5849F42C-2DAE-424C-A4B8-3140182C3E9F}" type="slidenum">
              <a:rPr lang="zh-CN" altLang="en-US" smtClean="0"/>
              <a:t>28</a:t>
            </a:fld>
            <a:endParaRPr lang="zh-CN" altLang="en-US"/>
          </a:p>
        </p:txBody>
      </p:sp>
    </p:spTree>
    <p:extLst>
      <p:ext uri="{BB962C8B-B14F-4D97-AF65-F5344CB8AC3E}">
        <p14:creationId xmlns:p14="http://schemas.microsoft.com/office/powerpoint/2010/main" val="38811891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F565C-E34E-0F68-3956-35516148BCD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F255B7A-4AE4-31B2-F04D-92D6445767F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E3FE96E-2A14-FEEA-F7F6-31FFA3D77DBC}"/>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6539EA86-6A29-1967-26A8-A20C2CE5FC9F}"/>
              </a:ext>
            </a:extLst>
          </p:cNvPr>
          <p:cNvSpPr>
            <a:spLocks noGrp="1"/>
          </p:cNvSpPr>
          <p:nvPr>
            <p:ph type="sldNum" sz="quarter" idx="10"/>
          </p:nvPr>
        </p:nvSpPr>
        <p:spPr/>
        <p:txBody>
          <a:bodyPr/>
          <a:lstStyle/>
          <a:p>
            <a:fld id="{5849F42C-2DAE-424C-A4B8-3140182C3E9F}" type="slidenum">
              <a:rPr lang="zh-CN" altLang="en-US" smtClean="0"/>
              <a:t>29</a:t>
            </a:fld>
            <a:endParaRPr lang="zh-CN" altLang="en-US"/>
          </a:p>
        </p:txBody>
      </p:sp>
    </p:spTree>
    <p:extLst>
      <p:ext uri="{BB962C8B-B14F-4D97-AF65-F5344CB8AC3E}">
        <p14:creationId xmlns:p14="http://schemas.microsoft.com/office/powerpoint/2010/main" val="1253319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49F42C-2DAE-424C-A4B8-3140182C3E9F}" type="slidenum">
              <a:rPr lang="zh-CN" altLang="en-US" smtClean="0"/>
              <a:t>3</a:t>
            </a:fld>
            <a:endParaRPr lang="zh-CN" altLang="en-US"/>
          </a:p>
        </p:txBody>
      </p:sp>
    </p:spTree>
    <p:extLst>
      <p:ext uri="{BB962C8B-B14F-4D97-AF65-F5344CB8AC3E}">
        <p14:creationId xmlns:p14="http://schemas.microsoft.com/office/powerpoint/2010/main" val="3846220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8A054-FF2B-D57E-4C18-E01F72BFA08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F24F8E5-63A9-11EA-5B26-6761207484E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7F27F10-3BCF-611B-1773-BFD467FA5FC1}"/>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392FE247-9340-D1D5-135C-F9A71179B515}"/>
              </a:ext>
            </a:extLst>
          </p:cNvPr>
          <p:cNvSpPr>
            <a:spLocks noGrp="1"/>
          </p:cNvSpPr>
          <p:nvPr>
            <p:ph type="sldNum" sz="quarter" idx="10"/>
          </p:nvPr>
        </p:nvSpPr>
        <p:spPr/>
        <p:txBody>
          <a:bodyPr/>
          <a:lstStyle/>
          <a:p>
            <a:fld id="{5849F42C-2DAE-424C-A4B8-3140182C3E9F}" type="slidenum">
              <a:rPr lang="zh-CN" altLang="en-US" smtClean="0"/>
              <a:t>30</a:t>
            </a:fld>
            <a:endParaRPr lang="zh-CN" altLang="en-US"/>
          </a:p>
        </p:txBody>
      </p:sp>
    </p:spTree>
    <p:extLst>
      <p:ext uri="{BB962C8B-B14F-4D97-AF65-F5344CB8AC3E}">
        <p14:creationId xmlns:p14="http://schemas.microsoft.com/office/powerpoint/2010/main" val="27954246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CEA5E-7566-E9E8-5F63-C3CB5382436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6F2D8A5-2FCE-E406-C61F-DFD724C5712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283E02D-9599-9FAF-BCB7-E6F000AC013A}"/>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A15EAB2-B524-B52D-D225-EC9E26BB4FB2}"/>
              </a:ext>
            </a:extLst>
          </p:cNvPr>
          <p:cNvSpPr>
            <a:spLocks noGrp="1"/>
          </p:cNvSpPr>
          <p:nvPr>
            <p:ph type="sldNum" sz="quarter" idx="10"/>
          </p:nvPr>
        </p:nvSpPr>
        <p:spPr/>
        <p:txBody>
          <a:bodyPr/>
          <a:lstStyle/>
          <a:p>
            <a:fld id="{5849F42C-2DAE-424C-A4B8-3140182C3E9F}" type="slidenum">
              <a:rPr lang="zh-CN" altLang="en-US" smtClean="0"/>
              <a:t>31</a:t>
            </a:fld>
            <a:endParaRPr lang="zh-CN" altLang="en-US"/>
          </a:p>
        </p:txBody>
      </p:sp>
    </p:spTree>
    <p:extLst>
      <p:ext uri="{BB962C8B-B14F-4D97-AF65-F5344CB8AC3E}">
        <p14:creationId xmlns:p14="http://schemas.microsoft.com/office/powerpoint/2010/main" val="28441585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B105D-A8A7-74D3-4390-AA419B13DD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8F95B05-F94B-5E10-7799-98BD71B32A6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7F97E3B-26A4-7208-F91A-E7F4C2EFA70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0C729E85-1680-E66F-31CC-1E714C93328B}"/>
              </a:ext>
            </a:extLst>
          </p:cNvPr>
          <p:cNvSpPr>
            <a:spLocks noGrp="1"/>
          </p:cNvSpPr>
          <p:nvPr>
            <p:ph type="sldNum" sz="quarter" idx="10"/>
          </p:nvPr>
        </p:nvSpPr>
        <p:spPr/>
        <p:txBody>
          <a:bodyPr/>
          <a:lstStyle/>
          <a:p>
            <a:fld id="{5849F42C-2DAE-424C-A4B8-3140182C3E9F}" type="slidenum">
              <a:rPr lang="zh-CN" altLang="en-US" smtClean="0"/>
              <a:t>32</a:t>
            </a:fld>
            <a:endParaRPr lang="zh-CN" altLang="en-US"/>
          </a:p>
        </p:txBody>
      </p:sp>
    </p:spTree>
    <p:extLst>
      <p:ext uri="{BB962C8B-B14F-4D97-AF65-F5344CB8AC3E}">
        <p14:creationId xmlns:p14="http://schemas.microsoft.com/office/powerpoint/2010/main" val="13850394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FBDCD0-0E44-E32A-CAF7-612971F5DC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BA1C342-3ECF-C596-291F-B88081DE2B9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0E25274-AF4D-06AA-3876-4810DC530596}"/>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5A6CBA8-F50B-154A-CEB9-2AEB765CA25E}"/>
              </a:ext>
            </a:extLst>
          </p:cNvPr>
          <p:cNvSpPr>
            <a:spLocks noGrp="1"/>
          </p:cNvSpPr>
          <p:nvPr>
            <p:ph type="sldNum" sz="quarter" idx="10"/>
          </p:nvPr>
        </p:nvSpPr>
        <p:spPr/>
        <p:txBody>
          <a:bodyPr/>
          <a:lstStyle/>
          <a:p>
            <a:fld id="{5849F42C-2DAE-424C-A4B8-3140182C3E9F}" type="slidenum">
              <a:rPr lang="zh-CN" altLang="en-US" smtClean="0"/>
              <a:t>33</a:t>
            </a:fld>
            <a:endParaRPr lang="zh-CN" altLang="en-US"/>
          </a:p>
        </p:txBody>
      </p:sp>
    </p:spTree>
    <p:extLst>
      <p:ext uri="{BB962C8B-B14F-4D97-AF65-F5344CB8AC3E}">
        <p14:creationId xmlns:p14="http://schemas.microsoft.com/office/powerpoint/2010/main" val="16483278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49F42C-2DAE-424C-A4B8-3140182C3E9F}" type="slidenum">
              <a:rPr lang="zh-CN" altLang="en-US" smtClean="0"/>
              <a:t>34</a:t>
            </a:fld>
            <a:endParaRPr lang="zh-CN" altLang="en-US"/>
          </a:p>
        </p:txBody>
      </p:sp>
    </p:spTree>
    <p:extLst>
      <p:ext uri="{BB962C8B-B14F-4D97-AF65-F5344CB8AC3E}">
        <p14:creationId xmlns:p14="http://schemas.microsoft.com/office/powerpoint/2010/main" val="27653578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C5F2C-76F2-BC9B-C87C-B9FA302FBB1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0A70C03-EE22-31FA-0538-E884D54BDCF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CA1C9D5-A977-D035-A088-6DEC743E67D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B34DF7A-A2D1-5BCD-B386-7D7651CE08B5}"/>
              </a:ext>
            </a:extLst>
          </p:cNvPr>
          <p:cNvSpPr>
            <a:spLocks noGrp="1"/>
          </p:cNvSpPr>
          <p:nvPr>
            <p:ph type="sldNum" sz="quarter" idx="10"/>
          </p:nvPr>
        </p:nvSpPr>
        <p:spPr/>
        <p:txBody>
          <a:bodyPr/>
          <a:lstStyle/>
          <a:p>
            <a:fld id="{5849F42C-2DAE-424C-A4B8-3140182C3E9F}" type="slidenum">
              <a:rPr lang="zh-CN" altLang="en-US" smtClean="0"/>
              <a:t>35</a:t>
            </a:fld>
            <a:endParaRPr lang="zh-CN" altLang="en-US"/>
          </a:p>
        </p:txBody>
      </p:sp>
    </p:spTree>
    <p:extLst>
      <p:ext uri="{BB962C8B-B14F-4D97-AF65-F5344CB8AC3E}">
        <p14:creationId xmlns:p14="http://schemas.microsoft.com/office/powerpoint/2010/main" val="2587644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35CEEA-4642-855D-AF5B-81BBC50470B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8F61988-AD14-C561-5606-14383751989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D855FCB-2D14-FD10-0B9C-8FB715FC3F8A}"/>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A30D9776-2C8A-33E2-47F8-95B57F618F19}"/>
              </a:ext>
            </a:extLst>
          </p:cNvPr>
          <p:cNvSpPr>
            <a:spLocks noGrp="1"/>
          </p:cNvSpPr>
          <p:nvPr>
            <p:ph type="sldNum" sz="quarter" idx="10"/>
          </p:nvPr>
        </p:nvSpPr>
        <p:spPr/>
        <p:txBody>
          <a:bodyPr/>
          <a:lstStyle/>
          <a:p>
            <a:fld id="{5849F42C-2DAE-424C-A4B8-3140182C3E9F}" type="slidenum">
              <a:rPr lang="zh-CN" altLang="en-US" smtClean="0"/>
              <a:t>36</a:t>
            </a:fld>
            <a:endParaRPr lang="zh-CN" altLang="en-US"/>
          </a:p>
        </p:txBody>
      </p:sp>
    </p:spTree>
    <p:extLst>
      <p:ext uri="{BB962C8B-B14F-4D97-AF65-F5344CB8AC3E}">
        <p14:creationId xmlns:p14="http://schemas.microsoft.com/office/powerpoint/2010/main" val="20739232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873862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49F42C-2DAE-424C-A4B8-3140182C3E9F}" type="slidenum">
              <a:rPr lang="zh-CN" altLang="en-US" smtClean="0"/>
              <a:t>4</a:t>
            </a:fld>
            <a:endParaRPr lang="zh-CN" altLang="en-US"/>
          </a:p>
        </p:txBody>
      </p:sp>
    </p:spTree>
    <p:extLst>
      <p:ext uri="{BB962C8B-B14F-4D97-AF65-F5344CB8AC3E}">
        <p14:creationId xmlns:p14="http://schemas.microsoft.com/office/powerpoint/2010/main" val="1621842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49F42C-2DAE-424C-A4B8-3140182C3E9F}" type="slidenum">
              <a:rPr lang="zh-CN" altLang="en-US" smtClean="0"/>
              <a:t>5</a:t>
            </a:fld>
            <a:endParaRPr lang="zh-CN" altLang="en-US"/>
          </a:p>
        </p:txBody>
      </p:sp>
    </p:spTree>
    <p:extLst>
      <p:ext uri="{BB962C8B-B14F-4D97-AF65-F5344CB8AC3E}">
        <p14:creationId xmlns:p14="http://schemas.microsoft.com/office/powerpoint/2010/main" val="2947480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49F42C-2DAE-424C-A4B8-3140182C3E9F}" type="slidenum">
              <a:rPr lang="zh-CN" altLang="en-US" smtClean="0"/>
              <a:t>6</a:t>
            </a:fld>
            <a:endParaRPr lang="zh-CN" altLang="en-US"/>
          </a:p>
        </p:txBody>
      </p:sp>
    </p:spTree>
    <p:extLst>
      <p:ext uri="{BB962C8B-B14F-4D97-AF65-F5344CB8AC3E}">
        <p14:creationId xmlns:p14="http://schemas.microsoft.com/office/powerpoint/2010/main" val="4118601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49F42C-2DAE-424C-A4B8-3140182C3E9F}" type="slidenum">
              <a:rPr lang="zh-CN" altLang="en-US" smtClean="0"/>
              <a:t>7</a:t>
            </a:fld>
            <a:endParaRPr lang="zh-CN" altLang="en-US"/>
          </a:p>
        </p:txBody>
      </p:sp>
    </p:spTree>
    <p:extLst>
      <p:ext uri="{BB962C8B-B14F-4D97-AF65-F5344CB8AC3E}">
        <p14:creationId xmlns:p14="http://schemas.microsoft.com/office/powerpoint/2010/main" val="4236994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49F42C-2DAE-424C-A4B8-3140182C3E9F}" type="slidenum">
              <a:rPr lang="zh-CN" altLang="en-US" smtClean="0"/>
              <a:t>8</a:t>
            </a:fld>
            <a:endParaRPr lang="zh-CN" altLang="en-US"/>
          </a:p>
        </p:txBody>
      </p:sp>
    </p:spTree>
    <p:extLst>
      <p:ext uri="{BB962C8B-B14F-4D97-AF65-F5344CB8AC3E}">
        <p14:creationId xmlns:p14="http://schemas.microsoft.com/office/powerpoint/2010/main" val="1545298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49F42C-2DAE-424C-A4B8-3140182C3E9F}" type="slidenum">
              <a:rPr lang="zh-CN" altLang="en-US" smtClean="0"/>
              <a:t>9</a:t>
            </a:fld>
            <a:endParaRPr lang="zh-CN" altLang="en-US"/>
          </a:p>
        </p:txBody>
      </p:sp>
    </p:spTree>
    <p:extLst>
      <p:ext uri="{BB962C8B-B14F-4D97-AF65-F5344CB8AC3E}">
        <p14:creationId xmlns:p14="http://schemas.microsoft.com/office/powerpoint/2010/main" val="4920809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2024/12/2</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advClick="0" advTm="3000">
        <p14:ferris dir="l"/>
      </p:transition>
    </mc:Choice>
    <mc:Fallback xmlns="">
      <p:transition spd="slow" advClick="0" advTm="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2024/12/2</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a:lnSpc>
                <a:spcPct val="130000"/>
              </a:lnSpc>
              <a:buFont typeface="Wingdings" panose="05000000000000000000" pitchFamily="2" charset="2"/>
              <a:buChar char="l"/>
              <a:defRPr spc="150" baseline="0">
                <a:solidFill>
                  <a:schemeClr val="tx1">
                    <a:lumMod val="65000"/>
                    <a:lumOff val="35000"/>
                  </a:schemeClr>
                </a:solidFill>
              </a:defRPr>
            </a:lvl1pPr>
            <a:lvl2pPr marL="685800" indent="-228600">
              <a:lnSpc>
                <a:spcPct val="130000"/>
              </a:lnSpc>
              <a:buFont typeface="Wingdings" panose="05000000000000000000" pitchFamily="2" charset="2"/>
              <a:buChar char="l"/>
              <a:defRPr spc="150" baseline="0">
                <a:solidFill>
                  <a:schemeClr val="tx1">
                    <a:lumMod val="65000"/>
                    <a:lumOff val="35000"/>
                  </a:schemeClr>
                </a:solidFill>
              </a:defRPr>
            </a:lvl2pPr>
            <a:lvl3pPr marL="1143000" indent="-228600">
              <a:lnSpc>
                <a:spcPct val="130000"/>
              </a:lnSpc>
              <a:buFont typeface="Wingdings" panose="05000000000000000000" pitchFamily="2" charset="2"/>
              <a:buChar char="l"/>
              <a:defRPr spc="150" baseline="0">
                <a:solidFill>
                  <a:schemeClr val="tx1">
                    <a:lumMod val="65000"/>
                    <a:lumOff val="35000"/>
                  </a:schemeClr>
                </a:solidFill>
              </a:defRPr>
            </a:lvl3pPr>
            <a:lvl4pPr marL="1600200" indent="-228600">
              <a:lnSpc>
                <a:spcPct val="130000"/>
              </a:lnSpc>
              <a:buFont typeface="Wingdings" panose="05000000000000000000" pitchFamily="2" charset="2"/>
              <a:buChar char="l"/>
              <a:defRPr spc="150" baseline="0">
                <a:solidFill>
                  <a:schemeClr val="tx1">
                    <a:lumMod val="65000"/>
                    <a:lumOff val="35000"/>
                  </a:schemeClr>
                </a:solidFill>
              </a:defRPr>
            </a:lvl4pPr>
            <a:lvl5pPr marL="2057400" indent="-228600">
              <a:lnSpc>
                <a:spcPct val="130000"/>
              </a:lnSpc>
              <a:buFont typeface="Wingdings" panose="05000000000000000000" pitchFamily="2" charset="2"/>
              <a:buChar char="l"/>
              <a:defRPr spc="150" baseline="0">
                <a:solidFill>
                  <a:schemeClr val="tx1">
                    <a:lumMod val="65000"/>
                    <a:lumOff val="3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mc:AlternateContent xmlns:mc="http://schemas.openxmlformats.org/markup-compatibility/2006" xmlns:p14="http://schemas.microsoft.com/office/powerpoint/2010/main">
    <mc:Choice Requires="p14">
      <p:transition spd="slow" p14:dur="2000" advClick="0" advTm="3000">
        <p14:ferris dir="l"/>
      </p:transition>
    </mc:Choice>
    <mc:Fallback xmlns="">
      <p:transition spd="slow" advClick="0" advTm="3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2024/12/2</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mc:AlternateContent xmlns:mc="http://schemas.openxmlformats.org/markup-compatibility/2006" xmlns:p14="http://schemas.microsoft.com/office/powerpoint/2010/main">
    <mc:Choice Requires="p14">
      <p:transition spd="slow" p14:dur="2000" advClick="0" advTm="3000">
        <p14:ferris dir="l"/>
      </p:transition>
    </mc:Choice>
    <mc:Fallback xmlns="">
      <p:transition spd="slow" advClick="0"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914400" marR="0" lvl="2"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371600" marR="0" lvl="3"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828800" marR="0" lvl="4"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2024/12/2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3000">
        <p14:ferris dir="l"/>
      </p:transition>
    </mc:Choice>
    <mc:Fallback xmlns="">
      <p:transition spd="slow" advClick="0"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2024/12/2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3000">
        <p14:ferris dir="l"/>
      </p:transition>
    </mc:Choice>
    <mc:Fallback xmlns="">
      <p:transition spd="slow" advClick="0"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4pPr>
            <a:lvl5pPr>
              <a:lnSpc>
                <a:spcPct val="13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2024/12/2</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3000">
        <p14:ferris dir="l"/>
      </p:transition>
    </mc:Choice>
    <mc:Fallback xmlns="">
      <p:transition spd="slow" advClick="0"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2024/12/2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3000">
        <p14:ferris dir="l"/>
      </p:transition>
    </mc:Choice>
    <mc:Fallback xmlns="">
      <p:transition spd="slow" advClick="0" advTm="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2024/12/2</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3000">
        <p14:ferris dir="l"/>
      </p:transition>
    </mc:Choice>
    <mc:Fallback xmlns="">
      <p:transition spd="slow" advClick="0" advTm="3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2024/12/2</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3000">
        <p14:ferris dir="l"/>
      </p:transition>
    </mc:Choice>
    <mc:Fallback xmlns="">
      <p:transition spd="slow" advClick="0" advTm="3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1264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hasCustomPrompt="1"/>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4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stStyle>
          <a:p>
            <a:pPr lvl="0"/>
            <a:r>
              <a:rPr dirty="0">
                <a:sym typeface="+mn-ea"/>
              </a:rPr>
              <a:t>单击此处编辑文本</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2024/12/2</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2000" advClick="0" advTm="3000">
        <p14:ferris dir="l"/>
      </p:transition>
    </mc:Choice>
    <mc:Fallback xmlns="">
      <p:transition spd="slow" advClick="0" advTm="3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hasCustomPrompt="1"/>
            <p:custDataLst>
              <p:tags r:id="rId2"/>
            </p:custDataLst>
          </p:nvPr>
        </p:nvSpPr>
        <p:spPr>
          <a:xfrm>
            <a:off x="914400" y="914400"/>
            <a:ext cx="9169200" cy="5029200"/>
          </a:xfrm>
        </p:spPr>
        <p:txBody>
          <a:bodyPr vert="eaVert" lIns="46800" tIns="46800" rIns="46800" bIns="46800"/>
          <a:lstStyle>
            <a:lvl1pPr indent="0" eaLnBrk="1" fontAlgn="auto" latinLnBrk="0" hangingPunct="1">
              <a:lnSpc>
                <a:spcPct val="160000"/>
              </a:lnSpc>
              <a:spcAft>
                <a:spcPts val="1600"/>
              </a:spcAft>
              <a:buNone/>
              <a:defRPr spc="300" baseline="0">
                <a:solidFill>
                  <a:schemeClr val="tx1">
                    <a:lumMod val="65000"/>
                    <a:lumOff val="35000"/>
                  </a:schemeClr>
                </a:solidFill>
              </a:defRPr>
            </a:lvl1pPr>
            <a:lvl2pPr indent="0" eaLnBrk="1" fontAlgn="auto" latinLnBrk="0" hangingPunct="1">
              <a:lnSpc>
                <a:spcPct val="160000"/>
              </a:lnSpc>
              <a:spcAft>
                <a:spcPts val="1600"/>
              </a:spcAft>
              <a:buNone/>
              <a:defRPr spc="300" baseline="0">
                <a:solidFill>
                  <a:schemeClr val="tx1">
                    <a:lumMod val="65000"/>
                    <a:lumOff val="35000"/>
                  </a:schemeClr>
                </a:solidFill>
              </a:defRPr>
            </a:lvl2pPr>
            <a:lvl3pPr indent="0" eaLnBrk="1" fontAlgn="auto" latinLnBrk="0" hangingPunct="1">
              <a:lnSpc>
                <a:spcPct val="160000"/>
              </a:lnSpc>
              <a:spcAft>
                <a:spcPts val="1600"/>
              </a:spcAft>
              <a:buNone/>
              <a:defRPr spc="300" baseline="0">
                <a:solidFill>
                  <a:schemeClr val="tx1">
                    <a:lumMod val="65000"/>
                    <a:lumOff val="35000"/>
                  </a:schemeClr>
                </a:solidFill>
              </a:defRPr>
            </a:lvl3pPr>
            <a:lvl4pPr indent="0" eaLnBrk="1" fontAlgn="auto" latinLnBrk="0" hangingPunct="1">
              <a:lnSpc>
                <a:spcPct val="160000"/>
              </a:lnSpc>
              <a:spcAft>
                <a:spcPts val="1600"/>
              </a:spcAft>
              <a:buNone/>
              <a:defRPr spc="300" baseline="0">
                <a:solidFill>
                  <a:schemeClr val="tx1">
                    <a:lumMod val="65000"/>
                    <a:lumOff val="35000"/>
                  </a:schemeClr>
                </a:solidFill>
              </a:defRPr>
            </a:lvl4pPr>
            <a:lvl5pPr indent="0" eaLnBrk="1" fontAlgn="auto" latinLnBrk="0" hangingPunct="1">
              <a:lnSpc>
                <a:spcPct val="160000"/>
              </a:lnSpc>
              <a:spcAft>
                <a:spcPts val="1600"/>
              </a:spcAft>
              <a:buNone/>
              <a:defRPr spc="300" baseline="0">
                <a:solidFill>
                  <a:schemeClr val="tx1">
                    <a:lumMod val="65000"/>
                    <a:lumOff val="35000"/>
                  </a:schemeClr>
                </a:solidFill>
              </a:defRPr>
            </a:lvl5pPr>
          </a:lstStyle>
          <a:p>
            <a:pPr lvl="0"/>
            <a:r>
              <a:rPr lang="zh-CN" altLang="en-US" dirty="0"/>
              <a:t>单击此处编辑文本</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2024/12/2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3000">
        <p14:ferris dir="l"/>
      </p:transition>
    </mc:Choice>
    <mc:Fallback xmlns="">
      <p:transition spd="slow" advClick="0" advTm="3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648000"/>
          </a:xfrm>
          <a:prstGeom prst="rect">
            <a:avLst/>
          </a:prstGeom>
        </p:spPr>
        <p:txBody>
          <a:bodyPr vert="horz" lIns="101600" tIns="38100" rIns="76200" bIns="3810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4"/>
            </p:custDataLst>
          </p:nvPr>
        </p:nvSpPr>
        <p:spPr>
          <a:xfrm>
            <a:off x="608400" y="1515600"/>
            <a:ext cx="10969200" cy="473688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2024/12/2</a:t>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Click="0" advTm="3000">
        <p14:ferris dir="l"/>
      </p:transition>
    </mc:Choice>
    <mc:Fallback xmlns="">
      <p:transition spd="slow" advClick="0" advTm="3000">
        <p:fade/>
      </p:transition>
    </mc:Fallback>
  </mc:AlternateConten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64.xml"/><Relationship Id="rId4" Type="http://schemas.openxmlformats.org/officeDocument/2006/relationships/image" Target="../media/image1.gif"/></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7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74.xml"/><Relationship Id="rId5" Type="http://schemas.openxmlformats.org/officeDocument/2006/relationships/image" Target="../media/image6.png"/><Relationship Id="rId4" Type="http://schemas.openxmlformats.org/officeDocument/2006/relationships/image" Target="../media/image1.gi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75.xml"/><Relationship Id="rId5" Type="http://schemas.openxmlformats.org/officeDocument/2006/relationships/image" Target="../media/image7.png"/><Relationship Id="rId4" Type="http://schemas.openxmlformats.org/officeDocument/2006/relationships/image" Target="../media/image1.gi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76.xml"/><Relationship Id="rId5" Type="http://schemas.openxmlformats.org/officeDocument/2006/relationships/image" Target="../media/image8.png"/><Relationship Id="rId4" Type="http://schemas.openxmlformats.org/officeDocument/2006/relationships/image" Target="../media/image1.gif"/></Relationships>
</file>

<file path=ppt/slides/_rels/slide1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14.xml"/><Relationship Id="rId7"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77.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1.gif"/><Relationship Id="rId9"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7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gi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7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gi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80.xml"/><Relationship Id="rId5" Type="http://schemas.openxmlformats.org/officeDocument/2006/relationships/image" Target="../media/image19.png"/><Relationship Id="rId4" Type="http://schemas.openxmlformats.org/officeDocument/2006/relationships/image" Target="../media/image1.gi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81.xml"/><Relationship Id="rId5" Type="http://schemas.openxmlformats.org/officeDocument/2006/relationships/image" Target="../media/image20.png"/><Relationship Id="rId4" Type="http://schemas.openxmlformats.org/officeDocument/2006/relationships/image" Target="../media/image1.gi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23.png"/><Relationship Id="rId2" Type="http://schemas.openxmlformats.org/officeDocument/2006/relationships/slideLayout" Target="../slideLayouts/slideLayout1.xml"/><Relationship Id="rId1" Type="http://schemas.openxmlformats.org/officeDocument/2006/relationships/tags" Target="../tags/tag8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gi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65.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83.xml"/><Relationship Id="rId5" Type="http://schemas.openxmlformats.org/officeDocument/2006/relationships/image" Target="../media/image24.png"/><Relationship Id="rId4" Type="http://schemas.openxmlformats.org/officeDocument/2006/relationships/image" Target="../media/image1.gi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27.png"/><Relationship Id="rId2" Type="http://schemas.openxmlformats.org/officeDocument/2006/relationships/slideLayout" Target="../slideLayouts/slideLayout1.xml"/><Relationship Id="rId1" Type="http://schemas.openxmlformats.org/officeDocument/2006/relationships/tags" Target="../tags/tag8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gif"/></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notesSlide" Target="../notesSlides/notesSlide22.xml"/><Relationship Id="rId7" Type="http://schemas.openxmlformats.org/officeDocument/2006/relationships/image" Target="../media/image30.png"/><Relationship Id="rId2" Type="http://schemas.openxmlformats.org/officeDocument/2006/relationships/slideLayout" Target="../slideLayouts/slideLayout1.xml"/><Relationship Id="rId1" Type="http://schemas.openxmlformats.org/officeDocument/2006/relationships/tags" Target="../tags/tag8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gi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86.xml"/><Relationship Id="rId5" Type="http://schemas.openxmlformats.org/officeDocument/2006/relationships/image" Target="../media/image32.png"/><Relationship Id="rId4" Type="http://schemas.openxmlformats.org/officeDocument/2006/relationships/image" Target="../media/image1.gi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35.png"/><Relationship Id="rId2" Type="http://schemas.openxmlformats.org/officeDocument/2006/relationships/slideLayout" Target="../slideLayouts/slideLayout1.xml"/><Relationship Id="rId1" Type="http://schemas.openxmlformats.org/officeDocument/2006/relationships/tags" Target="../tags/tag8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gi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8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gi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89.xml"/><Relationship Id="rId5" Type="http://schemas.openxmlformats.org/officeDocument/2006/relationships/image" Target="../media/image38.png"/><Relationship Id="rId4" Type="http://schemas.openxmlformats.org/officeDocument/2006/relationships/image" Target="../media/image1.gi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ags" Target="../tags/tag90.xml"/><Relationship Id="rId5" Type="http://schemas.openxmlformats.org/officeDocument/2006/relationships/image" Target="../media/image39.png"/><Relationship Id="rId4" Type="http://schemas.openxmlformats.org/officeDocument/2006/relationships/image" Target="../media/image1.gi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91.xml"/><Relationship Id="rId5" Type="http://schemas.openxmlformats.org/officeDocument/2006/relationships/image" Target="../media/image40.png"/><Relationship Id="rId4" Type="http://schemas.openxmlformats.org/officeDocument/2006/relationships/image" Target="../media/image1.gi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9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1.gi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93.xml"/><Relationship Id="rId5" Type="http://schemas.openxmlformats.org/officeDocument/2006/relationships/image" Target="../media/image43.png"/><Relationship Id="rId4" Type="http://schemas.openxmlformats.org/officeDocument/2006/relationships/image" Target="../media/image1.gi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94.xml"/><Relationship Id="rId5" Type="http://schemas.openxmlformats.org/officeDocument/2006/relationships/image" Target="../media/image44.png"/><Relationship Id="rId4" Type="http://schemas.openxmlformats.org/officeDocument/2006/relationships/image" Target="../media/image1.gi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ags" Target="../tags/tag9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1.gi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96.xml"/><Relationship Id="rId5" Type="http://schemas.openxmlformats.org/officeDocument/2006/relationships/image" Target="../media/image47.png"/><Relationship Id="rId4" Type="http://schemas.openxmlformats.org/officeDocument/2006/relationships/image" Target="../media/image1.gi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97.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tags" Target="../tags/tag98.xml"/><Relationship Id="rId4" Type="http://schemas.openxmlformats.org/officeDocument/2006/relationships/image" Target="../media/image1.gi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tags" Target="../tags/tag99.xml"/><Relationship Id="rId4" Type="http://schemas.openxmlformats.org/officeDocument/2006/relationships/image" Target="../media/image1.gi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tags" Target="../tags/tag100.xml"/><Relationship Id="rId4" Type="http://schemas.openxmlformats.org/officeDocument/2006/relationships/image" Target="../media/image1.gi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67.xml"/><Relationship Id="rId4" Type="http://schemas.openxmlformats.org/officeDocument/2006/relationships/image" Target="../media/image1.gi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68.xml"/><Relationship Id="rId5" Type="http://schemas.openxmlformats.org/officeDocument/2006/relationships/image" Target="../media/image1.gif"/><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69.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70.xml"/><Relationship Id="rId5" Type="http://schemas.openxmlformats.org/officeDocument/2006/relationships/image" Target="../media/image3.png"/><Relationship Id="rId4" Type="http://schemas.openxmlformats.org/officeDocument/2006/relationships/image" Target="../media/image1.gi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71.xml"/><Relationship Id="rId5" Type="http://schemas.openxmlformats.org/officeDocument/2006/relationships/image" Target="../media/image4.png"/><Relationship Id="rId4" Type="http://schemas.openxmlformats.org/officeDocument/2006/relationships/image" Target="../media/image1.gi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72.xml"/><Relationship Id="rId5" Type="http://schemas.openxmlformats.org/officeDocument/2006/relationships/image" Target="../media/image5.png"/><Relationship Id="rId4" Type="http://schemas.openxmlformats.org/officeDocument/2006/relationships/image" Target="../media/image1.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flipV="1">
            <a:off x="2780314" y="4850386"/>
            <a:ext cx="6091111" cy="528955"/>
          </a:xfrm>
          <a:prstGeom prst="roundRect">
            <a:avLst>
              <a:gd name="adj" fmla="val 50000"/>
            </a:avLst>
          </a:prstGeom>
          <a:solidFill>
            <a:srgbClr val="113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flipH="1" flipV="1">
            <a:off x="9700895" y="0"/>
            <a:ext cx="4057015" cy="4528185"/>
            <a:chOff x="-2511" y="3706"/>
            <a:chExt cx="6389" cy="7131"/>
          </a:xfrm>
        </p:grpSpPr>
        <p:cxnSp>
          <p:nvCxnSpPr>
            <p:cNvPr id="6" name="直接连接符 5"/>
            <p:cNvCxnSpPr/>
            <p:nvPr/>
          </p:nvCxnSpPr>
          <p:spPr>
            <a:xfrm>
              <a:off x="-36" y="6923"/>
              <a:ext cx="3914" cy="3914"/>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 name="直角三角形 6"/>
            <p:cNvSpPr/>
            <p:nvPr/>
          </p:nvSpPr>
          <p:spPr>
            <a:xfrm rot="18900000" flipH="1">
              <a:off x="-2511" y="3706"/>
              <a:ext cx="4461" cy="4461"/>
            </a:xfrm>
            <a:prstGeom prst="rtTriangl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2" name="组合 1"/>
          <p:cNvGrpSpPr/>
          <p:nvPr/>
        </p:nvGrpSpPr>
        <p:grpSpPr>
          <a:xfrm>
            <a:off x="-1594485" y="2353310"/>
            <a:ext cx="4057015" cy="4528185"/>
            <a:chOff x="-2511" y="3706"/>
            <a:chExt cx="6389" cy="7131"/>
          </a:xfrm>
        </p:grpSpPr>
        <p:cxnSp>
          <p:nvCxnSpPr>
            <p:cNvPr id="9" name="直接连接符 8"/>
            <p:cNvCxnSpPr/>
            <p:nvPr/>
          </p:nvCxnSpPr>
          <p:spPr>
            <a:xfrm>
              <a:off x="-36" y="6923"/>
              <a:ext cx="3914" cy="3914"/>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 name="直角三角形 4"/>
            <p:cNvSpPr/>
            <p:nvPr/>
          </p:nvSpPr>
          <p:spPr>
            <a:xfrm rot="18900000" flipH="1">
              <a:off x="-2511" y="3706"/>
              <a:ext cx="4461" cy="4461"/>
            </a:xfrm>
            <a:prstGeom prst="rtTriangle">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直角三角形 13"/>
          <p:cNvSpPr/>
          <p:nvPr/>
        </p:nvSpPr>
        <p:spPr>
          <a:xfrm rot="5400000" flipH="1" flipV="1">
            <a:off x="9919970" y="3209925"/>
            <a:ext cx="2388870" cy="2287905"/>
          </a:xfrm>
          <a:prstGeom prst="rtTriangle">
            <a:avLst/>
          </a:prstGeom>
          <a:solidFill>
            <a:srgbClr val="113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直角三角形 11"/>
          <p:cNvSpPr/>
          <p:nvPr/>
        </p:nvSpPr>
        <p:spPr>
          <a:xfrm rot="5400000">
            <a:off x="-73660" y="1297940"/>
            <a:ext cx="2388870" cy="2287905"/>
          </a:xfrm>
          <a:prstGeom prst="rtTriangle">
            <a:avLst/>
          </a:prstGeom>
          <a:solidFill>
            <a:srgbClr val="113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直角三角形 2"/>
          <p:cNvSpPr/>
          <p:nvPr/>
        </p:nvSpPr>
        <p:spPr>
          <a:xfrm rot="5400000">
            <a:off x="-1" y="-1"/>
            <a:ext cx="3159889" cy="3159889"/>
          </a:xfrm>
          <a:prstGeom prst="rtTriangle">
            <a:avLst/>
          </a:prstGeom>
          <a:solidFill>
            <a:srgbClr val="AD1C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rot="5400000" flipH="1" flipV="1">
            <a:off x="9098786" y="3698111"/>
            <a:ext cx="3159889" cy="3159889"/>
          </a:xfrm>
          <a:prstGeom prst="rtTriangle">
            <a:avLst/>
          </a:prstGeom>
          <a:solidFill>
            <a:srgbClr val="AD1C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flipH="1" flipV="1">
            <a:off x="9883775" y="593090"/>
            <a:ext cx="1776095" cy="1776095"/>
          </a:xfrm>
          <a:prstGeom prst="line">
            <a:avLst/>
          </a:prstGeom>
          <a:ln w="38100">
            <a:solidFill>
              <a:srgbClr val="113748"/>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332105" y="4389755"/>
            <a:ext cx="1776095" cy="1776095"/>
          </a:xfrm>
          <a:prstGeom prst="line">
            <a:avLst/>
          </a:prstGeom>
          <a:ln w="38100">
            <a:solidFill>
              <a:srgbClr val="AD1C1D"/>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bwMode="auto">
          <a:xfrm>
            <a:off x="1877060" y="2402205"/>
            <a:ext cx="8461375" cy="1015663"/>
          </a:xfrm>
          <a:prstGeom prst="rect">
            <a:avLst/>
          </a:prstGeom>
        </p:spPr>
        <p:txBody>
          <a:bodyPr wrap="square">
            <a:spAutoFit/>
          </a:bodyPr>
          <a:lstStyle/>
          <a:p>
            <a:pPr algn="dist">
              <a:defRPr/>
            </a:pPr>
            <a:r>
              <a:rPr lang="zh-CN" altLang="en-US" sz="6000" kern="100" dirty="0">
                <a:latin typeface="字魂35号-经典雅黑" panose="00000500000000000000" charset="-122"/>
                <a:ea typeface="字魂35号-经典雅黑" panose="00000500000000000000" charset="-122"/>
                <a:cs typeface="Times New Roman" panose="02020603050405020304" pitchFamily="18" charset="0"/>
              </a:rPr>
              <a:t>编译原理项目报告</a:t>
            </a:r>
            <a:endParaRPr lang="zh-CN" altLang="en-US" sz="6000" kern="100" dirty="0">
              <a:solidFill>
                <a:schemeClr val="tx1"/>
              </a:solidFill>
              <a:latin typeface="字魂35号-经典雅黑" panose="00000500000000000000" charset="-122"/>
              <a:ea typeface="字魂35号-经典雅黑" panose="00000500000000000000" charset="-122"/>
              <a:cs typeface="Times New Roman" panose="02020603050405020304" pitchFamily="18" charset="0"/>
            </a:endParaRPr>
          </a:p>
        </p:txBody>
      </p:sp>
      <p:sp>
        <p:nvSpPr>
          <p:cNvPr id="16" name="文本框 15"/>
          <p:cNvSpPr txBox="1"/>
          <p:nvPr/>
        </p:nvSpPr>
        <p:spPr>
          <a:xfrm>
            <a:off x="1997075" y="3868420"/>
            <a:ext cx="8197850" cy="368300"/>
          </a:xfrm>
          <a:prstGeom prst="rect">
            <a:avLst/>
          </a:prstGeom>
          <a:solidFill>
            <a:srgbClr val="AD1C1D"/>
          </a:solidFill>
        </p:spPr>
        <p:txBody>
          <a:bodyPr wrap="square" rtlCol="0">
            <a:spAutoFit/>
          </a:bodyPr>
          <a:lstStyle/>
          <a:p>
            <a:pPr algn="dist"/>
            <a:r>
              <a:rPr lang="en-US" altLang="zh-CN" dirty="0">
                <a:solidFill>
                  <a:schemeClr val="bg1"/>
                </a:solidFill>
              </a:rPr>
              <a:t>South China Normal University</a:t>
            </a:r>
            <a:endParaRPr lang="zh-CN" altLang="en-US" dirty="0">
              <a:solidFill>
                <a:schemeClr val="bg1"/>
              </a:solidFill>
              <a:latin typeface="字魂59号-创粗黑" panose="00000500000000000000" charset="-122"/>
              <a:ea typeface="字魂59号-创粗黑" panose="00000500000000000000" charset="-122"/>
              <a:cs typeface="字魂59号-创粗黑" panose="00000500000000000000" charset="-122"/>
            </a:endParaRPr>
          </a:p>
        </p:txBody>
      </p:sp>
      <p:sp>
        <p:nvSpPr>
          <p:cNvPr id="30" name="文本框 29"/>
          <p:cNvSpPr txBox="1"/>
          <p:nvPr/>
        </p:nvSpPr>
        <p:spPr>
          <a:xfrm>
            <a:off x="3209735" y="4960975"/>
            <a:ext cx="5375910" cy="307777"/>
          </a:xfrm>
          <a:prstGeom prst="rect">
            <a:avLst/>
          </a:prstGeom>
          <a:noFill/>
        </p:spPr>
        <p:txBody>
          <a:bodyPr wrap="square" rtlCol="0">
            <a:spAutoFit/>
          </a:bodyPr>
          <a:lstStyle/>
          <a:p>
            <a:pPr algn="dist"/>
            <a:r>
              <a:rPr lang="zh-CN" altLang="en-US" sz="1400" b="1" dirty="0">
                <a:solidFill>
                  <a:schemeClr val="bg1"/>
                </a:solidFill>
                <a:latin typeface="字魂59号-创粗黑" panose="00000500000000000000" charset="-122"/>
                <a:ea typeface="字魂59号-创粗黑" panose="00000500000000000000" charset="-122"/>
                <a:cs typeface="字魂59号-创粗黑" panose="00000500000000000000" charset="-122"/>
              </a:rPr>
              <a:t>报告人</a:t>
            </a:r>
            <a:r>
              <a:rPr lang="en-US" altLang="zh-CN" sz="1400" b="1" dirty="0">
                <a:solidFill>
                  <a:schemeClr val="bg1"/>
                </a:solidFill>
                <a:latin typeface="字魂59号-创粗黑" panose="00000500000000000000" charset="-122"/>
                <a:ea typeface="字魂59号-创粗黑" panose="00000500000000000000" charset="-122"/>
                <a:cs typeface="字魂59号-创粗黑" panose="00000500000000000000" charset="-122"/>
              </a:rPr>
              <a:t>:20222131051</a:t>
            </a:r>
            <a:r>
              <a:rPr lang="zh-CN" altLang="en-US" sz="1400" b="1" dirty="0">
                <a:solidFill>
                  <a:schemeClr val="bg1"/>
                </a:solidFill>
                <a:latin typeface="字魂59号-创粗黑" panose="00000500000000000000" charset="-122"/>
                <a:ea typeface="字魂59号-创粗黑" panose="00000500000000000000" charset="-122"/>
                <a:cs typeface="字魂59号-创粗黑" panose="00000500000000000000" charset="-122"/>
              </a:rPr>
              <a:t>计算机科学与技术三班蒋昕玮  </a:t>
            </a:r>
          </a:p>
        </p:txBody>
      </p:sp>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2726" y="810895"/>
            <a:ext cx="1362074" cy="149439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Effect transition="in" filter="fade">
                                      <p:cBhvr>
                                        <p:cTn id="24" dur="500"/>
                                        <p:tgtEl>
                                          <p:spTgt spid="14"/>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p:cTn id="32" dur="500" fill="hold"/>
                                        <p:tgtEl>
                                          <p:spTgt spid="3"/>
                                        </p:tgtEl>
                                        <p:attrNameLst>
                                          <p:attrName>ppt_w</p:attrName>
                                        </p:attrNameLst>
                                      </p:cBhvr>
                                      <p:tavLst>
                                        <p:tav tm="0">
                                          <p:val>
                                            <p:fltVal val="0"/>
                                          </p:val>
                                        </p:tav>
                                        <p:tav tm="100000">
                                          <p:val>
                                            <p:strVal val="#ppt_w"/>
                                          </p:val>
                                        </p:tav>
                                      </p:tavLst>
                                    </p:anim>
                                    <p:anim calcmode="lin" valueType="num">
                                      <p:cBhvr>
                                        <p:cTn id="33" dur="500" fill="hold"/>
                                        <p:tgtEl>
                                          <p:spTgt spid="3"/>
                                        </p:tgtEl>
                                        <p:attrNameLst>
                                          <p:attrName>ppt_h</p:attrName>
                                        </p:attrNameLst>
                                      </p:cBhvr>
                                      <p:tavLst>
                                        <p:tav tm="0">
                                          <p:val>
                                            <p:fltVal val="0"/>
                                          </p:val>
                                        </p:tav>
                                        <p:tav tm="100000">
                                          <p:val>
                                            <p:strVal val="#ppt_h"/>
                                          </p:val>
                                        </p:tav>
                                      </p:tavLst>
                                    </p:anim>
                                    <p:animEffect transition="in" filter="fade">
                                      <p:cBhvr>
                                        <p:cTn id="34" dur="500"/>
                                        <p:tgtEl>
                                          <p:spTgt spid="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500" fill="hold"/>
                                        <p:tgtEl>
                                          <p:spTgt spid="13"/>
                                        </p:tgtEl>
                                        <p:attrNameLst>
                                          <p:attrName>ppt_w</p:attrName>
                                        </p:attrNameLst>
                                      </p:cBhvr>
                                      <p:tavLst>
                                        <p:tav tm="0">
                                          <p:val>
                                            <p:fltVal val="0"/>
                                          </p:val>
                                        </p:tav>
                                        <p:tav tm="100000">
                                          <p:val>
                                            <p:strVal val="#ppt_w"/>
                                          </p:val>
                                        </p:tav>
                                      </p:tavLst>
                                    </p:anim>
                                    <p:anim calcmode="lin" valueType="num">
                                      <p:cBhvr>
                                        <p:cTn id="38" dur="500" fill="hold"/>
                                        <p:tgtEl>
                                          <p:spTgt spid="13"/>
                                        </p:tgtEl>
                                        <p:attrNameLst>
                                          <p:attrName>ppt_h</p:attrName>
                                        </p:attrNameLst>
                                      </p:cBhvr>
                                      <p:tavLst>
                                        <p:tav tm="0">
                                          <p:val>
                                            <p:fltVal val="0"/>
                                          </p:val>
                                        </p:tav>
                                        <p:tav tm="100000">
                                          <p:val>
                                            <p:strVal val="#ppt_h"/>
                                          </p:val>
                                        </p:tav>
                                      </p:tavLst>
                                    </p:anim>
                                    <p:animEffect transition="in" filter="fade">
                                      <p:cBhvr>
                                        <p:cTn id="39" dur="500"/>
                                        <p:tgtEl>
                                          <p:spTgt spid="13"/>
                                        </p:tgtEl>
                                      </p:cBhvr>
                                    </p:animEffect>
                                  </p:childTnLst>
                                </p:cTn>
                              </p:par>
                              <p:par>
                                <p:cTn id="40" presetID="53" presetClass="entr" presetSubtype="16" fill="hold" nodeType="with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p:cTn id="42" dur="500" fill="hold"/>
                                        <p:tgtEl>
                                          <p:spTgt spid="8"/>
                                        </p:tgtEl>
                                        <p:attrNameLst>
                                          <p:attrName>ppt_w</p:attrName>
                                        </p:attrNameLst>
                                      </p:cBhvr>
                                      <p:tavLst>
                                        <p:tav tm="0">
                                          <p:val>
                                            <p:fltVal val="0"/>
                                          </p:val>
                                        </p:tav>
                                        <p:tav tm="100000">
                                          <p:val>
                                            <p:strVal val="#ppt_w"/>
                                          </p:val>
                                        </p:tav>
                                      </p:tavLst>
                                    </p:anim>
                                    <p:anim calcmode="lin" valueType="num">
                                      <p:cBhvr>
                                        <p:cTn id="43" dur="500" fill="hold"/>
                                        <p:tgtEl>
                                          <p:spTgt spid="8"/>
                                        </p:tgtEl>
                                        <p:attrNameLst>
                                          <p:attrName>ppt_h</p:attrName>
                                        </p:attrNameLst>
                                      </p:cBhvr>
                                      <p:tavLst>
                                        <p:tav tm="0">
                                          <p:val>
                                            <p:fltVal val="0"/>
                                          </p:val>
                                        </p:tav>
                                        <p:tav tm="100000">
                                          <p:val>
                                            <p:strVal val="#ppt_h"/>
                                          </p:val>
                                        </p:tav>
                                      </p:tavLst>
                                    </p:anim>
                                    <p:animEffect transition="in" filter="fade">
                                      <p:cBhvr>
                                        <p:cTn id="44" dur="500"/>
                                        <p:tgtEl>
                                          <p:spTgt spid="8"/>
                                        </p:tgtEl>
                                      </p:cBhvr>
                                    </p:animEffect>
                                  </p:childTnLst>
                                </p:cTn>
                              </p:par>
                              <p:par>
                                <p:cTn id="45" presetID="53" presetClass="entr" presetSubtype="16"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500" fill="hold"/>
                                        <p:tgtEl>
                                          <p:spTgt spid="10"/>
                                        </p:tgtEl>
                                        <p:attrNameLst>
                                          <p:attrName>ppt_w</p:attrName>
                                        </p:attrNameLst>
                                      </p:cBhvr>
                                      <p:tavLst>
                                        <p:tav tm="0">
                                          <p:val>
                                            <p:fltVal val="0"/>
                                          </p:val>
                                        </p:tav>
                                        <p:tav tm="100000">
                                          <p:val>
                                            <p:strVal val="#ppt_w"/>
                                          </p:val>
                                        </p:tav>
                                      </p:tavLst>
                                    </p:anim>
                                    <p:anim calcmode="lin" valueType="num">
                                      <p:cBhvr>
                                        <p:cTn id="48" dur="500" fill="hold"/>
                                        <p:tgtEl>
                                          <p:spTgt spid="10"/>
                                        </p:tgtEl>
                                        <p:attrNameLst>
                                          <p:attrName>ppt_h</p:attrName>
                                        </p:attrNameLst>
                                      </p:cBhvr>
                                      <p:tavLst>
                                        <p:tav tm="0">
                                          <p:val>
                                            <p:fltVal val="0"/>
                                          </p:val>
                                        </p:tav>
                                        <p:tav tm="100000">
                                          <p:val>
                                            <p:strVal val="#ppt_h"/>
                                          </p:val>
                                        </p:tav>
                                      </p:tavLst>
                                    </p:anim>
                                    <p:animEffect transition="in" filter="fade">
                                      <p:cBhvr>
                                        <p:cTn id="49" dur="500"/>
                                        <p:tgtEl>
                                          <p:spTgt spid="10"/>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p:cTn id="52" dur="500" fill="hold"/>
                                        <p:tgtEl>
                                          <p:spTgt spid="21"/>
                                        </p:tgtEl>
                                        <p:attrNameLst>
                                          <p:attrName>ppt_w</p:attrName>
                                        </p:attrNameLst>
                                      </p:cBhvr>
                                      <p:tavLst>
                                        <p:tav tm="0">
                                          <p:val>
                                            <p:fltVal val="0"/>
                                          </p:val>
                                        </p:tav>
                                        <p:tav tm="100000">
                                          <p:val>
                                            <p:strVal val="#ppt_w"/>
                                          </p:val>
                                        </p:tav>
                                      </p:tavLst>
                                    </p:anim>
                                    <p:anim calcmode="lin" valueType="num">
                                      <p:cBhvr>
                                        <p:cTn id="53" dur="500" fill="hold"/>
                                        <p:tgtEl>
                                          <p:spTgt spid="21"/>
                                        </p:tgtEl>
                                        <p:attrNameLst>
                                          <p:attrName>ppt_h</p:attrName>
                                        </p:attrNameLst>
                                      </p:cBhvr>
                                      <p:tavLst>
                                        <p:tav tm="0">
                                          <p:val>
                                            <p:fltVal val="0"/>
                                          </p:val>
                                        </p:tav>
                                        <p:tav tm="100000">
                                          <p:val>
                                            <p:strVal val="#ppt_h"/>
                                          </p:val>
                                        </p:tav>
                                      </p:tavLst>
                                    </p:anim>
                                    <p:animEffect transition="in" filter="fade">
                                      <p:cBhvr>
                                        <p:cTn id="54" dur="500"/>
                                        <p:tgtEl>
                                          <p:spTgt spid="21"/>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p:cTn id="57" dur="500" fill="hold"/>
                                        <p:tgtEl>
                                          <p:spTgt spid="16"/>
                                        </p:tgtEl>
                                        <p:attrNameLst>
                                          <p:attrName>ppt_w</p:attrName>
                                        </p:attrNameLst>
                                      </p:cBhvr>
                                      <p:tavLst>
                                        <p:tav tm="0">
                                          <p:val>
                                            <p:fltVal val="0"/>
                                          </p:val>
                                        </p:tav>
                                        <p:tav tm="100000">
                                          <p:val>
                                            <p:strVal val="#ppt_w"/>
                                          </p:val>
                                        </p:tav>
                                      </p:tavLst>
                                    </p:anim>
                                    <p:anim calcmode="lin" valueType="num">
                                      <p:cBhvr>
                                        <p:cTn id="58" dur="500" fill="hold"/>
                                        <p:tgtEl>
                                          <p:spTgt spid="16"/>
                                        </p:tgtEl>
                                        <p:attrNameLst>
                                          <p:attrName>ppt_h</p:attrName>
                                        </p:attrNameLst>
                                      </p:cBhvr>
                                      <p:tavLst>
                                        <p:tav tm="0">
                                          <p:val>
                                            <p:fltVal val="0"/>
                                          </p:val>
                                        </p:tav>
                                        <p:tav tm="100000">
                                          <p:val>
                                            <p:strVal val="#ppt_h"/>
                                          </p:val>
                                        </p:tav>
                                      </p:tavLst>
                                    </p:anim>
                                    <p:animEffect transition="in" filter="fade">
                                      <p:cBhvr>
                                        <p:cTn id="59" dur="500"/>
                                        <p:tgtEl>
                                          <p:spTgt spid="16"/>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30"/>
                                        </p:tgtEl>
                                        <p:attrNameLst>
                                          <p:attrName>style.visibility</p:attrName>
                                        </p:attrNameLst>
                                      </p:cBhvr>
                                      <p:to>
                                        <p:strVal val="visible"/>
                                      </p:to>
                                    </p:set>
                                    <p:anim calcmode="lin" valueType="num">
                                      <p:cBhvr>
                                        <p:cTn id="62" dur="500" fill="hold"/>
                                        <p:tgtEl>
                                          <p:spTgt spid="30"/>
                                        </p:tgtEl>
                                        <p:attrNameLst>
                                          <p:attrName>ppt_w</p:attrName>
                                        </p:attrNameLst>
                                      </p:cBhvr>
                                      <p:tavLst>
                                        <p:tav tm="0">
                                          <p:val>
                                            <p:fltVal val="0"/>
                                          </p:val>
                                        </p:tav>
                                        <p:tav tm="100000">
                                          <p:val>
                                            <p:strVal val="#ppt_w"/>
                                          </p:val>
                                        </p:tav>
                                      </p:tavLst>
                                    </p:anim>
                                    <p:anim calcmode="lin" valueType="num">
                                      <p:cBhvr>
                                        <p:cTn id="63" dur="500" fill="hold"/>
                                        <p:tgtEl>
                                          <p:spTgt spid="30"/>
                                        </p:tgtEl>
                                        <p:attrNameLst>
                                          <p:attrName>ppt_h</p:attrName>
                                        </p:attrNameLst>
                                      </p:cBhvr>
                                      <p:tavLst>
                                        <p:tav tm="0">
                                          <p:val>
                                            <p:fltVal val="0"/>
                                          </p:val>
                                        </p:tav>
                                        <p:tav tm="100000">
                                          <p:val>
                                            <p:strVal val="#ppt_h"/>
                                          </p:val>
                                        </p:tav>
                                      </p:tavLst>
                                    </p:anim>
                                    <p:animEffect transition="in" filter="fade">
                                      <p:cBhvr>
                                        <p:cTn id="64" dur="500"/>
                                        <p:tgtEl>
                                          <p:spTgt spid="30"/>
                                        </p:tgtEl>
                                      </p:cBhvr>
                                    </p:animEffect>
                                  </p:childTnLst>
                                </p:cTn>
                              </p:par>
                              <p:par>
                                <p:cTn id="65" presetID="53" presetClass="entr" presetSubtype="16" fill="hold" nodeType="with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p:cTn id="67" dur="500" fill="hold"/>
                                        <p:tgtEl>
                                          <p:spTgt spid="17"/>
                                        </p:tgtEl>
                                        <p:attrNameLst>
                                          <p:attrName>ppt_w</p:attrName>
                                        </p:attrNameLst>
                                      </p:cBhvr>
                                      <p:tavLst>
                                        <p:tav tm="0">
                                          <p:val>
                                            <p:fltVal val="0"/>
                                          </p:val>
                                        </p:tav>
                                        <p:tav tm="100000">
                                          <p:val>
                                            <p:strVal val="#ppt_w"/>
                                          </p:val>
                                        </p:tav>
                                      </p:tavLst>
                                    </p:anim>
                                    <p:anim calcmode="lin" valueType="num">
                                      <p:cBhvr>
                                        <p:cTn id="68" dur="500" fill="hold"/>
                                        <p:tgtEl>
                                          <p:spTgt spid="17"/>
                                        </p:tgtEl>
                                        <p:attrNameLst>
                                          <p:attrName>ppt_h</p:attrName>
                                        </p:attrNameLst>
                                      </p:cBhvr>
                                      <p:tavLst>
                                        <p:tav tm="0">
                                          <p:val>
                                            <p:fltVal val="0"/>
                                          </p:val>
                                        </p:tav>
                                        <p:tav tm="100000">
                                          <p:val>
                                            <p:strVal val="#ppt_h"/>
                                          </p:val>
                                        </p:tav>
                                      </p:tavLst>
                                    </p:anim>
                                    <p:animEffect transition="in" filter="fade">
                                      <p:cBhvr>
                                        <p:cTn id="6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2" grpId="0" animBg="1"/>
      <p:bldP spid="3" grpId="0" animBg="1"/>
      <p:bldP spid="13" grpId="0" animBg="1"/>
      <p:bldP spid="21" grpId="0"/>
      <p:bldP spid="16" grpId="0" animBg="1"/>
      <p:bldP spid="3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rot="5400000">
            <a:off x="-1639570" y="3411220"/>
            <a:ext cx="5085715" cy="1807210"/>
            <a:chOff x="13288" y="7954"/>
            <a:chExt cx="5771" cy="2846"/>
          </a:xfrm>
        </p:grpSpPr>
        <p:sp>
          <p:nvSpPr>
            <p:cNvPr id="6" name="等腰三角形 5"/>
            <p:cNvSpPr/>
            <p:nvPr/>
          </p:nvSpPr>
          <p:spPr>
            <a:xfrm>
              <a:off x="13672" y="8737"/>
              <a:ext cx="3275" cy="2063"/>
            </a:xfrm>
            <a:prstGeom prst="triangle">
              <a:avLst>
                <a:gd name="adj" fmla="val 50507"/>
              </a:avLst>
            </a:prstGeom>
            <a:solidFill>
              <a:srgbClr val="113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a:off x="13288" y="8169"/>
              <a:ext cx="4041" cy="2631"/>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a:off x="15274" y="8515"/>
              <a:ext cx="3785" cy="2285"/>
            </a:xfrm>
            <a:prstGeom prst="triangle">
              <a:avLst/>
            </a:prstGeom>
            <a:solidFill>
              <a:srgbClr val="AD1C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flipH="1" flipV="1">
              <a:off x="17190" y="7954"/>
              <a:ext cx="1477" cy="1823"/>
            </a:xfrm>
            <a:prstGeom prst="line">
              <a:avLst/>
            </a:prstGeom>
            <a:ln w="38100">
              <a:solidFill>
                <a:srgbClr val="AD1C1D"/>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rot="5400000" flipH="1" flipV="1">
            <a:off x="8745220" y="1639570"/>
            <a:ext cx="5085715" cy="1807210"/>
            <a:chOff x="13288" y="7954"/>
            <a:chExt cx="5771" cy="2846"/>
          </a:xfrm>
        </p:grpSpPr>
        <p:sp>
          <p:nvSpPr>
            <p:cNvPr id="3" name="等腰三角形 2"/>
            <p:cNvSpPr/>
            <p:nvPr/>
          </p:nvSpPr>
          <p:spPr>
            <a:xfrm>
              <a:off x="13672" y="8737"/>
              <a:ext cx="3275" cy="2063"/>
            </a:xfrm>
            <a:prstGeom prst="triangle">
              <a:avLst>
                <a:gd name="adj" fmla="val 50507"/>
              </a:avLst>
            </a:prstGeom>
            <a:solidFill>
              <a:srgbClr val="113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a:off x="13288" y="8169"/>
              <a:ext cx="4041" cy="2631"/>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a:off x="15274" y="8515"/>
              <a:ext cx="3785" cy="2285"/>
            </a:xfrm>
            <a:prstGeom prst="triangle">
              <a:avLst/>
            </a:prstGeom>
            <a:solidFill>
              <a:srgbClr val="AD1C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flipH="1" flipV="1">
              <a:off x="17190" y="7954"/>
              <a:ext cx="1477" cy="1823"/>
            </a:xfrm>
            <a:prstGeom prst="line">
              <a:avLst/>
            </a:prstGeom>
            <a:ln w="38100">
              <a:solidFill>
                <a:srgbClr val="AD1C1D"/>
              </a:solidFill>
            </a:ln>
          </p:spPr>
          <p:style>
            <a:lnRef idx="1">
              <a:schemeClr val="accent1"/>
            </a:lnRef>
            <a:fillRef idx="0">
              <a:schemeClr val="accent1"/>
            </a:fillRef>
            <a:effectRef idx="0">
              <a:schemeClr val="accent1"/>
            </a:effectRef>
            <a:fontRef idx="minor">
              <a:schemeClr val="tx1"/>
            </a:fontRef>
          </p:style>
        </p:cxnSp>
      </p:grpSp>
      <p:sp>
        <p:nvSpPr>
          <p:cNvPr id="16" name="矩形 15"/>
          <p:cNvSpPr/>
          <p:nvPr/>
        </p:nvSpPr>
        <p:spPr>
          <a:xfrm>
            <a:off x="2896235" y="2701925"/>
            <a:ext cx="6399530" cy="9220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defRPr/>
            </a:pPr>
            <a:r>
              <a:rPr lang="zh-CN" altLang="en-US" sz="5400" kern="100" dirty="0">
                <a:solidFill>
                  <a:schemeClr val="tx1"/>
                </a:solidFill>
                <a:latin typeface="字魂105号-简雅黑" panose="00000500000000000000" charset="-122"/>
                <a:ea typeface="字魂105号-简雅黑" panose="00000500000000000000" charset="-122"/>
                <a:cs typeface="Times New Roman" panose="02020603050405020304" pitchFamily="18" charset="0"/>
              </a:rPr>
              <a:t>项目实现</a:t>
            </a:r>
          </a:p>
        </p:txBody>
      </p:sp>
      <p:sp>
        <p:nvSpPr>
          <p:cNvPr id="10" name="椭圆 9"/>
          <p:cNvSpPr/>
          <p:nvPr/>
        </p:nvSpPr>
        <p:spPr>
          <a:xfrm>
            <a:off x="4735195" y="4866005"/>
            <a:ext cx="571500" cy="571500"/>
          </a:xfrm>
          <a:prstGeom prst="ellipse">
            <a:avLst/>
          </a:prstGeom>
          <a:solidFill>
            <a:schemeClr val="bg1"/>
          </a:solidFill>
          <a:ln>
            <a:solidFill>
              <a:srgbClr val="1137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5732780" y="4866005"/>
            <a:ext cx="571500" cy="571500"/>
          </a:xfrm>
          <a:prstGeom prst="ellipse">
            <a:avLst/>
          </a:prstGeom>
          <a:solidFill>
            <a:schemeClr val="bg1"/>
          </a:solidFill>
          <a:ln>
            <a:solidFill>
              <a:srgbClr val="AD1C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731635" y="4866005"/>
            <a:ext cx="571500" cy="571500"/>
          </a:xfrm>
          <a:prstGeom prst="ellipse">
            <a:avLst/>
          </a:prstGeom>
          <a:noFill/>
          <a:ln>
            <a:solidFill>
              <a:srgbClr val="1137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937125" y="5078730"/>
            <a:ext cx="146685" cy="146685"/>
          </a:xfrm>
          <a:prstGeom prst="ellipse">
            <a:avLst/>
          </a:prstGeom>
          <a:solidFill>
            <a:srgbClr val="1631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5944870" y="5078095"/>
            <a:ext cx="146685" cy="146685"/>
          </a:xfrm>
          <a:prstGeom prst="ellipse">
            <a:avLst/>
          </a:prstGeom>
          <a:solidFill>
            <a:srgbClr val="AD1C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944360" y="5078730"/>
            <a:ext cx="146685" cy="146685"/>
          </a:xfrm>
          <a:prstGeom prst="ellipse">
            <a:avLst/>
          </a:prstGeom>
          <a:solidFill>
            <a:srgbClr val="1631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5083810" y="1964690"/>
            <a:ext cx="1963420" cy="556895"/>
          </a:xfrm>
          <a:prstGeom prst="roundRect">
            <a:avLst>
              <a:gd name="adj" fmla="val 50000"/>
            </a:avLst>
          </a:prstGeom>
          <a:solidFill>
            <a:srgbClr val="113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文本框 87"/>
          <p:cNvSpPr txBox="1"/>
          <p:nvPr/>
        </p:nvSpPr>
        <p:spPr>
          <a:xfrm>
            <a:off x="5276215" y="2012950"/>
            <a:ext cx="1578610"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solidFill>
                <a:latin typeface="字魂59号-创粗黑" panose="00000500000000000000" charset="-122"/>
                <a:ea typeface="字魂59号-创粗黑" panose="00000500000000000000" charset="-122"/>
              </a:rPr>
              <a:t>PART 3  03</a:t>
            </a:r>
          </a:p>
        </p:txBody>
      </p:sp>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airplan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randombar(horizontal)">
                                      <p:cBhvr>
                                        <p:cTn id="7" dur="500"/>
                                        <p:tgtEl>
                                          <p:spTgt spid="45"/>
                                        </p:tgtEl>
                                      </p:cBhvr>
                                    </p:animEffect>
                                  </p:childTnLst>
                                </p:cTn>
                              </p:par>
                              <p:par>
                                <p:cTn id="8" presetID="14"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randombar(horizontal)">
                                      <p:cBhvr>
                                        <p:cTn id="13" dur="500"/>
                                        <p:tgtEl>
                                          <p:spTgt spid="16"/>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randombar(horizontal)">
                                      <p:cBhvr>
                                        <p:cTn id="16" dur="500"/>
                                        <p:tgtEl>
                                          <p:spTgt spid="10"/>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randombar(horizontal)">
                                      <p:cBhvr>
                                        <p:cTn id="19" dur="500"/>
                                        <p:tgtEl>
                                          <p:spTgt spid="11"/>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randombar(horizontal)">
                                      <p:cBhvr>
                                        <p:cTn id="22" dur="500"/>
                                        <p:tgtEl>
                                          <p:spTgt spid="17"/>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randombar(horizontal)">
                                      <p:cBhvr>
                                        <p:cTn id="25" dur="500"/>
                                        <p:tgtEl>
                                          <p:spTgt spid="18"/>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randombar(horizontal)">
                                      <p:cBhvr>
                                        <p:cTn id="28" dur="500"/>
                                        <p:tgtEl>
                                          <p:spTgt spid="19"/>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randombar(horizontal)">
                                      <p:cBhvr>
                                        <p:cTn id="31" dur="500"/>
                                        <p:tgtEl>
                                          <p:spTgt spid="20"/>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randombar(horizontal)">
                                      <p:cBhvr>
                                        <p:cTn id="34" dur="500"/>
                                        <p:tgtEl>
                                          <p:spTgt spid="12"/>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88"/>
                                        </p:tgtEl>
                                        <p:attrNameLst>
                                          <p:attrName>style.visibility</p:attrName>
                                        </p:attrNameLst>
                                      </p:cBhvr>
                                      <p:to>
                                        <p:strVal val="visible"/>
                                      </p:to>
                                    </p:set>
                                    <p:animEffect transition="in" filter="randombar(horizontal)">
                                      <p:cBhvr>
                                        <p:cTn id="37"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0" grpId="0" animBg="1"/>
      <p:bldP spid="11" grpId="0" animBg="1"/>
      <p:bldP spid="17" grpId="0" animBg="1"/>
      <p:bldP spid="18" grpId="0" animBg="1"/>
      <p:bldP spid="19" grpId="0" animBg="1"/>
      <p:bldP spid="20" grpId="0" animBg="1"/>
      <p:bldP spid="12" grpId="0" animBg="1"/>
      <p:bldP spid="8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454025"/>
            <a:ext cx="671830" cy="749300"/>
            <a:chOff x="0" y="1121"/>
            <a:chExt cx="1058" cy="1180"/>
          </a:xfrm>
        </p:grpSpPr>
        <p:sp>
          <p:nvSpPr>
            <p:cNvPr id="2" name="矩形 1"/>
            <p:cNvSpPr/>
            <p:nvPr/>
          </p:nvSpPr>
          <p:spPr>
            <a:xfrm>
              <a:off x="200" y="1321"/>
              <a:ext cx="859" cy="980"/>
            </a:xfrm>
            <a:prstGeom prst="rect">
              <a:avLst/>
            </a:prstGeom>
            <a:noFill/>
            <a:ln w="22225">
              <a:solidFill>
                <a:srgbClr val="11374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1121"/>
              <a:ext cx="859" cy="980"/>
            </a:xfrm>
            <a:prstGeom prst="rect">
              <a:avLst/>
            </a:prstGeom>
            <a:solidFill>
              <a:srgbClr val="AD1C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795655" y="556895"/>
            <a:ext cx="4402455" cy="64516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defRPr/>
            </a:pPr>
            <a:r>
              <a:rPr lang="zh-CN" altLang="en-US" sz="3600" kern="100" dirty="0">
                <a:solidFill>
                  <a:schemeClr val="tx1"/>
                </a:solidFill>
                <a:latin typeface="字魂105号-简雅黑" panose="00000500000000000000" charset="-122"/>
                <a:ea typeface="字魂105号-简雅黑" panose="00000500000000000000" charset="-122"/>
                <a:cs typeface="Times New Roman" panose="02020603050405020304" pitchFamily="18" charset="0"/>
              </a:rPr>
              <a:t>正则表达式的处理</a:t>
            </a:r>
          </a:p>
        </p:txBody>
      </p:sp>
      <p:grpSp>
        <p:nvGrpSpPr>
          <p:cNvPr id="64" name="组合 63"/>
          <p:cNvGrpSpPr/>
          <p:nvPr/>
        </p:nvGrpSpPr>
        <p:grpSpPr>
          <a:xfrm>
            <a:off x="0" y="6631940"/>
            <a:ext cx="12191365" cy="226060"/>
            <a:chOff x="0" y="10444"/>
            <a:chExt cx="19199" cy="356"/>
          </a:xfrm>
        </p:grpSpPr>
        <p:sp>
          <p:nvSpPr>
            <p:cNvPr id="65" name="矩形 64"/>
            <p:cNvSpPr/>
            <p:nvPr/>
          </p:nvSpPr>
          <p:spPr>
            <a:xfrm>
              <a:off x="6595" y="10444"/>
              <a:ext cx="12605" cy="356"/>
            </a:xfrm>
            <a:prstGeom prst="rect">
              <a:avLst/>
            </a:prstGeom>
            <a:solidFill>
              <a:srgbClr val="1137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0" y="10444"/>
              <a:ext cx="12605" cy="356"/>
            </a:xfrm>
            <a:prstGeom prst="rect">
              <a:avLst/>
            </a:prstGeom>
            <a:solidFill>
              <a:srgbClr val="AD1C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8294370" y="2385695"/>
            <a:ext cx="3298190" cy="12712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600" dirty="0">
                <a:solidFill>
                  <a:schemeClr val="bg1"/>
                </a:solidFill>
                <a:latin typeface="字魂59号-创粗黑" panose="00000500000000000000" charset="-122"/>
                <a:ea typeface="字魂59号-创粗黑" panose="00000500000000000000" charset="-122"/>
              </a:rPr>
              <a:t>请添加您所需要的文本请添加您所需要的文本请添加您所需要需要的文本请添加您所需要的文本请添加您的文本请。</a:t>
            </a:r>
          </a:p>
        </p:txBody>
      </p:sp>
      <p:cxnSp>
        <p:nvCxnSpPr>
          <p:cNvPr id="13" name="直接连接符 12"/>
          <p:cNvCxnSpPr/>
          <p:nvPr/>
        </p:nvCxnSpPr>
        <p:spPr>
          <a:xfrm flipH="1">
            <a:off x="12054840" y="2560955"/>
            <a:ext cx="14605" cy="153860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16200000" flipH="1">
            <a:off x="11415395" y="1273810"/>
            <a:ext cx="14605" cy="153860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71790" y="166368"/>
            <a:ext cx="534790" cy="586742"/>
          </a:xfrm>
          <a:prstGeom prst="rect">
            <a:avLst/>
          </a:prstGeom>
        </p:spPr>
      </p:pic>
      <p:sp>
        <p:nvSpPr>
          <p:cNvPr id="6" name="文本框 5">
            <a:extLst>
              <a:ext uri="{FF2B5EF4-FFF2-40B4-BE49-F238E27FC236}">
                <a16:creationId xmlns:a16="http://schemas.microsoft.com/office/drawing/2014/main" id="{3DA79495-27D2-95F3-98A9-8CBDCEAD82A8}"/>
              </a:ext>
            </a:extLst>
          </p:cNvPr>
          <p:cNvSpPr txBox="1"/>
          <p:nvPr/>
        </p:nvSpPr>
        <p:spPr>
          <a:xfrm>
            <a:off x="397639" y="1890112"/>
            <a:ext cx="6667131" cy="3801041"/>
          </a:xfrm>
          <a:prstGeom prst="rect">
            <a:avLst/>
          </a:prstGeom>
          <a:noFill/>
        </p:spPr>
        <p:txBody>
          <a:bodyPr wrap="square" rtlCol="0">
            <a:spAutoFit/>
          </a:bodyPr>
          <a:lstStyle/>
          <a:p>
            <a:pPr marL="342900" lvl="0" indent="-342900" algn="just">
              <a:lnSpc>
                <a:spcPct val="150000"/>
              </a:lnSpc>
              <a:buFont typeface="+mj-lt"/>
              <a:buAutoNum type="arabicParenR"/>
            </a:pPr>
            <a:r>
              <a:rPr lang="zh-CN" altLang="zh-CN" sz="1400" b="1" kern="100" dirty="0">
                <a:effectLst/>
                <a:latin typeface="Times New Roman" panose="02020603050405020304" pitchFamily="18" charset="0"/>
                <a:ea typeface="宋体" panose="02010600030101010101" pitchFamily="2" charset="-122"/>
              </a:rPr>
              <a:t>提取键值对：</a:t>
            </a:r>
            <a:r>
              <a:rPr lang="zh-CN" altLang="zh-CN" sz="1400" kern="100" dirty="0">
                <a:effectLst/>
                <a:latin typeface="Times New Roman" panose="02020603050405020304" pitchFamily="18" charset="0"/>
                <a:ea typeface="宋体" panose="02010600030101010101" pitchFamily="2" charset="-122"/>
              </a:rPr>
              <a:t>使用匹配文本中的格式</a:t>
            </a:r>
            <a:r>
              <a:rPr lang="en-US" altLang="zh-CN" sz="1400" kern="100" dirty="0">
                <a:effectLst/>
                <a:latin typeface="Times New Roman" panose="02020603050405020304" pitchFamily="18" charset="0"/>
                <a:ea typeface="宋体" panose="02010600030101010101" pitchFamily="2" charset="-122"/>
              </a:rPr>
              <a:t> key = value</a:t>
            </a:r>
            <a:r>
              <a:rPr lang="zh-CN" altLang="zh-CN" sz="1400" kern="100" dirty="0">
                <a:effectLst/>
                <a:latin typeface="Times New Roman" panose="02020603050405020304" pitchFamily="18" charset="0"/>
                <a:ea typeface="宋体" panose="02010600030101010101" pitchFamily="2" charset="-122"/>
              </a:rPr>
              <a:t>，保存到</a:t>
            </a:r>
            <a:r>
              <a:rPr lang="en-US" altLang="zh-CN" sz="1400" kern="100" dirty="0">
                <a:effectLst/>
                <a:latin typeface="Times New Roman" panose="02020603050405020304" pitchFamily="18" charset="0"/>
                <a:ea typeface="宋体" panose="02010600030101010101" pitchFamily="2" charset="-122"/>
              </a:rPr>
              <a:t> </a:t>
            </a:r>
            <a:r>
              <a:rPr lang="en-US" altLang="zh-CN" sz="1400" kern="100" dirty="0" err="1">
                <a:effectLst/>
                <a:latin typeface="Times New Roman" panose="02020603050405020304" pitchFamily="18" charset="0"/>
                <a:ea typeface="宋体" panose="02010600030101010101" pitchFamily="2" charset="-122"/>
              </a:rPr>
              <a:t>resultMap</a:t>
            </a:r>
            <a:r>
              <a:rPr lang="en-US" altLang="zh-CN" sz="1400" kern="100" dirty="0">
                <a:effectLst/>
                <a:latin typeface="Times New Roman" panose="02020603050405020304" pitchFamily="18" charset="0"/>
                <a:ea typeface="宋体" panose="02010600030101010101" pitchFamily="2" charset="-122"/>
              </a:rPr>
              <a:t> </a:t>
            </a:r>
            <a:r>
              <a:rPr lang="zh-CN" altLang="zh-CN" sz="1400" kern="100" dirty="0">
                <a:effectLst/>
                <a:latin typeface="Times New Roman" panose="02020603050405020304" pitchFamily="18" charset="0"/>
                <a:ea typeface="宋体" panose="02010600030101010101" pitchFamily="2" charset="-122"/>
              </a:rPr>
              <a:t>中。</a:t>
            </a:r>
          </a:p>
          <a:p>
            <a:pPr marL="342900" lvl="0" indent="-342900" algn="just">
              <a:lnSpc>
                <a:spcPct val="150000"/>
              </a:lnSpc>
              <a:buFont typeface="+mj-lt"/>
              <a:buAutoNum type="arabicParenR"/>
            </a:pPr>
            <a:r>
              <a:rPr lang="zh-CN" altLang="zh-CN" sz="1400" b="1" kern="100" dirty="0">
                <a:effectLst/>
                <a:latin typeface="Times New Roman" panose="02020603050405020304" pitchFamily="18" charset="0"/>
                <a:ea typeface="宋体" panose="02010600030101010101" pitchFamily="2" charset="-122"/>
              </a:rPr>
              <a:t>匹配带下划线的键值对：</a:t>
            </a:r>
            <a:r>
              <a:rPr lang="zh-CN" altLang="zh-CN" sz="1400" kern="100" dirty="0">
                <a:effectLst/>
                <a:latin typeface="Times New Roman" panose="02020603050405020304" pitchFamily="18" charset="0"/>
                <a:ea typeface="宋体" panose="02010600030101010101" pitchFamily="2" charset="-122"/>
              </a:rPr>
              <a:t>提取形如</a:t>
            </a:r>
            <a:r>
              <a:rPr lang="en-US" altLang="zh-CN" sz="1400" kern="100" dirty="0">
                <a:effectLst/>
                <a:latin typeface="Times New Roman" panose="02020603050405020304" pitchFamily="18" charset="0"/>
                <a:ea typeface="宋体" panose="02010600030101010101" pitchFamily="2" charset="-122"/>
              </a:rPr>
              <a:t> _key = value </a:t>
            </a:r>
            <a:r>
              <a:rPr lang="zh-CN" altLang="zh-CN" sz="1400" kern="100" dirty="0">
                <a:effectLst/>
                <a:latin typeface="Times New Roman" panose="02020603050405020304" pitchFamily="18" charset="0"/>
                <a:ea typeface="宋体" panose="02010600030101010101" pitchFamily="2" charset="-122"/>
              </a:rPr>
              <a:t>的键值对，存入</a:t>
            </a:r>
            <a:r>
              <a:rPr lang="en-US" altLang="zh-CN" sz="1400" kern="100" dirty="0">
                <a:effectLst/>
                <a:latin typeface="Times New Roman" panose="02020603050405020304" pitchFamily="18" charset="0"/>
                <a:ea typeface="宋体" panose="02010600030101010101" pitchFamily="2" charset="-122"/>
              </a:rPr>
              <a:t> results</a:t>
            </a:r>
            <a:r>
              <a:rPr lang="zh-CN" altLang="zh-CN" sz="1400" kern="100" dirty="0">
                <a:effectLst/>
                <a:latin typeface="Times New Roman" panose="02020603050405020304" pitchFamily="18" charset="0"/>
                <a:ea typeface="宋体" panose="02010600030101010101" pitchFamily="2" charset="-122"/>
              </a:rPr>
              <a:t>。</a:t>
            </a:r>
          </a:p>
          <a:p>
            <a:pPr marL="342900" lvl="0" indent="-342900" algn="just">
              <a:lnSpc>
                <a:spcPct val="150000"/>
              </a:lnSpc>
              <a:buFont typeface="+mj-lt"/>
              <a:buAutoNum type="arabicParenR"/>
            </a:pPr>
            <a:r>
              <a:rPr lang="zh-CN" altLang="zh-CN" sz="1400" b="1" kern="100" dirty="0">
                <a:effectLst/>
                <a:latin typeface="Times New Roman" panose="02020603050405020304" pitchFamily="18" charset="0"/>
                <a:ea typeface="宋体" panose="02010600030101010101" pitchFamily="2" charset="-122"/>
              </a:rPr>
              <a:t>检查结果有效性：</a:t>
            </a:r>
            <a:r>
              <a:rPr lang="zh-CN" altLang="zh-CN" sz="1400" kern="100" dirty="0">
                <a:effectLst/>
                <a:latin typeface="Times New Roman" panose="02020603050405020304" pitchFamily="18" charset="0"/>
                <a:ea typeface="宋体" panose="02010600030101010101" pitchFamily="2" charset="-122"/>
              </a:rPr>
              <a:t>如果没有匹配到带下划线的表达式，显示警告并退出。</a:t>
            </a:r>
          </a:p>
          <a:p>
            <a:pPr marL="342900" lvl="0" indent="-342900" algn="just">
              <a:lnSpc>
                <a:spcPct val="150000"/>
              </a:lnSpc>
              <a:buFont typeface="+mj-lt"/>
              <a:buAutoNum type="arabicParenR"/>
            </a:pPr>
            <a:r>
              <a:rPr lang="zh-CN" altLang="zh-CN" sz="1400" b="1" kern="100" dirty="0">
                <a:effectLst/>
                <a:latin typeface="Times New Roman" panose="02020603050405020304" pitchFamily="18" charset="0"/>
                <a:ea typeface="宋体" panose="02010600030101010101" pitchFamily="2" charset="-122"/>
              </a:rPr>
              <a:t>组合结果：</a:t>
            </a:r>
            <a:r>
              <a:rPr lang="zh-CN" altLang="zh-CN" sz="1400" kern="100" dirty="0">
                <a:effectLst/>
                <a:latin typeface="Times New Roman" panose="02020603050405020304" pitchFamily="18" charset="0"/>
                <a:ea typeface="宋体" panose="02010600030101010101" pitchFamily="2" charset="-122"/>
              </a:rPr>
              <a:t>将</a:t>
            </a:r>
            <a:r>
              <a:rPr lang="en-US" altLang="zh-CN" sz="1400" kern="100" dirty="0">
                <a:effectLst/>
                <a:latin typeface="Times New Roman" panose="02020603050405020304" pitchFamily="18" charset="0"/>
                <a:ea typeface="宋体" panose="02010600030101010101" pitchFamily="2" charset="-122"/>
              </a:rPr>
              <a:t> results </a:t>
            </a:r>
            <a:r>
              <a:rPr lang="zh-CN" altLang="zh-CN" sz="1400" kern="100" dirty="0">
                <a:effectLst/>
                <a:latin typeface="Times New Roman" panose="02020603050405020304" pitchFamily="18" charset="0"/>
                <a:ea typeface="宋体" panose="02010600030101010101" pitchFamily="2" charset="-122"/>
              </a:rPr>
              <a:t>中的值用</a:t>
            </a:r>
            <a:r>
              <a:rPr lang="en-US" altLang="zh-CN" sz="1400" kern="100" dirty="0">
                <a:effectLst/>
                <a:latin typeface="Times New Roman" panose="02020603050405020304" pitchFamily="18" charset="0"/>
                <a:ea typeface="宋体" panose="02010600030101010101" pitchFamily="2" charset="-122"/>
              </a:rPr>
              <a:t> | </a:t>
            </a:r>
            <a:r>
              <a:rPr lang="zh-CN" altLang="zh-CN" sz="1400" kern="100" dirty="0">
                <a:effectLst/>
                <a:latin typeface="Times New Roman" panose="02020603050405020304" pitchFamily="18" charset="0"/>
                <a:ea typeface="宋体" panose="02010600030101010101" pitchFamily="2" charset="-122"/>
              </a:rPr>
              <a:t>连接成一个合并字符串。</a:t>
            </a:r>
          </a:p>
          <a:p>
            <a:pPr marL="342900" lvl="0" indent="-342900" algn="just">
              <a:lnSpc>
                <a:spcPct val="150000"/>
              </a:lnSpc>
              <a:buFont typeface="+mj-lt"/>
              <a:buAutoNum type="arabicParenR"/>
            </a:pPr>
            <a:r>
              <a:rPr lang="zh-CN" altLang="zh-CN" sz="1400" b="1" kern="100" dirty="0">
                <a:effectLst/>
                <a:latin typeface="Times New Roman" panose="02020603050405020304" pitchFamily="18" charset="0"/>
                <a:ea typeface="宋体" panose="02010600030101010101" pitchFamily="2" charset="-122"/>
              </a:rPr>
              <a:t>变量替换：</a:t>
            </a:r>
            <a:r>
              <a:rPr lang="zh-CN" altLang="zh-CN" sz="1400" kern="100" dirty="0">
                <a:effectLst/>
                <a:latin typeface="Times New Roman" panose="02020603050405020304" pitchFamily="18" charset="0"/>
                <a:ea typeface="宋体" panose="02010600030101010101" pitchFamily="2" charset="-122"/>
              </a:rPr>
              <a:t>用</a:t>
            </a:r>
            <a:r>
              <a:rPr lang="en-US" altLang="zh-CN" sz="1400" kern="100" dirty="0">
                <a:effectLst/>
                <a:latin typeface="Times New Roman" panose="02020603050405020304" pitchFamily="18" charset="0"/>
                <a:ea typeface="宋体" panose="02010600030101010101" pitchFamily="2" charset="-122"/>
              </a:rPr>
              <a:t> </a:t>
            </a:r>
            <a:r>
              <a:rPr lang="en-US" altLang="zh-CN" sz="1400" kern="100" dirty="0" err="1">
                <a:effectLst/>
                <a:latin typeface="Times New Roman" panose="02020603050405020304" pitchFamily="18" charset="0"/>
                <a:ea typeface="宋体" panose="02010600030101010101" pitchFamily="2" charset="-122"/>
              </a:rPr>
              <a:t>resultMap</a:t>
            </a:r>
            <a:r>
              <a:rPr lang="en-US" altLang="zh-CN" sz="1400" kern="100" dirty="0">
                <a:effectLst/>
                <a:latin typeface="Times New Roman" panose="02020603050405020304" pitchFamily="18" charset="0"/>
                <a:ea typeface="宋体" panose="02010600030101010101" pitchFamily="2" charset="-122"/>
              </a:rPr>
              <a:t> </a:t>
            </a:r>
            <a:r>
              <a:rPr lang="zh-CN" altLang="zh-CN" sz="1400" kern="100" dirty="0">
                <a:effectLst/>
                <a:latin typeface="Times New Roman" panose="02020603050405020304" pitchFamily="18" charset="0"/>
                <a:ea typeface="宋体" panose="02010600030101010101" pitchFamily="2" charset="-122"/>
              </a:rPr>
              <a:t>中的键值对替换合并结果中的变量。</a:t>
            </a:r>
          </a:p>
          <a:p>
            <a:pPr marL="342900" lvl="0" indent="-342900" algn="just">
              <a:lnSpc>
                <a:spcPct val="150000"/>
              </a:lnSpc>
              <a:buFont typeface="+mj-lt"/>
              <a:buAutoNum type="arabicParenR"/>
            </a:pPr>
            <a:r>
              <a:rPr lang="zh-CN" altLang="zh-CN" sz="1400" b="1" kern="100" dirty="0">
                <a:effectLst/>
                <a:latin typeface="Times New Roman" panose="02020603050405020304" pitchFamily="18" charset="0"/>
                <a:ea typeface="宋体" panose="02010600030101010101" pitchFamily="2" charset="-122"/>
              </a:rPr>
              <a:t>处理中括号</a:t>
            </a:r>
            <a:r>
              <a:rPr lang="en-US" altLang="zh-CN" sz="1400" b="1" kern="100" dirty="0">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marL="342900" lvl="0" indent="-342900" algn="l">
              <a:buFont typeface="Wingdings" panose="05000000000000000000" pitchFamily="2" charset="2"/>
              <a:buChar char=""/>
            </a:pPr>
            <a:r>
              <a:rPr lang="zh-CN" altLang="zh-CN" sz="1400" kern="0" dirty="0">
                <a:effectLst/>
                <a:latin typeface="Times New Roman" panose="02020603050405020304" pitchFamily="18" charset="0"/>
                <a:ea typeface="宋体" panose="02010600030101010101" pitchFamily="2" charset="-122"/>
                <a:cs typeface="宋体" panose="02010600030101010101" pitchFamily="2" charset="-122"/>
              </a:rPr>
              <a:t>遍历正则表达式字符串</a:t>
            </a:r>
            <a:r>
              <a:rPr lang="en-US" altLang="zh-CN" sz="1400" kern="0" dirty="0">
                <a:effectLst/>
                <a:latin typeface="Times New Roman" panose="02020603050405020304" pitchFamily="18" charset="0"/>
                <a:ea typeface="宋体" panose="02010600030101010101" pitchFamily="2" charset="-122"/>
                <a:cs typeface="宋体" panose="02010600030101010101" pitchFamily="2" charset="-122"/>
              </a:rPr>
              <a:t> re</a:t>
            </a:r>
            <a:r>
              <a:rPr lang="zh-CN" altLang="zh-CN" sz="1400" kern="0" dirty="0">
                <a:effectLst/>
                <a:latin typeface="Times New Roman" panose="02020603050405020304" pitchFamily="18" charset="0"/>
                <a:ea typeface="宋体" panose="02010600030101010101" pitchFamily="2" charset="-122"/>
                <a:cs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marL="342900" lvl="0" indent="-342900" algn="l">
              <a:buFont typeface="Wingdings" panose="05000000000000000000" pitchFamily="2" charset="2"/>
              <a:buChar char=""/>
            </a:pPr>
            <a:r>
              <a:rPr lang="zh-CN" altLang="zh-CN" sz="1400" kern="0" dirty="0">
                <a:effectLst/>
                <a:latin typeface="Times New Roman" panose="02020603050405020304" pitchFamily="18" charset="0"/>
                <a:ea typeface="宋体" panose="02010600030101010101" pitchFamily="2" charset="-122"/>
                <a:cs typeface="宋体" panose="02010600030101010101" pitchFamily="2" charset="-122"/>
              </a:rPr>
              <a:t>对</a:t>
            </a:r>
            <a:r>
              <a:rPr lang="en-US" altLang="zh-CN" sz="1400" kern="0" dirty="0">
                <a:effectLst/>
                <a:latin typeface="Times New Roman" panose="02020603050405020304" pitchFamily="18" charset="0"/>
                <a:ea typeface="宋体" panose="02010600030101010101" pitchFamily="2" charset="-122"/>
                <a:cs typeface="宋体" panose="02010600030101010101" pitchFamily="2" charset="-122"/>
              </a:rPr>
              <a:t> \ </a:t>
            </a:r>
            <a:r>
              <a:rPr lang="zh-CN" altLang="zh-CN" sz="1400" kern="0" dirty="0">
                <a:effectLst/>
                <a:latin typeface="Times New Roman" panose="02020603050405020304" pitchFamily="18" charset="0"/>
                <a:ea typeface="宋体" panose="02010600030101010101" pitchFamily="2" charset="-122"/>
                <a:cs typeface="宋体" panose="02010600030101010101" pitchFamily="2" charset="-122"/>
              </a:rPr>
              <a:t>开头的转义字符直接保留。</a:t>
            </a:r>
            <a:endParaRPr lang="zh-CN" altLang="zh-CN" sz="1400" kern="100" dirty="0">
              <a:effectLst/>
              <a:latin typeface="Times New Roman" panose="02020603050405020304" pitchFamily="18" charset="0"/>
              <a:ea typeface="宋体" panose="02010600030101010101" pitchFamily="2" charset="-122"/>
            </a:endParaRPr>
          </a:p>
          <a:p>
            <a:pPr marL="342900" lvl="0" indent="-342900" algn="l">
              <a:buFont typeface="Wingdings" panose="05000000000000000000" pitchFamily="2" charset="2"/>
              <a:buChar char=""/>
            </a:pPr>
            <a:r>
              <a:rPr lang="zh-CN" altLang="zh-CN" sz="1400" kern="0" dirty="0">
                <a:effectLst/>
                <a:latin typeface="Times New Roman" panose="02020603050405020304" pitchFamily="18" charset="0"/>
                <a:ea typeface="宋体" panose="02010600030101010101" pitchFamily="2" charset="-122"/>
                <a:cs typeface="宋体" panose="02010600030101010101" pitchFamily="2" charset="-122"/>
              </a:rPr>
              <a:t>当遇到</a:t>
            </a:r>
            <a:r>
              <a:rPr lang="en-US" altLang="zh-CN" sz="1400" kern="0" dirty="0">
                <a:effectLst/>
                <a:latin typeface="Times New Roman" panose="02020603050405020304" pitchFamily="18" charset="0"/>
                <a:ea typeface="宋体" panose="02010600030101010101" pitchFamily="2" charset="-122"/>
                <a:cs typeface="宋体" panose="02010600030101010101" pitchFamily="2" charset="-122"/>
              </a:rPr>
              <a:t> [ </a:t>
            </a:r>
            <a:r>
              <a:rPr lang="zh-CN" altLang="zh-CN" sz="1400" kern="0" dirty="0">
                <a:effectLst/>
                <a:latin typeface="Times New Roman" panose="02020603050405020304" pitchFamily="18" charset="0"/>
                <a:ea typeface="宋体" panose="02010600030101010101" pitchFamily="2" charset="-122"/>
                <a:cs typeface="宋体" panose="02010600030101010101" pitchFamily="2" charset="-122"/>
              </a:rPr>
              <a:t>时，记录其位置。</a:t>
            </a:r>
            <a:endParaRPr lang="zh-CN" altLang="zh-CN" sz="1400" kern="100" dirty="0">
              <a:effectLst/>
              <a:latin typeface="Times New Roman" panose="02020603050405020304" pitchFamily="18" charset="0"/>
              <a:ea typeface="宋体" panose="02010600030101010101" pitchFamily="2" charset="-122"/>
            </a:endParaRPr>
          </a:p>
          <a:p>
            <a:pPr marL="342900" lvl="0" indent="-342900" algn="l">
              <a:buFont typeface="Wingdings" panose="05000000000000000000" pitchFamily="2" charset="2"/>
              <a:buChar char=""/>
            </a:pPr>
            <a:r>
              <a:rPr lang="zh-CN" altLang="zh-CN" sz="1400" kern="0" dirty="0">
                <a:effectLst/>
                <a:latin typeface="Times New Roman" panose="02020603050405020304" pitchFamily="18" charset="0"/>
                <a:ea typeface="宋体" panose="02010600030101010101" pitchFamily="2" charset="-122"/>
                <a:cs typeface="宋体" panose="02010600030101010101" pitchFamily="2" charset="-122"/>
              </a:rPr>
              <a:t>当遇到</a:t>
            </a:r>
            <a:r>
              <a:rPr lang="en-US" altLang="zh-CN" sz="1400" kern="0" dirty="0">
                <a:effectLst/>
                <a:latin typeface="Times New Roman" panose="02020603050405020304" pitchFamily="18" charset="0"/>
                <a:ea typeface="宋体" panose="02010600030101010101" pitchFamily="2" charset="-122"/>
                <a:cs typeface="宋体" panose="02010600030101010101" pitchFamily="2" charset="-122"/>
              </a:rPr>
              <a:t> ] </a:t>
            </a:r>
            <a:r>
              <a:rPr lang="zh-CN" altLang="zh-CN" sz="1400" kern="0" dirty="0">
                <a:effectLst/>
                <a:latin typeface="Times New Roman" panose="02020603050405020304" pitchFamily="18" charset="0"/>
                <a:ea typeface="宋体" panose="02010600030101010101" pitchFamily="2" charset="-122"/>
                <a:cs typeface="宋体" panose="02010600030101010101" pitchFamily="2" charset="-122"/>
              </a:rPr>
              <a:t>时，将</a:t>
            </a:r>
            <a:r>
              <a:rPr lang="en-US" altLang="zh-CN" sz="1400" kern="0" dirty="0">
                <a:effectLst/>
                <a:latin typeface="Times New Roman" panose="02020603050405020304" pitchFamily="18" charset="0"/>
                <a:ea typeface="宋体" panose="02010600030101010101" pitchFamily="2" charset="-122"/>
                <a:cs typeface="宋体" panose="02010600030101010101" pitchFamily="2" charset="-122"/>
              </a:rPr>
              <a:t> [ </a:t>
            </a:r>
            <a:r>
              <a:rPr lang="zh-CN" altLang="zh-CN" sz="1400" kern="0" dirty="0">
                <a:effectLst/>
                <a:latin typeface="Times New Roman" panose="02020603050405020304" pitchFamily="18" charset="0"/>
                <a:ea typeface="宋体" panose="02010600030101010101" pitchFamily="2" charset="-122"/>
                <a:cs typeface="宋体" panose="02010600030101010101" pitchFamily="2" charset="-122"/>
              </a:rPr>
              <a:t>和</a:t>
            </a:r>
            <a:r>
              <a:rPr lang="en-US" altLang="zh-CN" sz="1400" kern="0" dirty="0">
                <a:effectLst/>
                <a:latin typeface="Times New Roman" panose="02020603050405020304" pitchFamily="18" charset="0"/>
                <a:ea typeface="宋体" panose="02010600030101010101" pitchFamily="2" charset="-122"/>
                <a:cs typeface="宋体" panose="02010600030101010101" pitchFamily="2" charset="-122"/>
              </a:rPr>
              <a:t> ] </a:t>
            </a:r>
            <a:r>
              <a:rPr lang="zh-CN" altLang="zh-CN" sz="1400" kern="0" dirty="0">
                <a:effectLst/>
                <a:latin typeface="Times New Roman" panose="02020603050405020304" pitchFamily="18" charset="0"/>
                <a:ea typeface="宋体" panose="02010600030101010101" pitchFamily="2" charset="-122"/>
                <a:cs typeface="宋体" panose="02010600030101010101" pitchFamily="2" charset="-122"/>
              </a:rPr>
              <a:t>之间的内容（如</a:t>
            </a:r>
            <a:r>
              <a:rPr lang="en-US" altLang="zh-CN" sz="1400" kern="0" dirty="0">
                <a:effectLst/>
                <a:latin typeface="Times New Roman" panose="02020603050405020304" pitchFamily="18" charset="0"/>
                <a:ea typeface="宋体" panose="02010600030101010101" pitchFamily="2" charset="-122"/>
                <a:cs typeface="宋体" panose="02010600030101010101" pitchFamily="2" charset="-122"/>
              </a:rPr>
              <a:t> a-z</a:t>
            </a:r>
            <a:r>
              <a:rPr lang="zh-CN" altLang="zh-CN" sz="1400" kern="0" dirty="0">
                <a:effectLst/>
                <a:latin typeface="Times New Roman" panose="02020603050405020304" pitchFamily="18" charset="0"/>
                <a:ea typeface="宋体" panose="02010600030101010101" pitchFamily="2" charset="-122"/>
                <a:cs typeface="宋体" panose="02010600030101010101" pitchFamily="2" charset="-122"/>
              </a:rPr>
              <a:t>）转换成等价的正则表达式形式。例如，</a:t>
            </a:r>
            <a:r>
              <a:rPr lang="en-US" altLang="zh-CN" sz="1400" kern="0" dirty="0">
                <a:effectLst/>
                <a:latin typeface="Times New Roman" panose="02020603050405020304" pitchFamily="18" charset="0"/>
                <a:ea typeface="宋体" panose="02010600030101010101" pitchFamily="2" charset="-122"/>
                <a:cs typeface="宋体" panose="02010600030101010101" pitchFamily="2" charset="-122"/>
              </a:rPr>
              <a:t>[a-c] </a:t>
            </a:r>
            <a:r>
              <a:rPr lang="zh-CN" altLang="zh-CN" sz="1400" kern="0" dirty="0">
                <a:effectLst/>
                <a:latin typeface="Times New Roman" panose="02020603050405020304" pitchFamily="18" charset="0"/>
                <a:ea typeface="宋体" panose="02010600030101010101" pitchFamily="2" charset="-122"/>
                <a:cs typeface="宋体" panose="02010600030101010101" pitchFamily="2" charset="-122"/>
              </a:rPr>
              <a:t>转换为</a:t>
            </a:r>
            <a:r>
              <a:rPr lang="en-US" altLang="zh-CN" sz="1400" kern="0" dirty="0">
                <a:effectLst/>
                <a:latin typeface="Times New Roman" panose="02020603050405020304" pitchFamily="18" charset="0"/>
                <a:ea typeface="宋体" panose="02010600030101010101" pitchFamily="2" charset="-122"/>
                <a:cs typeface="宋体" panose="02010600030101010101" pitchFamily="2" charset="-122"/>
              </a:rPr>
              <a:t> (</a:t>
            </a:r>
            <a:r>
              <a:rPr lang="en-US" altLang="zh-CN" sz="1400" kern="0" dirty="0" err="1">
                <a:effectLst/>
                <a:latin typeface="Times New Roman" panose="02020603050405020304" pitchFamily="18" charset="0"/>
                <a:ea typeface="宋体" panose="02010600030101010101" pitchFamily="2" charset="-122"/>
                <a:cs typeface="宋体" panose="02010600030101010101" pitchFamily="2" charset="-122"/>
              </a:rPr>
              <a:t>a|b|c</a:t>
            </a:r>
            <a:r>
              <a:rPr lang="en-US" altLang="zh-CN" sz="1400" kern="0" dirty="0">
                <a:effectLst/>
                <a:latin typeface="Times New Roman" panose="02020603050405020304" pitchFamily="18" charset="0"/>
                <a:ea typeface="宋体" panose="02010600030101010101" pitchFamily="2" charset="-122"/>
                <a:cs typeface="宋体" panose="02010600030101010101" pitchFamily="2" charset="-122"/>
              </a:rPr>
              <a:t>)</a:t>
            </a:r>
            <a:r>
              <a:rPr lang="zh-CN" altLang="zh-CN" sz="1400" kern="0" dirty="0">
                <a:effectLst/>
                <a:latin typeface="Times New Roman" panose="02020603050405020304" pitchFamily="18" charset="0"/>
                <a:ea typeface="宋体" panose="02010600030101010101" pitchFamily="2" charset="-122"/>
                <a:cs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zh-CN" altLang="zh-CN" sz="1400" kern="0" dirty="0">
                <a:effectLst/>
                <a:latin typeface="Times New Roman" panose="02020603050405020304" pitchFamily="18" charset="0"/>
                <a:ea typeface="宋体" panose="02010600030101010101" pitchFamily="2" charset="-122"/>
                <a:cs typeface="宋体" panose="02010600030101010101" pitchFamily="2" charset="-122"/>
              </a:rPr>
              <a:t>在处理结束后，将转换结果存入</a:t>
            </a:r>
            <a:r>
              <a:rPr lang="en-US" altLang="zh-CN" sz="1400" kern="0" dirty="0">
                <a:effectLst/>
                <a:latin typeface="Times New Roman" panose="02020603050405020304" pitchFamily="18" charset="0"/>
                <a:ea typeface="宋体" panose="02010600030101010101" pitchFamily="2" charset="-122"/>
                <a:cs typeface="宋体" panose="02010600030101010101" pitchFamily="2" charset="-122"/>
              </a:rPr>
              <a:t> result</a:t>
            </a:r>
            <a:r>
              <a:rPr lang="zh-CN" altLang="zh-CN" sz="1800" kern="0" dirty="0">
                <a:effectLst/>
                <a:latin typeface="Times New Roman" panose="02020603050405020304" pitchFamily="18" charset="0"/>
                <a:ea typeface="宋体" panose="02010600030101010101" pitchFamily="2" charset="-122"/>
                <a:cs typeface="宋体" panose="02010600030101010101" pitchFamily="2" charset="-122"/>
              </a:rPr>
              <a:t>。</a:t>
            </a:r>
            <a:endParaRPr lang="zh-CN" altLang="zh-CN" sz="1800" kern="100" dirty="0">
              <a:effectLst/>
              <a:latin typeface="Times New Roman" panose="02020603050405020304" pitchFamily="18" charset="0"/>
              <a:ea typeface="宋体" panose="02010600030101010101" pitchFamily="2" charset="-122"/>
            </a:endParaRPr>
          </a:p>
          <a:p>
            <a:endParaRPr lang="zh-CN" altLang="en-US" dirty="0"/>
          </a:p>
        </p:txBody>
      </p:sp>
      <p:pic>
        <p:nvPicPr>
          <p:cNvPr id="5122" name="图片 1">
            <a:extLst>
              <a:ext uri="{FF2B5EF4-FFF2-40B4-BE49-F238E27FC236}">
                <a16:creationId xmlns:a16="http://schemas.microsoft.com/office/drawing/2014/main" id="{FDF3CE49-CAF5-681C-A331-E2AF24EE13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5910" y="758129"/>
            <a:ext cx="4115040" cy="5341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92B97DDF-EA44-A23E-516B-EE2CB77707B0}"/>
              </a:ext>
            </a:extLst>
          </p:cNvPr>
          <p:cNvSpPr txBox="1"/>
          <p:nvPr/>
        </p:nvSpPr>
        <p:spPr>
          <a:xfrm>
            <a:off x="545465" y="1367161"/>
            <a:ext cx="5331552" cy="369332"/>
          </a:xfrm>
          <a:prstGeom prst="rect">
            <a:avLst/>
          </a:prstGeom>
          <a:noFill/>
        </p:spPr>
        <p:txBody>
          <a:bodyPr wrap="square" rtlCol="0">
            <a:spAutoFit/>
          </a:bodyPr>
          <a:lstStyle/>
          <a:p>
            <a:r>
              <a:rPr lang="zh-CN" altLang="en-US" dirty="0"/>
              <a:t>使用</a:t>
            </a:r>
            <a:r>
              <a:rPr lang="en-US" altLang="zh-CN" dirty="0"/>
              <a:t>C++</a:t>
            </a:r>
            <a:r>
              <a:rPr lang="zh-CN" altLang="en-US" dirty="0"/>
              <a:t>的</a:t>
            </a:r>
            <a:r>
              <a:rPr lang="en-US" altLang="zh-CN" dirty="0" err="1"/>
              <a:t>STD:string</a:t>
            </a:r>
            <a:r>
              <a:rPr lang="en-US" altLang="zh-CN" dirty="0"/>
              <a:t> </a:t>
            </a:r>
            <a:r>
              <a:rPr lang="zh-CN" altLang="en-US" dirty="0"/>
              <a:t>作为存储结构</a:t>
            </a:r>
          </a:p>
        </p:txBody>
      </p:sp>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strVal val="#ppt_w*0.70"/>
                                          </p:val>
                                        </p:tav>
                                        <p:tav tm="100000">
                                          <p:val>
                                            <p:strVal val="#ppt_w"/>
                                          </p:val>
                                        </p:tav>
                                      </p:tavLst>
                                    </p:anim>
                                    <p:anim calcmode="lin" valueType="num">
                                      <p:cBhvr>
                                        <p:cTn id="13" dur="1000" fill="hold"/>
                                        <p:tgtEl>
                                          <p:spTgt spid="5"/>
                                        </p:tgtEl>
                                        <p:attrNameLst>
                                          <p:attrName>ppt_h</p:attrName>
                                        </p:attrNameLst>
                                      </p:cBhvr>
                                      <p:tavLst>
                                        <p:tav tm="0">
                                          <p:val>
                                            <p:strVal val="#ppt_h"/>
                                          </p:val>
                                        </p:tav>
                                        <p:tav tm="100000">
                                          <p:val>
                                            <p:strVal val="#ppt_h"/>
                                          </p:val>
                                        </p:tav>
                                      </p:tavLst>
                                    </p:anim>
                                    <p:animEffect transition="in" filter="fade">
                                      <p:cBhvr>
                                        <p:cTn id="14" dur="1000"/>
                                        <p:tgtEl>
                                          <p:spTgt spid="5"/>
                                        </p:tgtEl>
                                      </p:cBhvr>
                                    </p:animEffect>
                                  </p:childTnLst>
                                </p:cTn>
                              </p:par>
                              <p:par>
                                <p:cTn id="15" presetID="55" presetClass="entr" presetSubtype="0" fill="hold" nodeType="withEffect">
                                  <p:stCondLst>
                                    <p:cond delay="0"/>
                                  </p:stCondLst>
                                  <p:childTnLst>
                                    <p:set>
                                      <p:cBhvr>
                                        <p:cTn id="16" dur="1" fill="hold">
                                          <p:stCondLst>
                                            <p:cond delay="0"/>
                                          </p:stCondLst>
                                        </p:cTn>
                                        <p:tgtEl>
                                          <p:spTgt spid="64"/>
                                        </p:tgtEl>
                                        <p:attrNameLst>
                                          <p:attrName>style.visibility</p:attrName>
                                        </p:attrNameLst>
                                      </p:cBhvr>
                                      <p:to>
                                        <p:strVal val="visible"/>
                                      </p:to>
                                    </p:set>
                                    <p:anim calcmode="lin" valueType="num">
                                      <p:cBhvr>
                                        <p:cTn id="17" dur="1000" fill="hold"/>
                                        <p:tgtEl>
                                          <p:spTgt spid="64"/>
                                        </p:tgtEl>
                                        <p:attrNameLst>
                                          <p:attrName>ppt_w</p:attrName>
                                        </p:attrNameLst>
                                      </p:cBhvr>
                                      <p:tavLst>
                                        <p:tav tm="0">
                                          <p:val>
                                            <p:strVal val="#ppt_w*0.70"/>
                                          </p:val>
                                        </p:tav>
                                        <p:tav tm="100000">
                                          <p:val>
                                            <p:strVal val="#ppt_w"/>
                                          </p:val>
                                        </p:tav>
                                      </p:tavLst>
                                    </p:anim>
                                    <p:anim calcmode="lin" valueType="num">
                                      <p:cBhvr>
                                        <p:cTn id="18" dur="1000" fill="hold"/>
                                        <p:tgtEl>
                                          <p:spTgt spid="64"/>
                                        </p:tgtEl>
                                        <p:attrNameLst>
                                          <p:attrName>ppt_h</p:attrName>
                                        </p:attrNameLst>
                                      </p:cBhvr>
                                      <p:tavLst>
                                        <p:tav tm="0">
                                          <p:val>
                                            <p:strVal val="#ppt_h"/>
                                          </p:val>
                                        </p:tav>
                                        <p:tav tm="100000">
                                          <p:val>
                                            <p:strVal val="#ppt_h"/>
                                          </p:val>
                                        </p:tav>
                                      </p:tavLst>
                                    </p:anim>
                                    <p:animEffect transition="in" filter="fade">
                                      <p:cBhvr>
                                        <p:cTn id="19" dur="1000"/>
                                        <p:tgtEl>
                                          <p:spTgt spid="64"/>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1000" fill="hold"/>
                                        <p:tgtEl>
                                          <p:spTgt spid="18"/>
                                        </p:tgtEl>
                                        <p:attrNameLst>
                                          <p:attrName>ppt_w</p:attrName>
                                        </p:attrNameLst>
                                      </p:cBhvr>
                                      <p:tavLst>
                                        <p:tav tm="0">
                                          <p:val>
                                            <p:strVal val="#ppt_w*0.70"/>
                                          </p:val>
                                        </p:tav>
                                        <p:tav tm="100000">
                                          <p:val>
                                            <p:strVal val="#ppt_w"/>
                                          </p:val>
                                        </p:tav>
                                      </p:tavLst>
                                    </p:anim>
                                    <p:anim calcmode="lin" valueType="num">
                                      <p:cBhvr>
                                        <p:cTn id="23" dur="1000" fill="hold"/>
                                        <p:tgtEl>
                                          <p:spTgt spid="18"/>
                                        </p:tgtEl>
                                        <p:attrNameLst>
                                          <p:attrName>ppt_h</p:attrName>
                                        </p:attrNameLst>
                                      </p:cBhvr>
                                      <p:tavLst>
                                        <p:tav tm="0">
                                          <p:val>
                                            <p:strVal val="#ppt_h"/>
                                          </p:val>
                                        </p:tav>
                                        <p:tav tm="100000">
                                          <p:val>
                                            <p:strVal val="#ppt_h"/>
                                          </p:val>
                                        </p:tav>
                                      </p:tavLst>
                                    </p:anim>
                                    <p:animEffect transition="in" filter="fade">
                                      <p:cBhvr>
                                        <p:cTn id="24" dur="1000"/>
                                        <p:tgtEl>
                                          <p:spTgt spid="18"/>
                                        </p:tgtEl>
                                      </p:cBhvr>
                                    </p:animEffect>
                                  </p:childTnLst>
                                </p:cTn>
                              </p:par>
                              <p:par>
                                <p:cTn id="25" presetID="55"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1000" fill="hold"/>
                                        <p:tgtEl>
                                          <p:spTgt spid="13"/>
                                        </p:tgtEl>
                                        <p:attrNameLst>
                                          <p:attrName>ppt_w</p:attrName>
                                        </p:attrNameLst>
                                      </p:cBhvr>
                                      <p:tavLst>
                                        <p:tav tm="0">
                                          <p:val>
                                            <p:strVal val="#ppt_w*0.70"/>
                                          </p:val>
                                        </p:tav>
                                        <p:tav tm="100000">
                                          <p:val>
                                            <p:strVal val="#ppt_w"/>
                                          </p:val>
                                        </p:tav>
                                      </p:tavLst>
                                    </p:anim>
                                    <p:anim calcmode="lin" valueType="num">
                                      <p:cBhvr>
                                        <p:cTn id="28" dur="1000" fill="hold"/>
                                        <p:tgtEl>
                                          <p:spTgt spid="13"/>
                                        </p:tgtEl>
                                        <p:attrNameLst>
                                          <p:attrName>ppt_h</p:attrName>
                                        </p:attrNameLst>
                                      </p:cBhvr>
                                      <p:tavLst>
                                        <p:tav tm="0">
                                          <p:val>
                                            <p:strVal val="#ppt_h"/>
                                          </p:val>
                                        </p:tav>
                                        <p:tav tm="100000">
                                          <p:val>
                                            <p:strVal val="#ppt_h"/>
                                          </p:val>
                                        </p:tav>
                                      </p:tavLst>
                                    </p:anim>
                                    <p:animEffect transition="in" filter="fade">
                                      <p:cBhvr>
                                        <p:cTn id="29" dur="1000"/>
                                        <p:tgtEl>
                                          <p:spTgt spid="13"/>
                                        </p:tgtEl>
                                      </p:cBhvr>
                                    </p:animEffect>
                                  </p:childTnLst>
                                </p:cTn>
                              </p:par>
                              <p:par>
                                <p:cTn id="30" presetID="55"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p:cTn id="32" dur="1000" fill="hold"/>
                                        <p:tgtEl>
                                          <p:spTgt spid="21"/>
                                        </p:tgtEl>
                                        <p:attrNameLst>
                                          <p:attrName>ppt_w</p:attrName>
                                        </p:attrNameLst>
                                      </p:cBhvr>
                                      <p:tavLst>
                                        <p:tav tm="0">
                                          <p:val>
                                            <p:strVal val="#ppt_w*0.70"/>
                                          </p:val>
                                        </p:tav>
                                        <p:tav tm="100000">
                                          <p:val>
                                            <p:strVal val="#ppt_w"/>
                                          </p:val>
                                        </p:tav>
                                      </p:tavLst>
                                    </p:anim>
                                    <p:anim calcmode="lin" valueType="num">
                                      <p:cBhvr>
                                        <p:cTn id="33" dur="1000" fill="hold"/>
                                        <p:tgtEl>
                                          <p:spTgt spid="21"/>
                                        </p:tgtEl>
                                        <p:attrNameLst>
                                          <p:attrName>ppt_h</p:attrName>
                                        </p:attrNameLst>
                                      </p:cBhvr>
                                      <p:tavLst>
                                        <p:tav tm="0">
                                          <p:val>
                                            <p:strVal val="#ppt_h"/>
                                          </p:val>
                                        </p:tav>
                                        <p:tav tm="100000">
                                          <p:val>
                                            <p:strVal val="#ppt_h"/>
                                          </p:val>
                                        </p:tav>
                                      </p:tavLst>
                                    </p:anim>
                                    <p:animEffect transition="in" filter="fade">
                                      <p:cBhvr>
                                        <p:cTn id="34" dur="1000"/>
                                        <p:tgtEl>
                                          <p:spTgt spid="21"/>
                                        </p:tgtEl>
                                      </p:cBhvr>
                                    </p:animEffect>
                                  </p:childTnLst>
                                </p:cTn>
                              </p:par>
                              <p:par>
                                <p:cTn id="35" presetID="53" presetClass="entr" presetSubtype="16"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p:cTn id="37" dur="500" fill="hold"/>
                                        <p:tgtEl>
                                          <p:spTgt spid="22"/>
                                        </p:tgtEl>
                                        <p:attrNameLst>
                                          <p:attrName>ppt_w</p:attrName>
                                        </p:attrNameLst>
                                      </p:cBhvr>
                                      <p:tavLst>
                                        <p:tav tm="0">
                                          <p:val>
                                            <p:fltVal val="0"/>
                                          </p:val>
                                        </p:tav>
                                        <p:tav tm="100000">
                                          <p:val>
                                            <p:strVal val="#ppt_w"/>
                                          </p:val>
                                        </p:tav>
                                      </p:tavLst>
                                    </p:anim>
                                    <p:anim calcmode="lin" valueType="num">
                                      <p:cBhvr>
                                        <p:cTn id="38" dur="500" fill="hold"/>
                                        <p:tgtEl>
                                          <p:spTgt spid="22"/>
                                        </p:tgtEl>
                                        <p:attrNameLst>
                                          <p:attrName>ppt_h</p:attrName>
                                        </p:attrNameLst>
                                      </p:cBhvr>
                                      <p:tavLst>
                                        <p:tav tm="0">
                                          <p:val>
                                            <p:fltVal val="0"/>
                                          </p:val>
                                        </p:tav>
                                        <p:tav tm="100000">
                                          <p:val>
                                            <p:strVal val="#ppt_h"/>
                                          </p:val>
                                        </p:tav>
                                      </p:tavLst>
                                    </p:anim>
                                    <p:animEffect transition="in" filter="fade">
                                      <p:cBhvr>
                                        <p:cTn id="3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0C5B4-A69C-DFF4-398E-4E995F1388E4}"/>
            </a:ext>
          </a:extLst>
        </p:cNvPr>
        <p:cNvGrpSpPr/>
        <p:nvPr/>
      </p:nvGrpSpPr>
      <p:grpSpPr>
        <a:xfrm>
          <a:off x="0" y="0"/>
          <a:ext cx="0" cy="0"/>
          <a:chOff x="0" y="0"/>
          <a:chExt cx="0" cy="0"/>
        </a:xfrm>
      </p:grpSpPr>
      <p:grpSp>
        <p:nvGrpSpPr>
          <p:cNvPr id="3" name="组合 2">
            <a:extLst>
              <a:ext uri="{FF2B5EF4-FFF2-40B4-BE49-F238E27FC236}">
                <a16:creationId xmlns:a16="http://schemas.microsoft.com/office/drawing/2014/main" id="{DB4D0FED-5130-5B82-D054-7893FBBC6B66}"/>
              </a:ext>
            </a:extLst>
          </p:cNvPr>
          <p:cNvGrpSpPr/>
          <p:nvPr/>
        </p:nvGrpSpPr>
        <p:grpSpPr>
          <a:xfrm>
            <a:off x="0" y="454025"/>
            <a:ext cx="671830" cy="749300"/>
            <a:chOff x="0" y="1121"/>
            <a:chExt cx="1058" cy="1180"/>
          </a:xfrm>
        </p:grpSpPr>
        <p:sp>
          <p:nvSpPr>
            <p:cNvPr id="2" name="矩形 1">
              <a:extLst>
                <a:ext uri="{FF2B5EF4-FFF2-40B4-BE49-F238E27FC236}">
                  <a16:creationId xmlns:a16="http://schemas.microsoft.com/office/drawing/2014/main" id="{D473005D-BE31-3139-44A3-AF4EF50FA560}"/>
                </a:ext>
              </a:extLst>
            </p:cNvPr>
            <p:cNvSpPr/>
            <p:nvPr/>
          </p:nvSpPr>
          <p:spPr>
            <a:xfrm>
              <a:off x="200" y="1321"/>
              <a:ext cx="859" cy="980"/>
            </a:xfrm>
            <a:prstGeom prst="rect">
              <a:avLst/>
            </a:prstGeom>
            <a:noFill/>
            <a:ln w="22225">
              <a:solidFill>
                <a:srgbClr val="11374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3A5966DE-3420-DD97-C0AB-A5937D5940A6}"/>
                </a:ext>
              </a:extLst>
            </p:cNvPr>
            <p:cNvSpPr/>
            <p:nvPr/>
          </p:nvSpPr>
          <p:spPr>
            <a:xfrm>
              <a:off x="0" y="1121"/>
              <a:ext cx="859" cy="980"/>
            </a:xfrm>
            <a:prstGeom prst="rect">
              <a:avLst/>
            </a:prstGeom>
            <a:solidFill>
              <a:srgbClr val="AD1C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a:extLst>
              <a:ext uri="{FF2B5EF4-FFF2-40B4-BE49-F238E27FC236}">
                <a16:creationId xmlns:a16="http://schemas.microsoft.com/office/drawing/2014/main" id="{4AB2FF36-65C9-CFED-E0E4-9BCABA0F9FB1}"/>
              </a:ext>
            </a:extLst>
          </p:cNvPr>
          <p:cNvSpPr/>
          <p:nvPr/>
        </p:nvSpPr>
        <p:spPr>
          <a:xfrm>
            <a:off x="795655" y="556895"/>
            <a:ext cx="4402455" cy="64516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defRPr/>
            </a:pPr>
            <a:r>
              <a:rPr lang="zh-CN" altLang="en-US" sz="3600" kern="100" dirty="0">
                <a:solidFill>
                  <a:schemeClr val="tx1"/>
                </a:solidFill>
                <a:latin typeface="字魂105号-简雅黑" panose="00000500000000000000" charset="-122"/>
                <a:ea typeface="字魂105号-简雅黑" panose="00000500000000000000" charset="-122"/>
                <a:cs typeface="Times New Roman" panose="02020603050405020304" pitchFamily="18" charset="0"/>
              </a:rPr>
              <a:t>正则表达式的处理</a:t>
            </a:r>
          </a:p>
        </p:txBody>
      </p:sp>
      <p:grpSp>
        <p:nvGrpSpPr>
          <p:cNvPr id="64" name="组合 63">
            <a:extLst>
              <a:ext uri="{FF2B5EF4-FFF2-40B4-BE49-F238E27FC236}">
                <a16:creationId xmlns:a16="http://schemas.microsoft.com/office/drawing/2014/main" id="{EA2CC7A7-A3F1-8F7F-AF17-7BFC5AD04EF9}"/>
              </a:ext>
            </a:extLst>
          </p:cNvPr>
          <p:cNvGrpSpPr/>
          <p:nvPr/>
        </p:nvGrpSpPr>
        <p:grpSpPr>
          <a:xfrm>
            <a:off x="0" y="6631940"/>
            <a:ext cx="12191365" cy="226060"/>
            <a:chOff x="0" y="10444"/>
            <a:chExt cx="19199" cy="356"/>
          </a:xfrm>
        </p:grpSpPr>
        <p:sp>
          <p:nvSpPr>
            <p:cNvPr id="65" name="矩形 64">
              <a:extLst>
                <a:ext uri="{FF2B5EF4-FFF2-40B4-BE49-F238E27FC236}">
                  <a16:creationId xmlns:a16="http://schemas.microsoft.com/office/drawing/2014/main" id="{9051D85F-01CD-55FE-3512-780E45952E69}"/>
                </a:ext>
              </a:extLst>
            </p:cNvPr>
            <p:cNvSpPr/>
            <p:nvPr/>
          </p:nvSpPr>
          <p:spPr>
            <a:xfrm>
              <a:off x="6595" y="10444"/>
              <a:ext cx="12605" cy="356"/>
            </a:xfrm>
            <a:prstGeom prst="rect">
              <a:avLst/>
            </a:prstGeom>
            <a:solidFill>
              <a:srgbClr val="1137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EBE4BEB4-3C7F-6343-0C6E-0E7452FFC0F3}"/>
                </a:ext>
              </a:extLst>
            </p:cNvPr>
            <p:cNvSpPr/>
            <p:nvPr/>
          </p:nvSpPr>
          <p:spPr>
            <a:xfrm>
              <a:off x="0" y="10444"/>
              <a:ext cx="12605" cy="356"/>
            </a:xfrm>
            <a:prstGeom prst="rect">
              <a:avLst/>
            </a:prstGeom>
            <a:solidFill>
              <a:srgbClr val="AD1C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A7ACCB5F-94DA-F042-3F51-1162B815F611}"/>
              </a:ext>
            </a:extLst>
          </p:cNvPr>
          <p:cNvSpPr txBox="1"/>
          <p:nvPr/>
        </p:nvSpPr>
        <p:spPr>
          <a:xfrm>
            <a:off x="8294370" y="2385695"/>
            <a:ext cx="3298190" cy="12712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600" dirty="0">
                <a:solidFill>
                  <a:schemeClr val="bg1"/>
                </a:solidFill>
                <a:latin typeface="字魂59号-创粗黑" panose="00000500000000000000" charset="-122"/>
                <a:ea typeface="字魂59号-创粗黑" panose="00000500000000000000" charset="-122"/>
              </a:rPr>
              <a:t>请添加您所需要的文本请添加您所需要的文本请添加您所需要需要的文本请添加您所需要的文本请添加您的文本请。</a:t>
            </a:r>
          </a:p>
        </p:txBody>
      </p:sp>
      <p:cxnSp>
        <p:nvCxnSpPr>
          <p:cNvPr id="13" name="直接连接符 12">
            <a:extLst>
              <a:ext uri="{FF2B5EF4-FFF2-40B4-BE49-F238E27FC236}">
                <a16:creationId xmlns:a16="http://schemas.microsoft.com/office/drawing/2014/main" id="{D491E1AA-EB27-1C15-559A-5EEB93061B74}"/>
              </a:ext>
            </a:extLst>
          </p:cNvPr>
          <p:cNvCxnSpPr/>
          <p:nvPr/>
        </p:nvCxnSpPr>
        <p:spPr>
          <a:xfrm flipH="1">
            <a:off x="12054840" y="2560955"/>
            <a:ext cx="14605" cy="153860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C55AFF7-53BF-C013-D42E-6B64E6983B2D}"/>
              </a:ext>
            </a:extLst>
          </p:cNvPr>
          <p:cNvCxnSpPr/>
          <p:nvPr/>
        </p:nvCxnSpPr>
        <p:spPr>
          <a:xfrm rot="16200000" flipH="1">
            <a:off x="11415395" y="1273810"/>
            <a:ext cx="14605" cy="153860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0BB1E3A0-9EB4-A7ED-52AF-1AAF34585CB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71790" y="166368"/>
            <a:ext cx="534790" cy="586742"/>
          </a:xfrm>
          <a:prstGeom prst="rect">
            <a:avLst/>
          </a:prstGeom>
        </p:spPr>
      </p:pic>
      <p:sp>
        <p:nvSpPr>
          <p:cNvPr id="6" name="文本框 5">
            <a:extLst>
              <a:ext uri="{FF2B5EF4-FFF2-40B4-BE49-F238E27FC236}">
                <a16:creationId xmlns:a16="http://schemas.microsoft.com/office/drawing/2014/main" id="{75CA5E5E-9574-D278-53AA-88D7EBC1B168}"/>
              </a:ext>
            </a:extLst>
          </p:cNvPr>
          <p:cNvSpPr txBox="1"/>
          <p:nvPr/>
        </p:nvSpPr>
        <p:spPr>
          <a:xfrm>
            <a:off x="363985" y="1553592"/>
            <a:ext cx="5122416" cy="2585323"/>
          </a:xfrm>
          <a:prstGeom prst="rect">
            <a:avLst/>
          </a:prstGeom>
          <a:noFill/>
        </p:spPr>
        <p:txBody>
          <a:bodyPr wrap="square" rtlCol="0">
            <a:spAutoFit/>
          </a:bodyPr>
          <a:lstStyle/>
          <a:p>
            <a:pPr algn="just">
              <a:lnSpc>
                <a:spcPct val="150000"/>
              </a:lnSpc>
            </a:pPr>
            <a:r>
              <a:rPr lang="zh-CN" altLang="zh-CN" sz="1600" b="1" kern="0" dirty="0">
                <a:effectLst/>
                <a:latin typeface="Times New Roman" panose="02020603050405020304" pitchFamily="18" charset="0"/>
                <a:ea typeface="宋体" panose="02010600030101010101" pitchFamily="2" charset="-122"/>
                <a:cs typeface="宋体" panose="02010600030101010101" pitchFamily="2" charset="-122"/>
              </a:rPr>
              <a:t>添加连接符</a:t>
            </a:r>
            <a:endParaRPr lang="zh-CN" altLang="zh-CN" sz="16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zh-CN" altLang="zh-CN" sz="1600" kern="0" dirty="0">
                <a:effectLst/>
                <a:latin typeface="Times New Roman" panose="02020603050405020304" pitchFamily="18" charset="0"/>
                <a:ea typeface="宋体" panose="02010600030101010101" pitchFamily="2" charset="-122"/>
                <a:cs typeface="宋体" panose="02010600030101010101" pitchFamily="2" charset="-122"/>
              </a:rPr>
              <a:t>遍历正则表达式，判断是否需要在两个字符之间插入</a:t>
            </a:r>
            <a:r>
              <a:rPr lang="en-US" altLang="zh-CN" sz="1600" kern="0" dirty="0">
                <a:effectLst/>
                <a:latin typeface="Times New Roman" panose="02020603050405020304" pitchFamily="18" charset="0"/>
                <a:ea typeface="宋体" panose="02010600030101010101" pitchFamily="2" charset="-122"/>
                <a:cs typeface="宋体" panose="02010600030101010101" pitchFamily="2" charset="-122"/>
              </a:rPr>
              <a:t> &amp;</a:t>
            </a:r>
            <a:r>
              <a:rPr lang="zh-CN" altLang="zh-CN" sz="1600" kern="0" dirty="0">
                <a:effectLst/>
                <a:latin typeface="Times New Roman" panose="02020603050405020304" pitchFamily="18" charset="0"/>
                <a:ea typeface="宋体" panose="02010600030101010101" pitchFamily="2" charset="-122"/>
                <a:cs typeface="宋体" panose="02010600030101010101" pitchFamily="2" charset="-122"/>
              </a:rPr>
              <a:t>。</a:t>
            </a:r>
            <a:endParaRPr lang="zh-CN" altLang="zh-CN" sz="16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zh-CN" altLang="zh-CN" sz="1600" kern="0" dirty="0">
                <a:effectLst/>
                <a:latin typeface="Times New Roman" panose="02020603050405020304" pitchFamily="18" charset="0"/>
                <a:ea typeface="宋体" panose="02010600030101010101" pitchFamily="2" charset="-122"/>
                <a:cs typeface="宋体" panose="02010600030101010101" pitchFamily="2" charset="-122"/>
              </a:rPr>
              <a:t>如果当前字符是普通字符或右括号、操作符等，需要根据其后的字符类型判断是否插入</a:t>
            </a:r>
            <a:r>
              <a:rPr lang="en-US" altLang="zh-CN" sz="1600" kern="0" dirty="0">
                <a:effectLst/>
                <a:latin typeface="Times New Roman" panose="02020603050405020304" pitchFamily="18" charset="0"/>
                <a:ea typeface="宋体" panose="02010600030101010101" pitchFamily="2" charset="-122"/>
                <a:cs typeface="宋体" panose="02010600030101010101" pitchFamily="2" charset="-122"/>
              </a:rPr>
              <a:t> &amp;</a:t>
            </a:r>
            <a:r>
              <a:rPr lang="zh-CN" altLang="zh-CN" sz="1600" kern="0" dirty="0">
                <a:effectLst/>
                <a:latin typeface="Times New Roman" panose="02020603050405020304" pitchFamily="18" charset="0"/>
                <a:ea typeface="宋体" panose="02010600030101010101" pitchFamily="2" charset="-122"/>
                <a:cs typeface="宋体" panose="02010600030101010101" pitchFamily="2" charset="-122"/>
              </a:rPr>
              <a:t>。</a:t>
            </a:r>
            <a:endParaRPr lang="zh-CN" altLang="zh-CN" sz="16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zh-CN" altLang="zh-CN" sz="1600" kern="0" dirty="0">
                <a:effectLst/>
                <a:latin typeface="Times New Roman" panose="02020603050405020304" pitchFamily="18" charset="0"/>
                <a:ea typeface="宋体" panose="02010600030101010101" pitchFamily="2" charset="-122"/>
                <a:cs typeface="宋体" panose="02010600030101010101" pitchFamily="2" charset="-122"/>
              </a:rPr>
              <a:t>特别处理了转义字符</a:t>
            </a:r>
            <a:r>
              <a:rPr lang="en-US" altLang="zh-CN" sz="1600" kern="0" dirty="0">
                <a:effectLst/>
                <a:latin typeface="Times New Roman" panose="02020603050405020304" pitchFamily="18" charset="0"/>
                <a:ea typeface="宋体" panose="02010600030101010101" pitchFamily="2" charset="-122"/>
                <a:cs typeface="宋体" panose="02010600030101010101" pitchFamily="2" charset="-122"/>
              </a:rPr>
              <a:t> \</a:t>
            </a:r>
            <a:r>
              <a:rPr lang="zh-CN" altLang="zh-CN" sz="1600" kern="0" dirty="0">
                <a:effectLst/>
                <a:latin typeface="Times New Roman" panose="02020603050405020304" pitchFamily="18" charset="0"/>
                <a:ea typeface="宋体" panose="02010600030101010101" pitchFamily="2" charset="-122"/>
                <a:cs typeface="宋体" panose="02010600030101010101" pitchFamily="2" charset="-122"/>
              </a:rPr>
              <a:t>，确保其后的字符不被误判。</a:t>
            </a:r>
            <a:endParaRPr lang="zh-CN" altLang="zh-CN" sz="1600" kern="100" dirty="0">
              <a:effectLst/>
              <a:latin typeface="Times New Roman" panose="02020603050405020304" pitchFamily="18" charset="0"/>
              <a:ea typeface="宋体" panose="02010600030101010101" pitchFamily="2" charset="-122"/>
            </a:endParaRPr>
          </a:p>
          <a:p>
            <a:endParaRPr lang="zh-CN" altLang="en-US" dirty="0"/>
          </a:p>
        </p:txBody>
      </p:sp>
      <p:pic>
        <p:nvPicPr>
          <p:cNvPr id="6146" name="图片 1">
            <a:extLst>
              <a:ext uri="{FF2B5EF4-FFF2-40B4-BE49-F238E27FC236}">
                <a16:creationId xmlns:a16="http://schemas.microsoft.com/office/drawing/2014/main" id="{C5F8B9C1-5692-E35A-DDFC-5C883108FA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6611" y="581025"/>
            <a:ext cx="4142281" cy="5788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5437310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strVal val="#ppt_w*0.70"/>
                                          </p:val>
                                        </p:tav>
                                        <p:tav tm="100000">
                                          <p:val>
                                            <p:strVal val="#ppt_w"/>
                                          </p:val>
                                        </p:tav>
                                      </p:tavLst>
                                    </p:anim>
                                    <p:anim calcmode="lin" valueType="num">
                                      <p:cBhvr>
                                        <p:cTn id="13" dur="1000" fill="hold"/>
                                        <p:tgtEl>
                                          <p:spTgt spid="5"/>
                                        </p:tgtEl>
                                        <p:attrNameLst>
                                          <p:attrName>ppt_h</p:attrName>
                                        </p:attrNameLst>
                                      </p:cBhvr>
                                      <p:tavLst>
                                        <p:tav tm="0">
                                          <p:val>
                                            <p:strVal val="#ppt_h"/>
                                          </p:val>
                                        </p:tav>
                                        <p:tav tm="100000">
                                          <p:val>
                                            <p:strVal val="#ppt_h"/>
                                          </p:val>
                                        </p:tav>
                                      </p:tavLst>
                                    </p:anim>
                                    <p:animEffect transition="in" filter="fade">
                                      <p:cBhvr>
                                        <p:cTn id="14" dur="1000"/>
                                        <p:tgtEl>
                                          <p:spTgt spid="5"/>
                                        </p:tgtEl>
                                      </p:cBhvr>
                                    </p:animEffect>
                                  </p:childTnLst>
                                </p:cTn>
                              </p:par>
                              <p:par>
                                <p:cTn id="15" presetID="55" presetClass="entr" presetSubtype="0" fill="hold" nodeType="withEffect">
                                  <p:stCondLst>
                                    <p:cond delay="0"/>
                                  </p:stCondLst>
                                  <p:childTnLst>
                                    <p:set>
                                      <p:cBhvr>
                                        <p:cTn id="16" dur="1" fill="hold">
                                          <p:stCondLst>
                                            <p:cond delay="0"/>
                                          </p:stCondLst>
                                        </p:cTn>
                                        <p:tgtEl>
                                          <p:spTgt spid="64"/>
                                        </p:tgtEl>
                                        <p:attrNameLst>
                                          <p:attrName>style.visibility</p:attrName>
                                        </p:attrNameLst>
                                      </p:cBhvr>
                                      <p:to>
                                        <p:strVal val="visible"/>
                                      </p:to>
                                    </p:set>
                                    <p:anim calcmode="lin" valueType="num">
                                      <p:cBhvr>
                                        <p:cTn id="17" dur="1000" fill="hold"/>
                                        <p:tgtEl>
                                          <p:spTgt spid="64"/>
                                        </p:tgtEl>
                                        <p:attrNameLst>
                                          <p:attrName>ppt_w</p:attrName>
                                        </p:attrNameLst>
                                      </p:cBhvr>
                                      <p:tavLst>
                                        <p:tav tm="0">
                                          <p:val>
                                            <p:strVal val="#ppt_w*0.70"/>
                                          </p:val>
                                        </p:tav>
                                        <p:tav tm="100000">
                                          <p:val>
                                            <p:strVal val="#ppt_w"/>
                                          </p:val>
                                        </p:tav>
                                      </p:tavLst>
                                    </p:anim>
                                    <p:anim calcmode="lin" valueType="num">
                                      <p:cBhvr>
                                        <p:cTn id="18" dur="1000" fill="hold"/>
                                        <p:tgtEl>
                                          <p:spTgt spid="64"/>
                                        </p:tgtEl>
                                        <p:attrNameLst>
                                          <p:attrName>ppt_h</p:attrName>
                                        </p:attrNameLst>
                                      </p:cBhvr>
                                      <p:tavLst>
                                        <p:tav tm="0">
                                          <p:val>
                                            <p:strVal val="#ppt_h"/>
                                          </p:val>
                                        </p:tav>
                                        <p:tav tm="100000">
                                          <p:val>
                                            <p:strVal val="#ppt_h"/>
                                          </p:val>
                                        </p:tav>
                                      </p:tavLst>
                                    </p:anim>
                                    <p:animEffect transition="in" filter="fade">
                                      <p:cBhvr>
                                        <p:cTn id="19" dur="1000"/>
                                        <p:tgtEl>
                                          <p:spTgt spid="64"/>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1000" fill="hold"/>
                                        <p:tgtEl>
                                          <p:spTgt spid="18"/>
                                        </p:tgtEl>
                                        <p:attrNameLst>
                                          <p:attrName>ppt_w</p:attrName>
                                        </p:attrNameLst>
                                      </p:cBhvr>
                                      <p:tavLst>
                                        <p:tav tm="0">
                                          <p:val>
                                            <p:strVal val="#ppt_w*0.70"/>
                                          </p:val>
                                        </p:tav>
                                        <p:tav tm="100000">
                                          <p:val>
                                            <p:strVal val="#ppt_w"/>
                                          </p:val>
                                        </p:tav>
                                      </p:tavLst>
                                    </p:anim>
                                    <p:anim calcmode="lin" valueType="num">
                                      <p:cBhvr>
                                        <p:cTn id="23" dur="1000" fill="hold"/>
                                        <p:tgtEl>
                                          <p:spTgt spid="18"/>
                                        </p:tgtEl>
                                        <p:attrNameLst>
                                          <p:attrName>ppt_h</p:attrName>
                                        </p:attrNameLst>
                                      </p:cBhvr>
                                      <p:tavLst>
                                        <p:tav tm="0">
                                          <p:val>
                                            <p:strVal val="#ppt_h"/>
                                          </p:val>
                                        </p:tav>
                                        <p:tav tm="100000">
                                          <p:val>
                                            <p:strVal val="#ppt_h"/>
                                          </p:val>
                                        </p:tav>
                                      </p:tavLst>
                                    </p:anim>
                                    <p:animEffect transition="in" filter="fade">
                                      <p:cBhvr>
                                        <p:cTn id="24" dur="1000"/>
                                        <p:tgtEl>
                                          <p:spTgt spid="18"/>
                                        </p:tgtEl>
                                      </p:cBhvr>
                                    </p:animEffect>
                                  </p:childTnLst>
                                </p:cTn>
                              </p:par>
                              <p:par>
                                <p:cTn id="25" presetID="55"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1000" fill="hold"/>
                                        <p:tgtEl>
                                          <p:spTgt spid="13"/>
                                        </p:tgtEl>
                                        <p:attrNameLst>
                                          <p:attrName>ppt_w</p:attrName>
                                        </p:attrNameLst>
                                      </p:cBhvr>
                                      <p:tavLst>
                                        <p:tav tm="0">
                                          <p:val>
                                            <p:strVal val="#ppt_w*0.70"/>
                                          </p:val>
                                        </p:tav>
                                        <p:tav tm="100000">
                                          <p:val>
                                            <p:strVal val="#ppt_w"/>
                                          </p:val>
                                        </p:tav>
                                      </p:tavLst>
                                    </p:anim>
                                    <p:anim calcmode="lin" valueType="num">
                                      <p:cBhvr>
                                        <p:cTn id="28" dur="1000" fill="hold"/>
                                        <p:tgtEl>
                                          <p:spTgt spid="13"/>
                                        </p:tgtEl>
                                        <p:attrNameLst>
                                          <p:attrName>ppt_h</p:attrName>
                                        </p:attrNameLst>
                                      </p:cBhvr>
                                      <p:tavLst>
                                        <p:tav tm="0">
                                          <p:val>
                                            <p:strVal val="#ppt_h"/>
                                          </p:val>
                                        </p:tav>
                                        <p:tav tm="100000">
                                          <p:val>
                                            <p:strVal val="#ppt_h"/>
                                          </p:val>
                                        </p:tav>
                                      </p:tavLst>
                                    </p:anim>
                                    <p:animEffect transition="in" filter="fade">
                                      <p:cBhvr>
                                        <p:cTn id="29" dur="1000"/>
                                        <p:tgtEl>
                                          <p:spTgt spid="13"/>
                                        </p:tgtEl>
                                      </p:cBhvr>
                                    </p:animEffect>
                                  </p:childTnLst>
                                </p:cTn>
                              </p:par>
                              <p:par>
                                <p:cTn id="30" presetID="55"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p:cTn id="32" dur="1000" fill="hold"/>
                                        <p:tgtEl>
                                          <p:spTgt spid="21"/>
                                        </p:tgtEl>
                                        <p:attrNameLst>
                                          <p:attrName>ppt_w</p:attrName>
                                        </p:attrNameLst>
                                      </p:cBhvr>
                                      <p:tavLst>
                                        <p:tav tm="0">
                                          <p:val>
                                            <p:strVal val="#ppt_w*0.70"/>
                                          </p:val>
                                        </p:tav>
                                        <p:tav tm="100000">
                                          <p:val>
                                            <p:strVal val="#ppt_w"/>
                                          </p:val>
                                        </p:tav>
                                      </p:tavLst>
                                    </p:anim>
                                    <p:anim calcmode="lin" valueType="num">
                                      <p:cBhvr>
                                        <p:cTn id="33" dur="1000" fill="hold"/>
                                        <p:tgtEl>
                                          <p:spTgt spid="21"/>
                                        </p:tgtEl>
                                        <p:attrNameLst>
                                          <p:attrName>ppt_h</p:attrName>
                                        </p:attrNameLst>
                                      </p:cBhvr>
                                      <p:tavLst>
                                        <p:tav tm="0">
                                          <p:val>
                                            <p:strVal val="#ppt_h"/>
                                          </p:val>
                                        </p:tav>
                                        <p:tav tm="100000">
                                          <p:val>
                                            <p:strVal val="#ppt_h"/>
                                          </p:val>
                                        </p:tav>
                                      </p:tavLst>
                                    </p:anim>
                                    <p:animEffect transition="in" filter="fade">
                                      <p:cBhvr>
                                        <p:cTn id="34" dur="1000"/>
                                        <p:tgtEl>
                                          <p:spTgt spid="21"/>
                                        </p:tgtEl>
                                      </p:cBhvr>
                                    </p:animEffect>
                                  </p:childTnLst>
                                </p:cTn>
                              </p:par>
                              <p:par>
                                <p:cTn id="35" presetID="53" presetClass="entr" presetSubtype="16"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p:cTn id="37" dur="500" fill="hold"/>
                                        <p:tgtEl>
                                          <p:spTgt spid="22"/>
                                        </p:tgtEl>
                                        <p:attrNameLst>
                                          <p:attrName>ppt_w</p:attrName>
                                        </p:attrNameLst>
                                      </p:cBhvr>
                                      <p:tavLst>
                                        <p:tav tm="0">
                                          <p:val>
                                            <p:fltVal val="0"/>
                                          </p:val>
                                        </p:tav>
                                        <p:tav tm="100000">
                                          <p:val>
                                            <p:strVal val="#ppt_w"/>
                                          </p:val>
                                        </p:tav>
                                      </p:tavLst>
                                    </p:anim>
                                    <p:anim calcmode="lin" valueType="num">
                                      <p:cBhvr>
                                        <p:cTn id="38" dur="500" fill="hold"/>
                                        <p:tgtEl>
                                          <p:spTgt spid="22"/>
                                        </p:tgtEl>
                                        <p:attrNameLst>
                                          <p:attrName>ppt_h</p:attrName>
                                        </p:attrNameLst>
                                      </p:cBhvr>
                                      <p:tavLst>
                                        <p:tav tm="0">
                                          <p:val>
                                            <p:fltVal val="0"/>
                                          </p:val>
                                        </p:tav>
                                        <p:tav tm="100000">
                                          <p:val>
                                            <p:strVal val="#ppt_h"/>
                                          </p:val>
                                        </p:tav>
                                      </p:tavLst>
                                    </p:anim>
                                    <p:animEffect transition="in" filter="fade">
                                      <p:cBhvr>
                                        <p:cTn id="3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F3963-1FA4-558D-1ED2-A0F79FE62150}"/>
            </a:ext>
          </a:extLst>
        </p:cNvPr>
        <p:cNvGrpSpPr/>
        <p:nvPr/>
      </p:nvGrpSpPr>
      <p:grpSpPr>
        <a:xfrm>
          <a:off x="0" y="0"/>
          <a:ext cx="0" cy="0"/>
          <a:chOff x="0" y="0"/>
          <a:chExt cx="0" cy="0"/>
        </a:xfrm>
      </p:grpSpPr>
      <p:grpSp>
        <p:nvGrpSpPr>
          <p:cNvPr id="3" name="组合 2">
            <a:extLst>
              <a:ext uri="{FF2B5EF4-FFF2-40B4-BE49-F238E27FC236}">
                <a16:creationId xmlns:a16="http://schemas.microsoft.com/office/drawing/2014/main" id="{941FC31D-1A14-A483-87A5-AB22B190D28E}"/>
              </a:ext>
            </a:extLst>
          </p:cNvPr>
          <p:cNvGrpSpPr/>
          <p:nvPr/>
        </p:nvGrpSpPr>
        <p:grpSpPr>
          <a:xfrm>
            <a:off x="0" y="454025"/>
            <a:ext cx="671830" cy="749300"/>
            <a:chOff x="0" y="1121"/>
            <a:chExt cx="1058" cy="1180"/>
          </a:xfrm>
        </p:grpSpPr>
        <p:sp>
          <p:nvSpPr>
            <p:cNvPr id="2" name="矩形 1">
              <a:extLst>
                <a:ext uri="{FF2B5EF4-FFF2-40B4-BE49-F238E27FC236}">
                  <a16:creationId xmlns:a16="http://schemas.microsoft.com/office/drawing/2014/main" id="{734F1DAA-A5A4-9DDA-8EFF-1C288683CD6D}"/>
                </a:ext>
              </a:extLst>
            </p:cNvPr>
            <p:cNvSpPr/>
            <p:nvPr/>
          </p:nvSpPr>
          <p:spPr>
            <a:xfrm>
              <a:off x="200" y="1321"/>
              <a:ext cx="859" cy="980"/>
            </a:xfrm>
            <a:prstGeom prst="rect">
              <a:avLst/>
            </a:prstGeom>
            <a:noFill/>
            <a:ln w="22225">
              <a:solidFill>
                <a:srgbClr val="11374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15E9BE94-19D5-6817-6D5B-4EDD0F757A87}"/>
                </a:ext>
              </a:extLst>
            </p:cNvPr>
            <p:cNvSpPr/>
            <p:nvPr/>
          </p:nvSpPr>
          <p:spPr>
            <a:xfrm>
              <a:off x="0" y="1121"/>
              <a:ext cx="859" cy="980"/>
            </a:xfrm>
            <a:prstGeom prst="rect">
              <a:avLst/>
            </a:prstGeom>
            <a:solidFill>
              <a:srgbClr val="AD1C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a:extLst>
              <a:ext uri="{FF2B5EF4-FFF2-40B4-BE49-F238E27FC236}">
                <a16:creationId xmlns:a16="http://schemas.microsoft.com/office/drawing/2014/main" id="{5A12F2CA-8566-71A1-241E-A3594EDA2EC9}"/>
              </a:ext>
            </a:extLst>
          </p:cNvPr>
          <p:cNvSpPr/>
          <p:nvPr/>
        </p:nvSpPr>
        <p:spPr>
          <a:xfrm>
            <a:off x="795655" y="556895"/>
            <a:ext cx="4402455" cy="64516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defRPr/>
            </a:pPr>
            <a:r>
              <a:rPr lang="zh-CN" altLang="en-US" sz="3600" kern="100" dirty="0">
                <a:solidFill>
                  <a:schemeClr val="tx1"/>
                </a:solidFill>
                <a:latin typeface="字魂105号-简雅黑" panose="00000500000000000000" charset="-122"/>
                <a:ea typeface="字魂105号-简雅黑" panose="00000500000000000000" charset="-122"/>
                <a:cs typeface="Times New Roman" panose="02020603050405020304" pitchFamily="18" charset="0"/>
              </a:rPr>
              <a:t>正则表达式的处理</a:t>
            </a:r>
          </a:p>
        </p:txBody>
      </p:sp>
      <p:grpSp>
        <p:nvGrpSpPr>
          <p:cNvPr id="64" name="组合 63">
            <a:extLst>
              <a:ext uri="{FF2B5EF4-FFF2-40B4-BE49-F238E27FC236}">
                <a16:creationId xmlns:a16="http://schemas.microsoft.com/office/drawing/2014/main" id="{55157013-04E7-0E60-F114-6B1E109BE72F}"/>
              </a:ext>
            </a:extLst>
          </p:cNvPr>
          <p:cNvGrpSpPr/>
          <p:nvPr/>
        </p:nvGrpSpPr>
        <p:grpSpPr>
          <a:xfrm>
            <a:off x="0" y="6631940"/>
            <a:ext cx="12191365" cy="226060"/>
            <a:chOff x="0" y="10444"/>
            <a:chExt cx="19199" cy="356"/>
          </a:xfrm>
        </p:grpSpPr>
        <p:sp>
          <p:nvSpPr>
            <p:cNvPr id="65" name="矩形 64">
              <a:extLst>
                <a:ext uri="{FF2B5EF4-FFF2-40B4-BE49-F238E27FC236}">
                  <a16:creationId xmlns:a16="http://schemas.microsoft.com/office/drawing/2014/main" id="{3AAF1FDD-A054-1D64-5BDD-EA8A1D2A4A4B}"/>
                </a:ext>
              </a:extLst>
            </p:cNvPr>
            <p:cNvSpPr/>
            <p:nvPr/>
          </p:nvSpPr>
          <p:spPr>
            <a:xfrm>
              <a:off x="6595" y="10444"/>
              <a:ext cx="12605" cy="356"/>
            </a:xfrm>
            <a:prstGeom prst="rect">
              <a:avLst/>
            </a:prstGeom>
            <a:solidFill>
              <a:srgbClr val="1137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58A835C8-D374-F5AD-703A-97D77C5ACAE8}"/>
                </a:ext>
              </a:extLst>
            </p:cNvPr>
            <p:cNvSpPr/>
            <p:nvPr/>
          </p:nvSpPr>
          <p:spPr>
            <a:xfrm>
              <a:off x="0" y="10444"/>
              <a:ext cx="12605" cy="356"/>
            </a:xfrm>
            <a:prstGeom prst="rect">
              <a:avLst/>
            </a:prstGeom>
            <a:solidFill>
              <a:srgbClr val="AD1C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161BD380-9040-3378-1617-41EC08535ADB}"/>
              </a:ext>
            </a:extLst>
          </p:cNvPr>
          <p:cNvSpPr txBox="1"/>
          <p:nvPr/>
        </p:nvSpPr>
        <p:spPr>
          <a:xfrm>
            <a:off x="8294370" y="2385695"/>
            <a:ext cx="3298190" cy="12712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600" dirty="0">
                <a:solidFill>
                  <a:schemeClr val="bg1"/>
                </a:solidFill>
                <a:latin typeface="字魂59号-创粗黑" panose="00000500000000000000" charset="-122"/>
                <a:ea typeface="字魂59号-创粗黑" panose="00000500000000000000" charset="-122"/>
              </a:rPr>
              <a:t>请添加您所需要的文本请添加您所需要的文本请添加您所需要需要的文本请添加您所需要的文本请添加您的文本请。</a:t>
            </a:r>
          </a:p>
        </p:txBody>
      </p:sp>
      <p:cxnSp>
        <p:nvCxnSpPr>
          <p:cNvPr id="13" name="直接连接符 12">
            <a:extLst>
              <a:ext uri="{FF2B5EF4-FFF2-40B4-BE49-F238E27FC236}">
                <a16:creationId xmlns:a16="http://schemas.microsoft.com/office/drawing/2014/main" id="{49D11217-CB0A-6A40-706D-8C0AB7A1B1F7}"/>
              </a:ext>
            </a:extLst>
          </p:cNvPr>
          <p:cNvCxnSpPr/>
          <p:nvPr/>
        </p:nvCxnSpPr>
        <p:spPr>
          <a:xfrm flipH="1">
            <a:off x="12054840" y="2560955"/>
            <a:ext cx="14605" cy="153860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A8EAFE4-878E-2ADE-1A78-DA108589143F}"/>
              </a:ext>
            </a:extLst>
          </p:cNvPr>
          <p:cNvCxnSpPr/>
          <p:nvPr/>
        </p:nvCxnSpPr>
        <p:spPr>
          <a:xfrm rot="16200000" flipH="1">
            <a:off x="11415395" y="1273810"/>
            <a:ext cx="14605" cy="153860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F0A550CA-AFE7-B155-9A8F-DA094B1691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71790" y="166368"/>
            <a:ext cx="534790" cy="586742"/>
          </a:xfrm>
          <a:prstGeom prst="rect">
            <a:avLst/>
          </a:prstGeom>
        </p:spPr>
      </p:pic>
      <p:sp>
        <p:nvSpPr>
          <p:cNvPr id="6" name="文本框 5">
            <a:extLst>
              <a:ext uri="{FF2B5EF4-FFF2-40B4-BE49-F238E27FC236}">
                <a16:creationId xmlns:a16="http://schemas.microsoft.com/office/drawing/2014/main" id="{CB7994A1-C177-35D8-454F-C5B7F3B4438F}"/>
              </a:ext>
            </a:extLst>
          </p:cNvPr>
          <p:cNvSpPr txBox="1"/>
          <p:nvPr/>
        </p:nvSpPr>
        <p:spPr>
          <a:xfrm>
            <a:off x="363985" y="1553592"/>
            <a:ext cx="5122416" cy="2862322"/>
          </a:xfrm>
          <a:prstGeom prst="rect">
            <a:avLst/>
          </a:prstGeom>
          <a:noFill/>
        </p:spPr>
        <p:txBody>
          <a:bodyPr wrap="square" rtlCol="0">
            <a:spAutoFit/>
          </a:bodyPr>
          <a:lstStyle/>
          <a:p>
            <a:pPr algn="just">
              <a:lnSpc>
                <a:spcPct val="150000"/>
              </a:lnSpc>
            </a:pPr>
            <a:r>
              <a:rPr lang="zh-CN" altLang="zh-CN" sz="1800" b="1" kern="0" dirty="0">
                <a:effectLst/>
                <a:latin typeface="Times New Roman" panose="02020603050405020304" pitchFamily="18" charset="0"/>
                <a:ea typeface="宋体" panose="02010600030101010101" pitchFamily="2" charset="-122"/>
                <a:cs typeface="宋体" panose="02010600030101010101" pitchFamily="2" charset="-122"/>
              </a:rPr>
              <a:t>中缀正则表达式转换为后缀（逆波兰）表达式：</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lnSpc>
                <a:spcPct val="150000"/>
              </a:lnSpc>
              <a:buSzPts val="1000"/>
              <a:buFont typeface="Symbol" panose="05050102010706020507" pitchFamily="18" charset="2"/>
              <a:buChar char=""/>
              <a:tabLst>
                <a:tab pos="457200" algn="l"/>
              </a:tabLst>
            </a:pPr>
            <a:r>
              <a:rPr lang="zh-CN" altLang="zh-CN" sz="1800" kern="0" dirty="0">
                <a:effectLst/>
                <a:latin typeface="Times New Roman" panose="02020603050405020304" pitchFamily="18" charset="0"/>
                <a:ea typeface="宋体" panose="02010600030101010101" pitchFamily="2" charset="-122"/>
                <a:cs typeface="宋体" panose="02010600030101010101" pitchFamily="2" charset="-122"/>
              </a:rPr>
              <a:t>使用栈来管理运算符的优先级。</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lnSpc>
                <a:spcPct val="150000"/>
              </a:lnSpc>
              <a:buSzPts val="1000"/>
              <a:buFont typeface="Symbol" panose="05050102010706020507" pitchFamily="18" charset="2"/>
              <a:buChar char=""/>
              <a:tabLst>
                <a:tab pos="457200" algn="l"/>
              </a:tabLst>
            </a:pPr>
            <a:r>
              <a:rPr lang="zh-CN" altLang="zh-CN" sz="1800" kern="0" dirty="0">
                <a:effectLst/>
                <a:latin typeface="Times New Roman" panose="02020603050405020304" pitchFamily="18" charset="0"/>
                <a:ea typeface="宋体" panose="02010600030101010101" pitchFamily="2" charset="-122"/>
                <a:cs typeface="宋体" panose="02010600030101010101" pitchFamily="2" charset="-122"/>
              </a:rPr>
              <a:t>普通字符直接加入后缀表达式。</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lnSpc>
                <a:spcPct val="150000"/>
              </a:lnSpc>
              <a:buSzPts val="1000"/>
              <a:buFont typeface="Symbol" panose="05050102010706020507" pitchFamily="18" charset="2"/>
              <a:buChar char=""/>
              <a:tabLst>
                <a:tab pos="457200" algn="l"/>
              </a:tabLst>
            </a:pPr>
            <a:r>
              <a:rPr lang="zh-CN" altLang="zh-CN" sz="1800" kern="0" dirty="0">
                <a:effectLst/>
                <a:latin typeface="Times New Roman" panose="02020603050405020304" pitchFamily="18" charset="0"/>
                <a:ea typeface="宋体" panose="02010600030101010101" pitchFamily="2" charset="-122"/>
                <a:cs typeface="宋体" panose="02010600030101010101" pitchFamily="2" charset="-122"/>
              </a:rPr>
              <a:t>运算符根据其优先级决定是否入栈或出栈。</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lnSpc>
                <a:spcPct val="150000"/>
              </a:lnSpc>
              <a:buSzPts val="1000"/>
              <a:buFont typeface="Symbol" panose="05050102010706020507" pitchFamily="18" charset="2"/>
              <a:buChar char=""/>
              <a:tabLst>
                <a:tab pos="457200" algn="l"/>
              </a:tabLst>
            </a:pPr>
            <a:r>
              <a:rPr lang="zh-CN" altLang="zh-CN" sz="1800" kern="0" dirty="0">
                <a:effectLst/>
                <a:latin typeface="Times New Roman" panose="02020603050405020304" pitchFamily="18" charset="0"/>
                <a:ea typeface="宋体" panose="02010600030101010101" pitchFamily="2" charset="-122"/>
                <a:cs typeface="宋体" panose="02010600030101010101" pitchFamily="2" charset="-122"/>
              </a:rPr>
              <a:t>遇到括号时，处理括号内的运算符。</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lnSpc>
                <a:spcPct val="150000"/>
              </a:lnSpc>
              <a:buSzPts val="1000"/>
              <a:buFont typeface="Symbol" panose="05050102010706020507" pitchFamily="18" charset="2"/>
              <a:buChar char=""/>
              <a:tabLst>
                <a:tab pos="457200" algn="l"/>
              </a:tabLst>
            </a:pPr>
            <a:r>
              <a:rPr lang="zh-CN" altLang="zh-CN" sz="1800" kern="0" dirty="0">
                <a:effectLst/>
                <a:latin typeface="Times New Roman" panose="02020603050405020304" pitchFamily="18" charset="0"/>
                <a:ea typeface="宋体" panose="02010600030101010101" pitchFamily="2" charset="-122"/>
                <a:cs typeface="宋体" panose="02010600030101010101" pitchFamily="2" charset="-122"/>
              </a:rPr>
              <a:t>最终将栈中的剩余运算符加入后缀表达式</a:t>
            </a:r>
            <a:endParaRPr lang="zh-CN" altLang="zh-CN" sz="1800" kern="100" dirty="0">
              <a:effectLst/>
              <a:latin typeface="Times New Roman" panose="02020603050405020304" pitchFamily="18" charset="0"/>
              <a:ea typeface="宋体" panose="02010600030101010101" pitchFamily="2" charset="-122"/>
            </a:endParaRPr>
          </a:p>
          <a:p>
            <a:endParaRPr lang="zh-CN" altLang="en-US" dirty="0"/>
          </a:p>
        </p:txBody>
      </p:sp>
      <p:pic>
        <p:nvPicPr>
          <p:cNvPr id="7170" name="图片 1">
            <a:extLst>
              <a:ext uri="{FF2B5EF4-FFF2-40B4-BE49-F238E27FC236}">
                <a16:creationId xmlns:a16="http://schemas.microsoft.com/office/drawing/2014/main" id="{2008AF2B-1E60-5C25-FCA8-9FC103BE4A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7112" y="301625"/>
            <a:ext cx="4711700" cy="625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8288409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strVal val="#ppt_w*0.70"/>
                                          </p:val>
                                        </p:tav>
                                        <p:tav tm="100000">
                                          <p:val>
                                            <p:strVal val="#ppt_w"/>
                                          </p:val>
                                        </p:tav>
                                      </p:tavLst>
                                    </p:anim>
                                    <p:anim calcmode="lin" valueType="num">
                                      <p:cBhvr>
                                        <p:cTn id="13" dur="1000" fill="hold"/>
                                        <p:tgtEl>
                                          <p:spTgt spid="5"/>
                                        </p:tgtEl>
                                        <p:attrNameLst>
                                          <p:attrName>ppt_h</p:attrName>
                                        </p:attrNameLst>
                                      </p:cBhvr>
                                      <p:tavLst>
                                        <p:tav tm="0">
                                          <p:val>
                                            <p:strVal val="#ppt_h"/>
                                          </p:val>
                                        </p:tav>
                                        <p:tav tm="100000">
                                          <p:val>
                                            <p:strVal val="#ppt_h"/>
                                          </p:val>
                                        </p:tav>
                                      </p:tavLst>
                                    </p:anim>
                                    <p:animEffect transition="in" filter="fade">
                                      <p:cBhvr>
                                        <p:cTn id="14" dur="1000"/>
                                        <p:tgtEl>
                                          <p:spTgt spid="5"/>
                                        </p:tgtEl>
                                      </p:cBhvr>
                                    </p:animEffect>
                                  </p:childTnLst>
                                </p:cTn>
                              </p:par>
                              <p:par>
                                <p:cTn id="15" presetID="55" presetClass="entr" presetSubtype="0" fill="hold" nodeType="withEffect">
                                  <p:stCondLst>
                                    <p:cond delay="0"/>
                                  </p:stCondLst>
                                  <p:childTnLst>
                                    <p:set>
                                      <p:cBhvr>
                                        <p:cTn id="16" dur="1" fill="hold">
                                          <p:stCondLst>
                                            <p:cond delay="0"/>
                                          </p:stCondLst>
                                        </p:cTn>
                                        <p:tgtEl>
                                          <p:spTgt spid="64"/>
                                        </p:tgtEl>
                                        <p:attrNameLst>
                                          <p:attrName>style.visibility</p:attrName>
                                        </p:attrNameLst>
                                      </p:cBhvr>
                                      <p:to>
                                        <p:strVal val="visible"/>
                                      </p:to>
                                    </p:set>
                                    <p:anim calcmode="lin" valueType="num">
                                      <p:cBhvr>
                                        <p:cTn id="17" dur="1000" fill="hold"/>
                                        <p:tgtEl>
                                          <p:spTgt spid="64"/>
                                        </p:tgtEl>
                                        <p:attrNameLst>
                                          <p:attrName>ppt_w</p:attrName>
                                        </p:attrNameLst>
                                      </p:cBhvr>
                                      <p:tavLst>
                                        <p:tav tm="0">
                                          <p:val>
                                            <p:strVal val="#ppt_w*0.70"/>
                                          </p:val>
                                        </p:tav>
                                        <p:tav tm="100000">
                                          <p:val>
                                            <p:strVal val="#ppt_w"/>
                                          </p:val>
                                        </p:tav>
                                      </p:tavLst>
                                    </p:anim>
                                    <p:anim calcmode="lin" valueType="num">
                                      <p:cBhvr>
                                        <p:cTn id="18" dur="1000" fill="hold"/>
                                        <p:tgtEl>
                                          <p:spTgt spid="64"/>
                                        </p:tgtEl>
                                        <p:attrNameLst>
                                          <p:attrName>ppt_h</p:attrName>
                                        </p:attrNameLst>
                                      </p:cBhvr>
                                      <p:tavLst>
                                        <p:tav tm="0">
                                          <p:val>
                                            <p:strVal val="#ppt_h"/>
                                          </p:val>
                                        </p:tav>
                                        <p:tav tm="100000">
                                          <p:val>
                                            <p:strVal val="#ppt_h"/>
                                          </p:val>
                                        </p:tav>
                                      </p:tavLst>
                                    </p:anim>
                                    <p:animEffect transition="in" filter="fade">
                                      <p:cBhvr>
                                        <p:cTn id="19" dur="1000"/>
                                        <p:tgtEl>
                                          <p:spTgt spid="64"/>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1000" fill="hold"/>
                                        <p:tgtEl>
                                          <p:spTgt spid="18"/>
                                        </p:tgtEl>
                                        <p:attrNameLst>
                                          <p:attrName>ppt_w</p:attrName>
                                        </p:attrNameLst>
                                      </p:cBhvr>
                                      <p:tavLst>
                                        <p:tav tm="0">
                                          <p:val>
                                            <p:strVal val="#ppt_w*0.70"/>
                                          </p:val>
                                        </p:tav>
                                        <p:tav tm="100000">
                                          <p:val>
                                            <p:strVal val="#ppt_w"/>
                                          </p:val>
                                        </p:tav>
                                      </p:tavLst>
                                    </p:anim>
                                    <p:anim calcmode="lin" valueType="num">
                                      <p:cBhvr>
                                        <p:cTn id="23" dur="1000" fill="hold"/>
                                        <p:tgtEl>
                                          <p:spTgt spid="18"/>
                                        </p:tgtEl>
                                        <p:attrNameLst>
                                          <p:attrName>ppt_h</p:attrName>
                                        </p:attrNameLst>
                                      </p:cBhvr>
                                      <p:tavLst>
                                        <p:tav tm="0">
                                          <p:val>
                                            <p:strVal val="#ppt_h"/>
                                          </p:val>
                                        </p:tav>
                                        <p:tav tm="100000">
                                          <p:val>
                                            <p:strVal val="#ppt_h"/>
                                          </p:val>
                                        </p:tav>
                                      </p:tavLst>
                                    </p:anim>
                                    <p:animEffect transition="in" filter="fade">
                                      <p:cBhvr>
                                        <p:cTn id="24" dur="1000"/>
                                        <p:tgtEl>
                                          <p:spTgt spid="18"/>
                                        </p:tgtEl>
                                      </p:cBhvr>
                                    </p:animEffect>
                                  </p:childTnLst>
                                </p:cTn>
                              </p:par>
                              <p:par>
                                <p:cTn id="25" presetID="55"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1000" fill="hold"/>
                                        <p:tgtEl>
                                          <p:spTgt spid="13"/>
                                        </p:tgtEl>
                                        <p:attrNameLst>
                                          <p:attrName>ppt_w</p:attrName>
                                        </p:attrNameLst>
                                      </p:cBhvr>
                                      <p:tavLst>
                                        <p:tav tm="0">
                                          <p:val>
                                            <p:strVal val="#ppt_w*0.70"/>
                                          </p:val>
                                        </p:tav>
                                        <p:tav tm="100000">
                                          <p:val>
                                            <p:strVal val="#ppt_w"/>
                                          </p:val>
                                        </p:tav>
                                      </p:tavLst>
                                    </p:anim>
                                    <p:anim calcmode="lin" valueType="num">
                                      <p:cBhvr>
                                        <p:cTn id="28" dur="1000" fill="hold"/>
                                        <p:tgtEl>
                                          <p:spTgt spid="13"/>
                                        </p:tgtEl>
                                        <p:attrNameLst>
                                          <p:attrName>ppt_h</p:attrName>
                                        </p:attrNameLst>
                                      </p:cBhvr>
                                      <p:tavLst>
                                        <p:tav tm="0">
                                          <p:val>
                                            <p:strVal val="#ppt_h"/>
                                          </p:val>
                                        </p:tav>
                                        <p:tav tm="100000">
                                          <p:val>
                                            <p:strVal val="#ppt_h"/>
                                          </p:val>
                                        </p:tav>
                                      </p:tavLst>
                                    </p:anim>
                                    <p:animEffect transition="in" filter="fade">
                                      <p:cBhvr>
                                        <p:cTn id="29" dur="1000"/>
                                        <p:tgtEl>
                                          <p:spTgt spid="13"/>
                                        </p:tgtEl>
                                      </p:cBhvr>
                                    </p:animEffect>
                                  </p:childTnLst>
                                </p:cTn>
                              </p:par>
                              <p:par>
                                <p:cTn id="30" presetID="55"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p:cTn id="32" dur="1000" fill="hold"/>
                                        <p:tgtEl>
                                          <p:spTgt spid="21"/>
                                        </p:tgtEl>
                                        <p:attrNameLst>
                                          <p:attrName>ppt_w</p:attrName>
                                        </p:attrNameLst>
                                      </p:cBhvr>
                                      <p:tavLst>
                                        <p:tav tm="0">
                                          <p:val>
                                            <p:strVal val="#ppt_w*0.70"/>
                                          </p:val>
                                        </p:tav>
                                        <p:tav tm="100000">
                                          <p:val>
                                            <p:strVal val="#ppt_w"/>
                                          </p:val>
                                        </p:tav>
                                      </p:tavLst>
                                    </p:anim>
                                    <p:anim calcmode="lin" valueType="num">
                                      <p:cBhvr>
                                        <p:cTn id="33" dur="1000" fill="hold"/>
                                        <p:tgtEl>
                                          <p:spTgt spid="21"/>
                                        </p:tgtEl>
                                        <p:attrNameLst>
                                          <p:attrName>ppt_h</p:attrName>
                                        </p:attrNameLst>
                                      </p:cBhvr>
                                      <p:tavLst>
                                        <p:tav tm="0">
                                          <p:val>
                                            <p:strVal val="#ppt_h"/>
                                          </p:val>
                                        </p:tav>
                                        <p:tav tm="100000">
                                          <p:val>
                                            <p:strVal val="#ppt_h"/>
                                          </p:val>
                                        </p:tav>
                                      </p:tavLst>
                                    </p:anim>
                                    <p:animEffect transition="in" filter="fade">
                                      <p:cBhvr>
                                        <p:cTn id="34" dur="1000"/>
                                        <p:tgtEl>
                                          <p:spTgt spid="21"/>
                                        </p:tgtEl>
                                      </p:cBhvr>
                                    </p:animEffect>
                                  </p:childTnLst>
                                </p:cTn>
                              </p:par>
                              <p:par>
                                <p:cTn id="35" presetID="53" presetClass="entr" presetSubtype="16"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p:cTn id="37" dur="500" fill="hold"/>
                                        <p:tgtEl>
                                          <p:spTgt spid="22"/>
                                        </p:tgtEl>
                                        <p:attrNameLst>
                                          <p:attrName>ppt_w</p:attrName>
                                        </p:attrNameLst>
                                      </p:cBhvr>
                                      <p:tavLst>
                                        <p:tav tm="0">
                                          <p:val>
                                            <p:fltVal val="0"/>
                                          </p:val>
                                        </p:tav>
                                        <p:tav tm="100000">
                                          <p:val>
                                            <p:strVal val="#ppt_w"/>
                                          </p:val>
                                        </p:tav>
                                      </p:tavLst>
                                    </p:anim>
                                    <p:anim calcmode="lin" valueType="num">
                                      <p:cBhvr>
                                        <p:cTn id="38" dur="500" fill="hold"/>
                                        <p:tgtEl>
                                          <p:spTgt spid="22"/>
                                        </p:tgtEl>
                                        <p:attrNameLst>
                                          <p:attrName>ppt_h</p:attrName>
                                        </p:attrNameLst>
                                      </p:cBhvr>
                                      <p:tavLst>
                                        <p:tav tm="0">
                                          <p:val>
                                            <p:fltVal val="0"/>
                                          </p:val>
                                        </p:tav>
                                        <p:tav tm="100000">
                                          <p:val>
                                            <p:strVal val="#ppt_h"/>
                                          </p:val>
                                        </p:tav>
                                      </p:tavLst>
                                    </p:anim>
                                    <p:animEffect transition="in" filter="fade">
                                      <p:cBhvr>
                                        <p:cTn id="3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F036B-824A-3416-BE2D-70A862D43E26}"/>
            </a:ext>
          </a:extLst>
        </p:cNvPr>
        <p:cNvGrpSpPr/>
        <p:nvPr/>
      </p:nvGrpSpPr>
      <p:grpSpPr>
        <a:xfrm>
          <a:off x="0" y="0"/>
          <a:ext cx="0" cy="0"/>
          <a:chOff x="0" y="0"/>
          <a:chExt cx="0" cy="0"/>
        </a:xfrm>
      </p:grpSpPr>
      <p:grpSp>
        <p:nvGrpSpPr>
          <p:cNvPr id="3" name="组合 2">
            <a:extLst>
              <a:ext uri="{FF2B5EF4-FFF2-40B4-BE49-F238E27FC236}">
                <a16:creationId xmlns:a16="http://schemas.microsoft.com/office/drawing/2014/main" id="{520F88AD-FAB2-C978-5BEA-47BACA5E0F23}"/>
              </a:ext>
            </a:extLst>
          </p:cNvPr>
          <p:cNvGrpSpPr/>
          <p:nvPr/>
        </p:nvGrpSpPr>
        <p:grpSpPr>
          <a:xfrm>
            <a:off x="0" y="454025"/>
            <a:ext cx="671830" cy="749300"/>
            <a:chOff x="0" y="1121"/>
            <a:chExt cx="1058" cy="1180"/>
          </a:xfrm>
        </p:grpSpPr>
        <p:sp>
          <p:nvSpPr>
            <p:cNvPr id="2" name="矩形 1">
              <a:extLst>
                <a:ext uri="{FF2B5EF4-FFF2-40B4-BE49-F238E27FC236}">
                  <a16:creationId xmlns:a16="http://schemas.microsoft.com/office/drawing/2014/main" id="{1C274E3E-082C-6508-6863-60CC3DF966F3}"/>
                </a:ext>
              </a:extLst>
            </p:cNvPr>
            <p:cNvSpPr/>
            <p:nvPr/>
          </p:nvSpPr>
          <p:spPr>
            <a:xfrm>
              <a:off x="200" y="1321"/>
              <a:ext cx="859" cy="980"/>
            </a:xfrm>
            <a:prstGeom prst="rect">
              <a:avLst/>
            </a:prstGeom>
            <a:noFill/>
            <a:ln w="22225">
              <a:solidFill>
                <a:srgbClr val="11374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63A8D54F-CB0E-34DB-F2EC-3C8420E28D3B}"/>
                </a:ext>
              </a:extLst>
            </p:cNvPr>
            <p:cNvSpPr/>
            <p:nvPr/>
          </p:nvSpPr>
          <p:spPr>
            <a:xfrm>
              <a:off x="0" y="1121"/>
              <a:ext cx="859" cy="980"/>
            </a:xfrm>
            <a:prstGeom prst="rect">
              <a:avLst/>
            </a:prstGeom>
            <a:solidFill>
              <a:srgbClr val="AD1C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a:extLst>
              <a:ext uri="{FF2B5EF4-FFF2-40B4-BE49-F238E27FC236}">
                <a16:creationId xmlns:a16="http://schemas.microsoft.com/office/drawing/2014/main" id="{DE2937F0-5DFD-2E7A-A4DA-853A7FA59C55}"/>
              </a:ext>
            </a:extLst>
          </p:cNvPr>
          <p:cNvSpPr/>
          <p:nvPr/>
        </p:nvSpPr>
        <p:spPr>
          <a:xfrm>
            <a:off x="795655" y="556895"/>
            <a:ext cx="3572159" cy="5232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zh-CN" sz="2800" dirty="0"/>
              <a:t>正则表达式转</a:t>
            </a:r>
            <a:r>
              <a:rPr lang="en-US" altLang="zh-CN" sz="2800" dirty="0"/>
              <a:t>NFA</a:t>
            </a:r>
            <a:endParaRPr lang="zh-CN" altLang="en-US" sz="4800" kern="100" dirty="0">
              <a:solidFill>
                <a:schemeClr val="tx1"/>
              </a:solidFill>
              <a:latin typeface="字魂105号-简雅黑" panose="00000500000000000000" charset="-122"/>
              <a:ea typeface="字魂105号-简雅黑" panose="00000500000000000000" charset="-122"/>
              <a:cs typeface="Times New Roman" panose="02020603050405020304" pitchFamily="18" charset="0"/>
            </a:endParaRPr>
          </a:p>
        </p:txBody>
      </p:sp>
      <p:grpSp>
        <p:nvGrpSpPr>
          <p:cNvPr id="64" name="组合 63">
            <a:extLst>
              <a:ext uri="{FF2B5EF4-FFF2-40B4-BE49-F238E27FC236}">
                <a16:creationId xmlns:a16="http://schemas.microsoft.com/office/drawing/2014/main" id="{D4DB0D43-FF66-EB8E-CA53-2B509CBBA3D4}"/>
              </a:ext>
            </a:extLst>
          </p:cNvPr>
          <p:cNvGrpSpPr/>
          <p:nvPr/>
        </p:nvGrpSpPr>
        <p:grpSpPr>
          <a:xfrm>
            <a:off x="0" y="6631940"/>
            <a:ext cx="12191365" cy="226060"/>
            <a:chOff x="0" y="10444"/>
            <a:chExt cx="19199" cy="356"/>
          </a:xfrm>
        </p:grpSpPr>
        <p:sp>
          <p:nvSpPr>
            <p:cNvPr id="65" name="矩形 64">
              <a:extLst>
                <a:ext uri="{FF2B5EF4-FFF2-40B4-BE49-F238E27FC236}">
                  <a16:creationId xmlns:a16="http://schemas.microsoft.com/office/drawing/2014/main" id="{A31AA632-6648-6397-EC82-1B15C2EA44C6}"/>
                </a:ext>
              </a:extLst>
            </p:cNvPr>
            <p:cNvSpPr/>
            <p:nvPr/>
          </p:nvSpPr>
          <p:spPr>
            <a:xfrm>
              <a:off x="6595" y="10444"/>
              <a:ext cx="12605" cy="356"/>
            </a:xfrm>
            <a:prstGeom prst="rect">
              <a:avLst/>
            </a:prstGeom>
            <a:solidFill>
              <a:srgbClr val="1137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D98CD6A1-CD73-BA4B-9C90-A2FB7D52D9EB}"/>
                </a:ext>
              </a:extLst>
            </p:cNvPr>
            <p:cNvSpPr/>
            <p:nvPr/>
          </p:nvSpPr>
          <p:spPr>
            <a:xfrm>
              <a:off x="0" y="10444"/>
              <a:ext cx="12605" cy="356"/>
            </a:xfrm>
            <a:prstGeom prst="rect">
              <a:avLst/>
            </a:prstGeom>
            <a:solidFill>
              <a:srgbClr val="AD1C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3" name="直接连接符 12">
            <a:extLst>
              <a:ext uri="{FF2B5EF4-FFF2-40B4-BE49-F238E27FC236}">
                <a16:creationId xmlns:a16="http://schemas.microsoft.com/office/drawing/2014/main" id="{D82A642E-D891-E48E-12D6-E530B467BFA8}"/>
              </a:ext>
            </a:extLst>
          </p:cNvPr>
          <p:cNvCxnSpPr/>
          <p:nvPr/>
        </p:nvCxnSpPr>
        <p:spPr>
          <a:xfrm flipH="1">
            <a:off x="12054840" y="2560955"/>
            <a:ext cx="14605" cy="153860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8B8F1A-B5E3-792E-DB3D-EE81C08C8386}"/>
              </a:ext>
            </a:extLst>
          </p:cNvPr>
          <p:cNvCxnSpPr/>
          <p:nvPr/>
        </p:nvCxnSpPr>
        <p:spPr>
          <a:xfrm rot="16200000" flipH="1">
            <a:off x="11415395" y="1273810"/>
            <a:ext cx="14605" cy="153860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592454B9-D512-1A1B-7C2C-5783561A59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71790" y="166368"/>
            <a:ext cx="534790" cy="586742"/>
          </a:xfrm>
          <a:prstGeom prst="rect">
            <a:avLst/>
          </a:prstGeom>
        </p:spPr>
      </p:pic>
      <p:sp>
        <p:nvSpPr>
          <p:cNvPr id="6" name="文本框 5">
            <a:extLst>
              <a:ext uri="{FF2B5EF4-FFF2-40B4-BE49-F238E27FC236}">
                <a16:creationId xmlns:a16="http://schemas.microsoft.com/office/drawing/2014/main" id="{C30C5338-BC67-34FC-DEDD-EE88314F44F4}"/>
              </a:ext>
            </a:extLst>
          </p:cNvPr>
          <p:cNvSpPr txBox="1"/>
          <p:nvPr/>
        </p:nvSpPr>
        <p:spPr>
          <a:xfrm>
            <a:off x="363984" y="1553592"/>
            <a:ext cx="5190857" cy="830997"/>
          </a:xfrm>
          <a:prstGeom prst="rect">
            <a:avLst/>
          </a:prstGeom>
          <a:noFill/>
        </p:spPr>
        <p:txBody>
          <a:bodyPr wrap="square" rtlCol="0">
            <a:spAutoFit/>
          </a:bodyPr>
          <a:lstStyle/>
          <a:p>
            <a:pPr algn="l"/>
            <a:r>
              <a:rPr lang="zh-CN" altLang="zh-CN" sz="1600" b="1" kern="100" dirty="0">
                <a:effectLst/>
                <a:latin typeface="Times New Roman" panose="02020603050405020304" pitchFamily="18" charset="0"/>
                <a:ea typeface="宋体" panose="02010600030101010101" pitchFamily="2" charset="-122"/>
              </a:rPr>
              <a:t>确定</a:t>
            </a:r>
            <a:r>
              <a:rPr lang="en-US" altLang="zh-CN" sz="1600" b="1" kern="100" dirty="0">
                <a:effectLst/>
                <a:latin typeface="Times New Roman" panose="02020603050405020304" pitchFamily="18" charset="0"/>
                <a:ea typeface="宋体" panose="02010600030101010101" pitchFamily="2" charset="-122"/>
              </a:rPr>
              <a:t>NFA</a:t>
            </a:r>
            <a:r>
              <a:rPr lang="zh-CN" altLang="zh-CN" sz="1600" b="1" kern="100" dirty="0">
                <a:effectLst/>
                <a:latin typeface="Times New Roman" panose="02020603050405020304" pitchFamily="18" charset="0"/>
                <a:ea typeface="宋体" panose="02010600030101010101" pitchFamily="2" charset="-122"/>
              </a:rPr>
              <a:t>图使用的存储结构</a:t>
            </a:r>
            <a:r>
              <a:rPr lang="zh-CN" altLang="en-US" sz="1600" b="1" kern="100" dirty="0">
                <a:latin typeface="Times New Roman" panose="02020603050405020304" pitchFamily="18" charset="0"/>
                <a:ea typeface="宋体" panose="02010600030101010101" pitchFamily="2" charset="-122"/>
              </a:rPr>
              <a:t>：</a:t>
            </a:r>
            <a:endParaRPr lang="en-US" altLang="zh-CN" sz="1600" b="1" kern="100" dirty="0">
              <a:latin typeface="Times New Roman" panose="02020603050405020304" pitchFamily="18" charset="0"/>
              <a:ea typeface="宋体" panose="02010600030101010101" pitchFamily="2" charset="-122"/>
            </a:endParaRPr>
          </a:p>
          <a:p>
            <a:pPr algn="l"/>
            <a:r>
              <a:rPr lang="zh-CN" altLang="zh-CN" sz="1400" kern="100" dirty="0">
                <a:effectLst/>
                <a:latin typeface="Times New Roman" panose="02020603050405020304" pitchFamily="18" charset="0"/>
                <a:ea typeface="宋体" panose="02010600030101010101" pitchFamily="2" charset="-122"/>
              </a:rPr>
              <a:t>使用的存储结构为哈希表和可变长度数组实现的邻接矩阵</a:t>
            </a:r>
            <a:r>
              <a:rPr lang="en-US" altLang="zh-CN" sz="1400" kern="100" dirty="0">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endParaRPr lang="zh-CN" altLang="en-US" dirty="0"/>
          </a:p>
        </p:txBody>
      </p:sp>
      <p:pic>
        <p:nvPicPr>
          <p:cNvPr id="8199" name="图片 1">
            <a:extLst>
              <a:ext uri="{FF2B5EF4-FFF2-40B4-BE49-F238E27FC236}">
                <a16:creationId xmlns:a16="http://schemas.microsoft.com/office/drawing/2014/main" id="{401700D5-3167-4681-2657-B5B32B1E75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785" y="2115051"/>
            <a:ext cx="5062537"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22" name="图片 14">
            <a:extLst>
              <a:ext uri="{FF2B5EF4-FFF2-40B4-BE49-F238E27FC236}">
                <a16:creationId xmlns:a16="http://schemas.microsoft.com/office/drawing/2014/main" id="{E695B296-7DDA-D4B5-1ACC-E0A65A848B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98802" y="867726"/>
            <a:ext cx="2955925"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23" name="图片 8">
            <a:extLst>
              <a:ext uri="{FF2B5EF4-FFF2-40B4-BE49-F238E27FC236}">
                <a16:creationId xmlns:a16="http://schemas.microsoft.com/office/drawing/2014/main" id="{A157F677-4C8E-500D-DB50-1A31FC755F4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46167" y="1845251"/>
            <a:ext cx="2603500" cy="1082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224" name="图片 6">
            <a:extLst>
              <a:ext uri="{FF2B5EF4-FFF2-40B4-BE49-F238E27FC236}">
                <a16:creationId xmlns:a16="http://schemas.microsoft.com/office/drawing/2014/main" id="{B156B235-2803-755A-BC42-8E442E245D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75796" y="3030537"/>
            <a:ext cx="2801938"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26" name="图片 10">
            <a:extLst>
              <a:ext uri="{FF2B5EF4-FFF2-40B4-BE49-F238E27FC236}">
                <a16:creationId xmlns:a16="http://schemas.microsoft.com/office/drawing/2014/main" id="{CB8C9025-888F-AA5F-AA9A-638E0DF5EDF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31991" y="4291964"/>
            <a:ext cx="3475037" cy="877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227" name="图片 12">
            <a:extLst>
              <a:ext uri="{FF2B5EF4-FFF2-40B4-BE49-F238E27FC236}">
                <a16:creationId xmlns:a16="http://schemas.microsoft.com/office/drawing/2014/main" id="{4F2B1B9C-BC3C-F2E6-E593-55F43BDFE02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93892" y="5238294"/>
            <a:ext cx="3551237" cy="1223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8" name="文本框 27">
            <a:extLst>
              <a:ext uri="{FF2B5EF4-FFF2-40B4-BE49-F238E27FC236}">
                <a16:creationId xmlns:a16="http://schemas.microsoft.com/office/drawing/2014/main" id="{46211E4C-6EA9-C425-02AA-3DBD65BDC13B}"/>
              </a:ext>
            </a:extLst>
          </p:cNvPr>
          <p:cNvSpPr txBox="1"/>
          <p:nvPr/>
        </p:nvSpPr>
        <p:spPr>
          <a:xfrm>
            <a:off x="272732" y="2799715"/>
            <a:ext cx="5221056" cy="3662541"/>
          </a:xfrm>
          <a:prstGeom prst="rect">
            <a:avLst/>
          </a:prstGeom>
          <a:noFill/>
        </p:spPr>
        <p:txBody>
          <a:bodyPr wrap="square" rtlCol="0">
            <a:spAutoFit/>
          </a:bodyPr>
          <a:lstStyle/>
          <a:p>
            <a:r>
              <a:rPr lang="zh-CN" altLang="en-US" sz="1400" b="1" kern="100" dirty="0">
                <a:latin typeface="Times New Roman" panose="02020603050405020304" pitchFamily="18" charset="0"/>
                <a:ea typeface="宋体" panose="02010600030101010101" pitchFamily="2" charset="-122"/>
              </a:rPr>
              <a:t>按照</a:t>
            </a:r>
            <a:r>
              <a:rPr lang="en-US" altLang="zh-CN" sz="1400" b="1" kern="100" dirty="0">
                <a:latin typeface="Times New Roman" panose="02020603050405020304" pitchFamily="18" charset="0"/>
                <a:ea typeface="宋体" panose="02010600030101010101" pitchFamily="2" charset="-122"/>
              </a:rPr>
              <a:t>NFA</a:t>
            </a:r>
            <a:r>
              <a:rPr lang="zh-CN" altLang="en-US" sz="1400" b="1" kern="100" dirty="0">
                <a:latin typeface="Times New Roman" panose="02020603050405020304" pitchFamily="18" charset="0"/>
                <a:ea typeface="宋体" panose="02010600030101010101" pitchFamily="2" charset="-122"/>
              </a:rPr>
              <a:t>子图的形式</a:t>
            </a:r>
            <a:r>
              <a:rPr lang="zh-CN" altLang="zh-CN" sz="1400" b="1" kern="100" dirty="0">
                <a:effectLst/>
                <a:latin typeface="Times New Roman" panose="02020603050405020304" pitchFamily="18" charset="0"/>
                <a:ea typeface="宋体" panose="02010600030101010101" pitchFamily="2" charset="-122"/>
              </a:rPr>
              <a:t>实现正则表达式的运算符号</a:t>
            </a:r>
            <a:endParaRPr lang="en-US" altLang="zh-CN" sz="1400" b="1" kern="100" dirty="0">
              <a:effectLst/>
              <a:latin typeface="Times New Roman" panose="02020603050405020304" pitchFamily="18" charset="0"/>
              <a:ea typeface="宋体" panose="02010600030101010101" pitchFamily="2" charset="-122"/>
            </a:endParaRPr>
          </a:p>
          <a:p>
            <a:r>
              <a:rPr lang="zh-CN" altLang="en-US" sz="1400" b="1" kern="100" dirty="0">
                <a:latin typeface="Times New Roman" panose="02020603050405020304" pitchFamily="18" charset="0"/>
                <a:ea typeface="宋体" panose="02010600030101010101" pitchFamily="2" charset="-122"/>
              </a:rPr>
              <a:t>右侧图中从上到下分别为：</a:t>
            </a:r>
            <a:endParaRPr lang="en-US" altLang="zh-CN" sz="1400" b="1" kern="100" dirty="0">
              <a:latin typeface="Times New Roman" panose="02020603050405020304" pitchFamily="18" charset="0"/>
              <a:ea typeface="宋体" panose="02010600030101010101" pitchFamily="2" charset="-122"/>
            </a:endParaRPr>
          </a:p>
          <a:p>
            <a:endParaRPr lang="en-US" altLang="zh-CN" sz="1400" b="1" kern="100" dirty="0">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r>
              <a:rPr lang="zh-CN" altLang="zh-CN" sz="1800" b="1" kern="100" dirty="0">
                <a:effectLst/>
                <a:ea typeface="宋体" panose="02010600030101010101" pitchFamily="2" charset="-122"/>
                <a:cs typeface="Times New Roman" panose="02020603050405020304" pitchFamily="18" charset="0"/>
              </a:rPr>
              <a:t>连接‘</a:t>
            </a:r>
            <a:r>
              <a:rPr lang="en-US" altLang="zh-CN" sz="1800" b="1" kern="100" dirty="0">
                <a:effectLst/>
                <a:ea typeface="宋体" panose="02010600030101010101" pitchFamily="2" charset="-122"/>
                <a:cs typeface="Times New Roman" panose="02020603050405020304" pitchFamily="18" charset="0"/>
              </a:rPr>
              <a:t>&amp;</a:t>
            </a:r>
            <a:r>
              <a:rPr lang="zh-CN" altLang="zh-CN" sz="1800" b="1" kern="100" dirty="0">
                <a:effectLst/>
                <a:ea typeface="宋体" panose="02010600030101010101" pitchFamily="2" charset="-122"/>
                <a:cs typeface="Times New Roman" panose="02020603050405020304" pitchFamily="18" charset="0"/>
              </a:rPr>
              <a:t>’运算</a:t>
            </a:r>
            <a:endParaRPr lang="en-US" altLang="zh-CN" sz="1800" b="1" kern="100" dirty="0">
              <a:effectLst/>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endParaRPr lang="en-US" altLang="zh-CN" sz="14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zh-CN" sz="1800" b="1" dirty="0">
                <a:solidFill>
                  <a:srgbClr val="000000"/>
                </a:solidFill>
                <a:effectLst/>
                <a:ea typeface="宋体" panose="02010600030101010101" pitchFamily="2" charset="-122"/>
                <a:cs typeface="宋体" panose="02010600030101010101" pitchFamily="2" charset="-122"/>
              </a:rPr>
              <a:t>或‘</a:t>
            </a:r>
            <a:r>
              <a:rPr lang="en-US" altLang="zh-CN" sz="1800" b="1" dirty="0">
                <a:solidFill>
                  <a:srgbClr val="000000"/>
                </a:solidFill>
                <a:effectLst/>
                <a:ea typeface="宋体" panose="02010600030101010101" pitchFamily="2" charset="-122"/>
                <a:cs typeface="宋体" panose="02010600030101010101" pitchFamily="2" charset="-122"/>
              </a:rPr>
              <a:t>|</a:t>
            </a:r>
            <a:r>
              <a:rPr lang="zh-CN" altLang="zh-CN" sz="1800" b="1" dirty="0">
                <a:solidFill>
                  <a:srgbClr val="000000"/>
                </a:solidFill>
                <a:effectLst/>
                <a:ea typeface="宋体" panose="02010600030101010101" pitchFamily="2" charset="-122"/>
                <a:cs typeface="宋体" panose="02010600030101010101" pitchFamily="2" charset="-122"/>
              </a:rPr>
              <a:t>’运算</a:t>
            </a:r>
            <a:endParaRPr lang="en-US" altLang="zh-CN" sz="1800" b="1" dirty="0">
              <a:solidFill>
                <a:srgbClr val="000000"/>
              </a:solidFill>
              <a:effectLst/>
              <a:ea typeface="宋体" panose="02010600030101010101" pitchFamily="2" charset="-122"/>
              <a:cs typeface="宋体" panose="02010600030101010101" pitchFamily="2" charset="-122"/>
            </a:endParaRPr>
          </a:p>
          <a:p>
            <a:pPr marL="285750" indent="-285750">
              <a:buFont typeface="Arial" panose="020B0604020202020204" pitchFamily="34" charset="0"/>
              <a:buChar char="•"/>
            </a:pPr>
            <a:endParaRPr lang="zh-CN" altLang="zh-CN" sz="1400" b="1" kern="100" dirty="0">
              <a:effectLst/>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r>
              <a:rPr lang="zh-CN" altLang="zh-CN" sz="1800" b="1" dirty="0">
                <a:solidFill>
                  <a:srgbClr val="000000"/>
                </a:solidFill>
                <a:effectLst/>
                <a:ea typeface="宋体" panose="02010600030101010101" pitchFamily="2" charset="-122"/>
                <a:cs typeface="宋体" panose="02010600030101010101" pitchFamily="2" charset="-122"/>
              </a:rPr>
              <a:t>闭包‘</a:t>
            </a:r>
            <a:r>
              <a:rPr lang="en-US" altLang="zh-CN" sz="1800" b="1" dirty="0">
                <a:solidFill>
                  <a:srgbClr val="000000"/>
                </a:solidFill>
                <a:effectLst/>
                <a:ea typeface="宋体" panose="02010600030101010101" pitchFamily="2" charset="-122"/>
                <a:cs typeface="宋体" panose="02010600030101010101" pitchFamily="2" charset="-122"/>
              </a:rPr>
              <a:t>*</a:t>
            </a:r>
            <a:r>
              <a:rPr lang="zh-CN" altLang="zh-CN" sz="1800" b="1" dirty="0">
                <a:solidFill>
                  <a:srgbClr val="000000"/>
                </a:solidFill>
                <a:effectLst/>
                <a:ea typeface="宋体" panose="02010600030101010101" pitchFamily="2" charset="-122"/>
                <a:cs typeface="宋体" panose="02010600030101010101" pitchFamily="2" charset="-122"/>
              </a:rPr>
              <a:t>’运算</a:t>
            </a:r>
            <a:endParaRPr lang="en-US" altLang="zh-CN" sz="1800" b="1" dirty="0">
              <a:solidFill>
                <a:srgbClr val="000000"/>
              </a:solidFill>
              <a:effectLst/>
              <a:ea typeface="宋体" panose="02010600030101010101" pitchFamily="2" charset="-122"/>
              <a:cs typeface="宋体" panose="02010600030101010101" pitchFamily="2" charset="-122"/>
            </a:endParaRPr>
          </a:p>
          <a:p>
            <a:pPr marL="285750" indent="-285750">
              <a:buFont typeface="Arial" panose="020B0604020202020204" pitchFamily="34" charset="0"/>
              <a:buChar char="•"/>
            </a:pPr>
            <a:endParaRPr lang="en-US" altLang="zh-CN" sz="1800" b="1" dirty="0">
              <a:solidFill>
                <a:srgbClr val="000000"/>
              </a:solidFill>
              <a:effectLst/>
              <a:ea typeface="宋体" panose="02010600030101010101" pitchFamily="2" charset="-122"/>
              <a:cs typeface="宋体" panose="02010600030101010101" pitchFamily="2" charset="-122"/>
            </a:endParaRPr>
          </a:p>
          <a:p>
            <a:pPr marL="285750" indent="-285750">
              <a:buFont typeface="Arial" panose="020B0604020202020204" pitchFamily="34" charset="0"/>
              <a:buChar char="•"/>
            </a:pPr>
            <a:r>
              <a:rPr lang="zh-CN" altLang="zh-CN" sz="1800" b="1" kern="100" dirty="0">
                <a:effectLst/>
                <a:ea typeface="宋体" panose="02010600030101010101" pitchFamily="2" charset="-122"/>
                <a:cs typeface="Times New Roman" panose="02020603050405020304" pitchFamily="18" charset="0"/>
              </a:rPr>
              <a:t>正闭包‘</a:t>
            </a:r>
            <a:r>
              <a:rPr lang="en-US" altLang="zh-CN" sz="1800" b="1" kern="100" dirty="0">
                <a:effectLst/>
                <a:ea typeface="宋体" panose="02010600030101010101" pitchFamily="2" charset="-122"/>
                <a:cs typeface="Times New Roman" panose="02020603050405020304" pitchFamily="18" charset="0"/>
              </a:rPr>
              <a:t>+</a:t>
            </a:r>
            <a:r>
              <a:rPr lang="zh-CN" altLang="zh-CN" sz="1800" b="1" kern="100" dirty="0">
                <a:effectLst/>
                <a:ea typeface="宋体" panose="02010600030101010101" pitchFamily="2" charset="-122"/>
                <a:cs typeface="Times New Roman" panose="02020603050405020304" pitchFamily="18" charset="0"/>
              </a:rPr>
              <a:t>’运算</a:t>
            </a:r>
            <a:endParaRPr lang="en-US" altLang="zh-CN" sz="1800" b="1" kern="100" dirty="0">
              <a:effectLst/>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endParaRPr lang="en-US" altLang="zh-CN" b="1" kern="100" dirty="0">
              <a:solidFill>
                <a:srgbClr val="000000"/>
              </a:solidFill>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zh-CN" sz="1800" b="1" kern="100" dirty="0">
                <a:effectLst/>
                <a:ea typeface="宋体" panose="02010600030101010101" pitchFamily="2" charset="-122"/>
                <a:cs typeface="Times New Roman" panose="02020603050405020304" pitchFamily="18" charset="0"/>
              </a:rPr>
              <a:t>可选‘？’运算</a:t>
            </a:r>
            <a:endParaRPr lang="en-US" altLang="zh-CN" sz="1800" b="1" kern="100" dirty="0">
              <a:effectLst/>
              <a:ea typeface="宋体" panose="02010600030101010101" pitchFamily="2" charset="-122"/>
              <a:cs typeface="Times New Roman" panose="02020603050405020304" pitchFamily="18" charset="0"/>
            </a:endParaRPr>
          </a:p>
          <a:p>
            <a:endParaRPr lang="en-US" altLang="zh-CN" sz="1800" b="1" kern="100" dirty="0">
              <a:effectLst/>
              <a:ea typeface="宋体" panose="02010600030101010101" pitchFamily="2" charset="-122"/>
              <a:cs typeface="Times New Roman" panose="02020603050405020304" pitchFamily="18" charset="0"/>
            </a:endParaRPr>
          </a:p>
          <a:p>
            <a:r>
              <a:rPr lang="zh-CN" altLang="zh-CN" sz="1800" kern="100" dirty="0">
                <a:effectLst/>
                <a:ea typeface="宋体" panose="02010600030101010101" pitchFamily="2" charset="-122"/>
                <a:cs typeface="Times New Roman" panose="02020603050405020304" pitchFamily="18" charset="0"/>
              </a:rPr>
              <a:t>用</a:t>
            </a:r>
            <a:r>
              <a:rPr lang="en-US" altLang="zh-CN" sz="1800" kern="100" dirty="0">
                <a:effectLst/>
                <a:ea typeface="宋体" panose="02010600030101010101" pitchFamily="2" charset="-122"/>
                <a:cs typeface="Times New Roman" panose="02020603050405020304" pitchFamily="18" charset="0"/>
              </a:rPr>
              <a:t>C++</a:t>
            </a:r>
            <a:r>
              <a:rPr lang="zh-CN" altLang="zh-CN" sz="1800" kern="100" dirty="0">
                <a:effectLst/>
                <a:ea typeface="宋体" panose="02010600030101010101" pitchFamily="2" charset="-122"/>
                <a:cs typeface="Times New Roman" panose="02020603050405020304" pitchFamily="18" charset="0"/>
              </a:rPr>
              <a:t>中</a:t>
            </a:r>
            <a:r>
              <a:rPr lang="zh-CN" altLang="zh-CN" sz="1800" b="1" kern="100" dirty="0">
                <a:effectLst/>
                <a:ea typeface="宋体" panose="02010600030101010101" pitchFamily="2" charset="-122"/>
                <a:cs typeface="Times New Roman" panose="02020603050405020304" pitchFamily="18" charset="0"/>
              </a:rPr>
              <a:t>运算符重载</a:t>
            </a:r>
            <a:r>
              <a:rPr lang="zh-CN" altLang="zh-CN" sz="1800" kern="100" dirty="0">
                <a:effectLst/>
                <a:ea typeface="宋体" panose="02010600030101010101" pitchFamily="2" charset="-122"/>
                <a:cs typeface="Times New Roman" panose="02020603050405020304" pitchFamily="18" charset="0"/>
              </a:rPr>
              <a:t>的特性，</a:t>
            </a:r>
            <a:r>
              <a:rPr lang="zh-CN" altLang="en-US" kern="100" dirty="0">
                <a:ea typeface="宋体" panose="02010600030101010101" pitchFamily="2" charset="-122"/>
                <a:cs typeface="Times New Roman" panose="02020603050405020304" pitchFamily="18" charset="0"/>
              </a:rPr>
              <a:t>可</a:t>
            </a:r>
            <a:r>
              <a:rPr lang="zh-CN" altLang="zh-CN" sz="1800" kern="100" dirty="0">
                <a:effectLst/>
                <a:ea typeface="宋体" panose="02010600030101010101" pitchFamily="2" charset="-122"/>
                <a:cs typeface="Times New Roman" panose="02020603050405020304" pitchFamily="18" charset="0"/>
              </a:rPr>
              <a:t>实现运算符</a:t>
            </a:r>
            <a:endParaRPr lang="zh-CN" altLang="en-US" b="1" dirty="0"/>
          </a:p>
        </p:txBody>
      </p:sp>
    </p:spTree>
    <p:custDataLst>
      <p:tags r:id="rId1"/>
    </p:custDataLst>
    <p:extLst>
      <p:ext uri="{BB962C8B-B14F-4D97-AF65-F5344CB8AC3E}">
        <p14:creationId xmlns:p14="http://schemas.microsoft.com/office/powerpoint/2010/main" val="8406227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strVal val="#ppt_w*0.70"/>
                                          </p:val>
                                        </p:tav>
                                        <p:tav tm="100000">
                                          <p:val>
                                            <p:strVal val="#ppt_w"/>
                                          </p:val>
                                        </p:tav>
                                      </p:tavLst>
                                    </p:anim>
                                    <p:anim calcmode="lin" valueType="num">
                                      <p:cBhvr>
                                        <p:cTn id="13" dur="1000" fill="hold"/>
                                        <p:tgtEl>
                                          <p:spTgt spid="5"/>
                                        </p:tgtEl>
                                        <p:attrNameLst>
                                          <p:attrName>ppt_h</p:attrName>
                                        </p:attrNameLst>
                                      </p:cBhvr>
                                      <p:tavLst>
                                        <p:tav tm="0">
                                          <p:val>
                                            <p:strVal val="#ppt_h"/>
                                          </p:val>
                                        </p:tav>
                                        <p:tav tm="100000">
                                          <p:val>
                                            <p:strVal val="#ppt_h"/>
                                          </p:val>
                                        </p:tav>
                                      </p:tavLst>
                                    </p:anim>
                                    <p:animEffect transition="in" filter="fade">
                                      <p:cBhvr>
                                        <p:cTn id="14" dur="1000"/>
                                        <p:tgtEl>
                                          <p:spTgt spid="5"/>
                                        </p:tgtEl>
                                      </p:cBhvr>
                                    </p:animEffect>
                                  </p:childTnLst>
                                </p:cTn>
                              </p:par>
                              <p:par>
                                <p:cTn id="15" presetID="55" presetClass="entr" presetSubtype="0" fill="hold" nodeType="withEffect">
                                  <p:stCondLst>
                                    <p:cond delay="0"/>
                                  </p:stCondLst>
                                  <p:childTnLst>
                                    <p:set>
                                      <p:cBhvr>
                                        <p:cTn id="16" dur="1" fill="hold">
                                          <p:stCondLst>
                                            <p:cond delay="0"/>
                                          </p:stCondLst>
                                        </p:cTn>
                                        <p:tgtEl>
                                          <p:spTgt spid="64"/>
                                        </p:tgtEl>
                                        <p:attrNameLst>
                                          <p:attrName>style.visibility</p:attrName>
                                        </p:attrNameLst>
                                      </p:cBhvr>
                                      <p:to>
                                        <p:strVal val="visible"/>
                                      </p:to>
                                    </p:set>
                                    <p:anim calcmode="lin" valueType="num">
                                      <p:cBhvr>
                                        <p:cTn id="17" dur="1000" fill="hold"/>
                                        <p:tgtEl>
                                          <p:spTgt spid="64"/>
                                        </p:tgtEl>
                                        <p:attrNameLst>
                                          <p:attrName>ppt_w</p:attrName>
                                        </p:attrNameLst>
                                      </p:cBhvr>
                                      <p:tavLst>
                                        <p:tav tm="0">
                                          <p:val>
                                            <p:strVal val="#ppt_w*0.70"/>
                                          </p:val>
                                        </p:tav>
                                        <p:tav tm="100000">
                                          <p:val>
                                            <p:strVal val="#ppt_w"/>
                                          </p:val>
                                        </p:tav>
                                      </p:tavLst>
                                    </p:anim>
                                    <p:anim calcmode="lin" valueType="num">
                                      <p:cBhvr>
                                        <p:cTn id="18" dur="1000" fill="hold"/>
                                        <p:tgtEl>
                                          <p:spTgt spid="64"/>
                                        </p:tgtEl>
                                        <p:attrNameLst>
                                          <p:attrName>ppt_h</p:attrName>
                                        </p:attrNameLst>
                                      </p:cBhvr>
                                      <p:tavLst>
                                        <p:tav tm="0">
                                          <p:val>
                                            <p:strVal val="#ppt_h"/>
                                          </p:val>
                                        </p:tav>
                                        <p:tav tm="100000">
                                          <p:val>
                                            <p:strVal val="#ppt_h"/>
                                          </p:val>
                                        </p:tav>
                                      </p:tavLst>
                                    </p:anim>
                                    <p:animEffect transition="in" filter="fade">
                                      <p:cBhvr>
                                        <p:cTn id="19" dur="1000"/>
                                        <p:tgtEl>
                                          <p:spTgt spid="64"/>
                                        </p:tgtEl>
                                      </p:cBhvr>
                                    </p:animEffect>
                                  </p:childTnLst>
                                </p:cTn>
                              </p:par>
                              <p:par>
                                <p:cTn id="20" presetID="55"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1000" fill="hold"/>
                                        <p:tgtEl>
                                          <p:spTgt spid="13"/>
                                        </p:tgtEl>
                                        <p:attrNameLst>
                                          <p:attrName>ppt_w</p:attrName>
                                        </p:attrNameLst>
                                      </p:cBhvr>
                                      <p:tavLst>
                                        <p:tav tm="0">
                                          <p:val>
                                            <p:strVal val="#ppt_w*0.70"/>
                                          </p:val>
                                        </p:tav>
                                        <p:tav tm="100000">
                                          <p:val>
                                            <p:strVal val="#ppt_w"/>
                                          </p:val>
                                        </p:tav>
                                      </p:tavLst>
                                    </p:anim>
                                    <p:anim calcmode="lin" valueType="num">
                                      <p:cBhvr>
                                        <p:cTn id="23" dur="1000" fill="hold"/>
                                        <p:tgtEl>
                                          <p:spTgt spid="13"/>
                                        </p:tgtEl>
                                        <p:attrNameLst>
                                          <p:attrName>ppt_h</p:attrName>
                                        </p:attrNameLst>
                                      </p:cBhvr>
                                      <p:tavLst>
                                        <p:tav tm="0">
                                          <p:val>
                                            <p:strVal val="#ppt_h"/>
                                          </p:val>
                                        </p:tav>
                                        <p:tav tm="100000">
                                          <p:val>
                                            <p:strVal val="#ppt_h"/>
                                          </p:val>
                                        </p:tav>
                                      </p:tavLst>
                                    </p:anim>
                                    <p:animEffect transition="in" filter="fade">
                                      <p:cBhvr>
                                        <p:cTn id="24" dur="1000"/>
                                        <p:tgtEl>
                                          <p:spTgt spid="13"/>
                                        </p:tgtEl>
                                      </p:cBhvr>
                                    </p:animEffect>
                                  </p:childTnLst>
                                </p:cTn>
                              </p:par>
                              <p:par>
                                <p:cTn id="25" presetID="55"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1000" fill="hold"/>
                                        <p:tgtEl>
                                          <p:spTgt spid="21"/>
                                        </p:tgtEl>
                                        <p:attrNameLst>
                                          <p:attrName>ppt_w</p:attrName>
                                        </p:attrNameLst>
                                      </p:cBhvr>
                                      <p:tavLst>
                                        <p:tav tm="0">
                                          <p:val>
                                            <p:strVal val="#ppt_w*0.70"/>
                                          </p:val>
                                        </p:tav>
                                        <p:tav tm="100000">
                                          <p:val>
                                            <p:strVal val="#ppt_w"/>
                                          </p:val>
                                        </p:tav>
                                      </p:tavLst>
                                    </p:anim>
                                    <p:anim calcmode="lin" valueType="num">
                                      <p:cBhvr>
                                        <p:cTn id="28" dur="1000" fill="hold"/>
                                        <p:tgtEl>
                                          <p:spTgt spid="21"/>
                                        </p:tgtEl>
                                        <p:attrNameLst>
                                          <p:attrName>ppt_h</p:attrName>
                                        </p:attrNameLst>
                                      </p:cBhvr>
                                      <p:tavLst>
                                        <p:tav tm="0">
                                          <p:val>
                                            <p:strVal val="#ppt_h"/>
                                          </p:val>
                                        </p:tav>
                                        <p:tav tm="100000">
                                          <p:val>
                                            <p:strVal val="#ppt_h"/>
                                          </p:val>
                                        </p:tav>
                                      </p:tavLst>
                                    </p:anim>
                                    <p:animEffect transition="in" filter="fade">
                                      <p:cBhvr>
                                        <p:cTn id="29" dur="1000"/>
                                        <p:tgtEl>
                                          <p:spTgt spid="21"/>
                                        </p:tgtEl>
                                      </p:cBhvr>
                                    </p:animEffect>
                                  </p:childTnLst>
                                </p:cTn>
                              </p:par>
                              <p:par>
                                <p:cTn id="30" presetID="53" presetClass="entr" presetSubtype="16"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p:cTn id="32" dur="500" fill="hold"/>
                                        <p:tgtEl>
                                          <p:spTgt spid="22"/>
                                        </p:tgtEl>
                                        <p:attrNameLst>
                                          <p:attrName>ppt_w</p:attrName>
                                        </p:attrNameLst>
                                      </p:cBhvr>
                                      <p:tavLst>
                                        <p:tav tm="0">
                                          <p:val>
                                            <p:fltVal val="0"/>
                                          </p:val>
                                        </p:tav>
                                        <p:tav tm="100000">
                                          <p:val>
                                            <p:strVal val="#ppt_w"/>
                                          </p:val>
                                        </p:tav>
                                      </p:tavLst>
                                    </p:anim>
                                    <p:anim calcmode="lin" valueType="num">
                                      <p:cBhvr>
                                        <p:cTn id="33" dur="500" fill="hold"/>
                                        <p:tgtEl>
                                          <p:spTgt spid="22"/>
                                        </p:tgtEl>
                                        <p:attrNameLst>
                                          <p:attrName>ppt_h</p:attrName>
                                        </p:attrNameLst>
                                      </p:cBhvr>
                                      <p:tavLst>
                                        <p:tav tm="0">
                                          <p:val>
                                            <p:fltVal val="0"/>
                                          </p:val>
                                        </p:tav>
                                        <p:tav tm="100000">
                                          <p:val>
                                            <p:strVal val="#ppt_h"/>
                                          </p:val>
                                        </p:tav>
                                      </p:tavLst>
                                    </p:anim>
                                    <p:animEffect transition="in" filter="fade">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FCDB1-7400-DD00-F8F0-00D455B3493A}"/>
            </a:ext>
          </a:extLst>
        </p:cNvPr>
        <p:cNvGrpSpPr/>
        <p:nvPr/>
      </p:nvGrpSpPr>
      <p:grpSpPr>
        <a:xfrm>
          <a:off x="0" y="0"/>
          <a:ext cx="0" cy="0"/>
          <a:chOff x="0" y="0"/>
          <a:chExt cx="0" cy="0"/>
        </a:xfrm>
      </p:grpSpPr>
      <p:grpSp>
        <p:nvGrpSpPr>
          <p:cNvPr id="3" name="组合 2">
            <a:extLst>
              <a:ext uri="{FF2B5EF4-FFF2-40B4-BE49-F238E27FC236}">
                <a16:creationId xmlns:a16="http://schemas.microsoft.com/office/drawing/2014/main" id="{8702CF24-E15C-003B-6EB8-3698DDDA6D30}"/>
              </a:ext>
            </a:extLst>
          </p:cNvPr>
          <p:cNvGrpSpPr/>
          <p:nvPr/>
        </p:nvGrpSpPr>
        <p:grpSpPr>
          <a:xfrm>
            <a:off x="0" y="454025"/>
            <a:ext cx="671830" cy="749300"/>
            <a:chOff x="0" y="1121"/>
            <a:chExt cx="1058" cy="1180"/>
          </a:xfrm>
        </p:grpSpPr>
        <p:sp>
          <p:nvSpPr>
            <p:cNvPr id="2" name="矩形 1">
              <a:extLst>
                <a:ext uri="{FF2B5EF4-FFF2-40B4-BE49-F238E27FC236}">
                  <a16:creationId xmlns:a16="http://schemas.microsoft.com/office/drawing/2014/main" id="{48B11985-7BBF-4FD2-6F67-615933374ACB}"/>
                </a:ext>
              </a:extLst>
            </p:cNvPr>
            <p:cNvSpPr/>
            <p:nvPr/>
          </p:nvSpPr>
          <p:spPr>
            <a:xfrm>
              <a:off x="200" y="1321"/>
              <a:ext cx="859" cy="980"/>
            </a:xfrm>
            <a:prstGeom prst="rect">
              <a:avLst/>
            </a:prstGeom>
            <a:noFill/>
            <a:ln w="22225">
              <a:solidFill>
                <a:srgbClr val="11374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3B50119C-C287-9924-3CAB-DEF9BD0EEEDA}"/>
                </a:ext>
              </a:extLst>
            </p:cNvPr>
            <p:cNvSpPr/>
            <p:nvPr/>
          </p:nvSpPr>
          <p:spPr>
            <a:xfrm>
              <a:off x="0" y="1121"/>
              <a:ext cx="859" cy="980"/>
            </a:xfrm>
            <a:prstGeom prst="rect">
              <a:avLst/>
            </a:prstGeom>
            <a:solidFill>
              <a:srgbClr val="AD1C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a:extLst>
              <a:ext uri="{FF2B5EF4-FFF2-40B4-BE49-F238E27FC236}">
                <a16:creationId xmlns:a16="http://schemas.microsoft.com/office/drawing/2014/main" id="{02A4A0A8-9F00-8787-467D-60A18DD98761}"/>
              </a:ext>
            </a:extLst>
          </p:cNvPr>
          <p:cNvSpPr/>
          <p:nvPr/>
        </p:nvSpPr>
        <p:spPr>
          <a:xfrm>
            <a:off x="795655" y="556895"/>
            <a:ext cx="4402455" cy="58477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zh-CN" sz="3200" dirty="0"/>
              <a:t>NFA</a:t>
            </a:r>
            <a:r>
              <a:rPr lang="zh-CN" altLang="en-US" sz="3200" dirty="0"/>
              <a:t>图</a:t>
            </a:r>
            <a:r>
              <a:rPr lang="zh-CN" altLang="zh-CN" sz="3200" dirty="0"/>
              <a:t>转</a:t>
            </a:r>
            <a:r>
              <a:rPr lang="zh-CN" altLang="en-US" sz="3200" dirty="0"/>
              <a:t>为</a:t>
            </a:r>
            <a:r>
              <a:rPr lang="en-US" altLang="zh-CN" sz="3200" dirty="0"/>
              <a:t>DFA</a:t>
            </a:r>
            <a:r>
              <a:rPr lang="zh-CN" altLang="en-US" sz="3200" dirty="0"/>
              <a:t>图</a:t>
            </a:r>
            <a:endParaRPr lang="zh-CN" altLang="en-US" sz="5400" kern="100" dirty="0">
              <a:solidFill>
                <a:schemeClr val="tx1"/>
              </a:solidFill>
              <a:latin typeface="字魂105号-简雅黑" panose="00000500000000000000" charset="-122"/>
              <a:ea typeface="字魂105号-简雅黑" panose="00000500000000000000" charset="-122"/>
              <a:cs typeface="Times New Roman" panose="02020603050405020304" pitchFamily="18" charset="0"/>
            </a:endParaRPr>
          </a:p>
        </p:txBody>
      </p:sp>
      <p:grpSp>
        <p:nvGrpSpPr>
          <p:cNvPr id="64" name="组合 63">
            <a:extLst>
              <a:ext uri="{FF2B5EF4-FFF2-40B4-BE49-F238E27FC236}">
                <a16:creationId xmlns:a16="http://schemas.microsoft.com/office/drawing/2014/main" id="{08751F80-C567-74E5-64D2-70F93C44BD62}"/>
              </a:ext>
            </a:extLst>
          </p:cNvPr>
          <p:cNvGrpSpPr/>
          <p:nvPr/>
        </p:nvGrpSpPr>
        <p:grpSpPr>
          <a:xfrm>
            <a:off x="0" y="6631940"/>
            <a:ext cx="12191365" cy="226060"/>
            <a:chOff x="0" y="10444"/>
            <a:chExt cx="19199" cy="356"/>
          </a:xfrm>
        </p:grpSpPr>
        <p:sp>
          <p:nvSpPr>
            <p:cNvPr id="65" name="矩形 64">
              <a:extLst>
                <a:ext uri="{FF2B5EF4-FFF2-40B4-BE49-F238E27FC236}">
                  <a16:creationId xmlns:a16="http://schemas.microsoft.com/office/drawing/2014/main" id="{F1F3F079-41C2-661D-6D1C-5354EFB037F1}"/>
                </a:ext>
              </a:extLst>
            </p:cNvPr>
            <p:cNvSpPr/>
            <p:nvPr/>
          </p:nvSpPr>
          <p:spPr>
            <a:xfrm>
              <a:off x="6595" y="10444"/>
              <a:ext cx="12605" cy="356"/>
            </a:xfrm>
            <a:prstGeom prst="rect">
              <a:avLst/>
            </a:prstGeom>
            <a:solidFill>
              <a:srgbClr val="1137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E11B8812-0547-03FC-188A-E1010221929B}"/>
                </a:ext>
              </a:extLst>
            </p:cNvPr>
            <p:cNvSpPr/>
            <p:nvPr/>
          </p:nvSpPr>
          <p:spPr>
            <a:xfrm>
              <a:off x="0" y="10444"/>
              <a:ext cx="12605" cy="356"/>
            </a:xfrm>
            <a:prstGeom prst="rect">
              <a:avLst/>
            </a:prstGeom>
            <a:solidFill>
              <a:srgbClr val="AD1C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13DF8A74-93A4-C181-67B2-23FCD0A0A3A4}"/>
              </a:ext>
            </a:extLst>
          </p:cNvPr>
          <p:cNvSpPr txBox="1"/>
          <p:nvPr/>
        </p:nvSpPr>
        <p:spPr>
          <a:xfrm>
            <a:off x="8294370" y="2385695"/>
            <a:ext cx="3298190" cy="12712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600" dirty="0">
                <a:solidFill>
                  <a:schemeClr val="bg1"/>
                </a:solidFill>
                <a:latin typeface="字魂59号-创粗黑" panose="00000500000000000000" charset="-122"/>
                <a:ea typeface="字魂59号-创粗黑" panose="00000500000000000000" charset="-122"/>
              </a:rPr>
              <a:t>请添加您所需要的文本请添加您所需要的文本请添加您所需要需要的文本请添加您所需要的文本请添加您的文本请。</a:t>
            </a:r>
          </a:p>
        </p:txBody>
      </p:sp>
      <p:cxnSp>
        <p:nvCxnSpPr>
          <p:cNvPr id="13" name="直接连接符 12">
            <a:extLst>
              <a:ext uri="{FF2B5EF4-FFF2-40B4-BE49-F238E27FC236}">
                <a16:creationId xmlns:a16="http://schemas.microsoft.com/office/drawing/2014/main" id="{E211DBBC-7CA9-6CF0-F7D4-E6DF1290FEEE}"/>
              </a:ext>
            </a:extLst>
          </p:cNvPr>
          <p:cNvCxnSpPr/>
          <p:nvPr/>
        </p:nvCxnSpPr>
        <p:spPr>
          <a:xfrm flipH="1">
            <a:off x="12054840" y="2560955"/>
            <a:ext cx="14605" cy="153860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C96AA27B-0817-B2C6-1284-D529E8036293}"/>
              </a:ext>
            </a:extLst>
          </p:cNvPr>
          <p:cNvCxnSpPr/>
          <p:nvPr/>
        </p:nvCxnSpPr>
        <p:spPr>
          <a:xfrm rot="16200000" flipH="1">
            <a:off x="11415395" y="1273810"/>
            <a:ext cx="14605" cy="153860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4C751DF5-CF3D-58DD-0C3A-0B272A55A3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71790" y="166368"/>
            <a:ext cx="534790" cy="586742"/>
          </a:xfrm>
          <a:prstGeom prst="rect">
            <a:avLst/>
          </a:prstGeom>
        </p:spPr>
      </p:pic>
      <p:sp>
        <p:nvSpPr>
          <p:cNvPr id="7" name="Rectangle 4">
            <a:extLst>
              <a:ext uri="{FF2B5EF4-FFF2-40B4-BE49-F238E27FC236}">
                <a16:creationId xmlns:a16="http://schemas.microsoft.com/office/drawing/2014/main" id="{7BFA60D4-F184-2ABA-0C5D-36F2FBADB7A0}"/>
              </a:ext>
            </a:extLst>
          </p:cNvPr>
          <p:cNvSpPr>
            <a:spLocks noChangeArrowheads="1"/>
          </p:cNvSpPr>
          <p:nvPr/>
        </p:nvSpPr>
        <p:spPr bwMode="auto">
          <a:xfrm>
            <a:off x="195309" y="1204934"/>
            <a:ext cx="666721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确定</a:t>
            </a:r>
            <a:r>
              <a:rPr kumimoji="0" lang="en-US" altLang="zh-CN" sz="14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DFA</a:t>
            </a:r>
            <a:r>
              <a:rPr kumimoji="0" lang="zh-CN" altLang="en-US" sz="14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图使用的存储结构</a:t>
            </a:r>
            <a:endParaRPr kumimoji="0" lang="zh-CN" altLang="en-US" sz="11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使用的存储结构为哈希表和可变长度数组实现的邻接矩阵，便于</a:t>
            </a:r>
            <a:r>
              <a:rPr kumimoji="0" lang="zh-CN" altLang="en-US" sz="14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查找状态转移</a:t>
            </a:r>
            <a:r>
              <a:rPr kumimoji="0" lang="en-US"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endParaRPr kumimoji="0" lang="en-US" altLang="zh-CN"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3600" b="0" i="0" u="none" strike="noStrike" cap="none" normalizeH="0" baseline="0" dirty="0">
              <a:ln>
                <a:noFill/>
              </a:ln>
              <a:solidFill>
                <a:schemeClr val="tx1"/>
              </a:solidFill>
              <a:effectLst/>
              <a:latin typeface="Arial" panose="020B0604020202020204" pitchFamily="34" charset="0"/>
            </a:endParaRPr>
          </a:p>
        </p:txBody>
      </p:sp>
      <p:pic>
        <p:nvPicPr>
          <p:cNvPr id="9219" name="图片 1">
            <a:extLst>
              <a:ext uri="{FF2B5EF4-FFF2-40B4-BE49-F238E27FC236}">
                <a16:creationId xmlns:a16="http://schemas.microsoft.com/office/drawing/2014/main" id="{4E0FA6C5-85F8-164F-05DC-84F2B795EB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309" y="1824020"/>
            <a:ext cx="6895504" cy="22076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5">
            <a:extLst>
              <a:ext uri="{FF2B5EF4-FFF2-40B4-BE49-F238E27FC236}">
                <a16:creationId xmlns:a16="http://schemas.microsoft.com/office/drawing/2014/main" id="{403E90A1-6BA7-0D67-27BA-ADD8C9EA3E80}"/>
              </a:ext>
            </a:extLst>
          </p:cNvPr>
          <p:cNvSpPr>
            <a:spLocks noChangeArrowheads="1"/>
          </p:cNvSpPr>
          <p:nvPr/>
        </p:nvSpPr>
        <p:spPr bwMode="auto">
          <a:xfrm>
            <a:off x="122555" y="2552878"/>
            <a:ext cx="7007046" cy="3508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与</a:t>
            </a:r>
            <a:r>
              <a:rPr kumimoji="0" lang="en-US"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NFA</a:t>
            </a:r>
            <a:r>
              <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不同的是，加入了一个</a:t>
            </a:r>
            <a:r>
              <a:rPr kumimoji="0" lang="en-US"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pair</a:t>
            </a:r>
            <a:r>
              <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变量，</a:t>
            </a:r>
            <a:r>
              <a:rPr kumimoji="0" lang="en-US"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first</a:t>
            </a:r>
            <a:r>
              <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用</a:t>
            </a:r>
            <a:r>
              <a:rPr kumimoji="0" lang="en-US"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vector&lt;int&gt;</a:t>
            </a:r>
            <a:r>
              <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表示当前</a:t>
            </a:r>
            <a:r>
              <a:rPr kumimoji="0" lang="en-US"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DFA</a:t>
            </a:r>
            <a:r>
              <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状态的集合。</a:t>
            </a:r>
            <a:endParaRPr kumimoji="0" lang="en-US"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p>
            <a:pPr algn="just">
              <a:lnSpc>
                <a:spcPct val="150000"/>
              </a:lnSpc>
            </a:pPr>
            <a:r>
              <a:rPr lang="zh-CN" altLang="zh-CN" sz="1600" b="1" kern="100" dirty="0">
                <a:effectLst/>
                <a:latin typeface="Times New Roman" panose="02020603050405020304" pitchFamily="18" charset="0"/>
                <a:ea typeface="宋体" panose="02010600030101010101" pitchFamily="2" charset="-122"/>
              </a:rPr>
              <a:t>合并所有表达式的</a:t>
            </a:r>
            <a:r>
              <a:rPr lang="en-US" altLang="zh-CN" sz="1600" b="1" kern="100" dirty="0">
                <a:effectLst/>
                <a:latin typeface="Times New Roman" panose="02020603050405020304" pitchFamily="18" charset="0"/>
                <a:ea typeface="宋体" panose="02010600030101010101" pitchFamily="2" charset="-122"/>
              </a:rPr>
              <a:t>NFA</a:t>
            </a:r>
            <a:r>
              <a:rPr lang="zh-CN" altLang="zh-CN" sz="1600" kern="100" dirty="0">
                <a:effectLst/>
                <a:latin typeface="Times New Roman" panose="02020603050405020304" pitchFamily="18" charset="0"/>
                <a:ea typeface="宋体" panose="02010600030101010101" pitchFamily="2" charset="-122"/>
              </a:rPr>
              <a:t>：</a:t>
            </a:r>
          </a:p>
          <a:p>
            <a:pPr marL="342900" lvl="0" indent="-342900" algn="just">
              <a:lnSpc>
                <a:spcPct val="150000"/>
              </a:lnSpc>
              <a:buSzPts val="1000"/>
              <a:buFont typeface="Symbol" panose="05050102010706020507" pitchFamily="18" charset="2"/>
              <a:buChar char=""/>
              <a:tabLst>
                <a:tab pos="457200" algn="l"/>
              </a:tabLst>
            </a:pPr>
            <a:r>
              <a:rPr lang="zh-CN" altLang="zh-CN" sz="1600" kern="100" dirty="0">
                <a:effectLst/>
                <a:latin typeface="Times New Roman" panose="02020603050405020304" pitchFamily="18" charset="0"/>
                <a:ea typeface="宋体" panose="02010600030101010101" pitchFamily="2" charset="-122"/>
              </a:rPr>
              <a:t>调用</a:t>
            </a:r>
            <a:r>
              <a:rPr lang="en-US" altLang="zh-CN" sz="1600" kern="100" dirty="0">
                <a:effectLst/>
                <a:latin typeface="Times New Roman" panose="02020603050405020304" pitchFamily="18" charset="0"/>
                <a:ea typeface="宋体" panose="02010600030101010101" pitchFamily="2" charset="-122"/>
              </a:rPr>
              <a:t> </a:t>
            </a:r>
            <a:r>
              <a:rPr lang="en-US" altLang="zh-CN" sz="1600" kern="100" dirty="0" err="1">
                <a:effectLst/>
                <a:latin typeface="Times New Roman" panose="02020603050405020304" pitchFamily="18" charset="0"/>
                <a:ea typeface="宋体" panose="02010600030101010101" pitchFamily="2" charset="-122"/>
              </a:rPr>
              <a:t>total_NFA.contact</a:t>
            </a:r>
            <a:r>
              <a:rPr lang="en-US" altLang="zh-CN" sz="1600" kern="100" dirty="0">
                <a:effectLst/>
                <a:latin typeface="Times New Roman" panose="02020603050405020304" pitchFamily="18" charset="0"/>
                <a:ea typeface="宋体" panose="02010600030101010101" pitchFamily="2" charset="-122"/>
              </a:rPr>
              <a:t> </a:t>
            </a:r>
            <a:r>
              <a:rPr lang="zh-CN" altLang="zh-CN" sz="1600" kern="100" dirty="0">
                <a:effectLst/>
                <a:latin typeface="Times New Roman" panose="02020603050405020304" pitchFamily="18" charset="0"/>
                <a:ea typeface="宋体" panose="02010600030101010101" pitchFamily="2" charset="-122"/>
              </a:rPr>
              <a:t>合并所有 正则表达式的</a:t>
            </a:r>
            <a:r>
              <a:rPr lang="en-US" altLang="zh-CN" sz="1600" kern="100" dirty="0">
                <a:effectLst/>
                <a:latin typeface="Times New Roman" panose="02020603050405020304" pitchFamily="18" charset="0"/>
                <a:ea typeface="宋体" panose="02010600030101010101" pitchFamily="2" charset="-122"/>
              </a:rPr>
              <a:t>NFA</a:t>
            </a:r>
            <a:r>
              <a:rPr lang="zh-CN" altLang="zh-CN" sz="1600" kern="100" dirty="0">
                <a:effectLst/>
                <a:latin typeface="Times New Roman" panose="02020603050405020304" pitchFamily="18" charset="0"/>
                <a:ea typeface="宋体" panose="02010600030101010101" pitchFamily="2" charset="-122"/>
              </a:rPr>
              <a:t>到一个图中。</a:t>
            </a:r>
          </a:p>
          <a:p>
            <a:pPr marL="342900" lvl="0" indent="-342900" algn="just">
              <a:lnSpc>
                <a:spcPct val="150000"/>
              </a:lnSpc>
              <a:buSzPts val="1000"/>
              <a:buFont typeface="Symbol" panose="05050102010706020507" pitchFamily="18" charset="2"/>
              <a:buChar char=""/>
              <a:tabLst>
                <a:tab pos="457200" algn="l"/>
              </a:tabLst>
            </a:pPr>
            <a:r>
              <a:rPr lang="zh-CN" altLang="zh-CN" sz="1600" kern="100" dirty="0">
                <a:effectLst/>
                <a:latin typeface="Times New Roman" panose="02020603050405020304" pitchFamily="18" charset="0"/>
                <a:ea typeface="宋体" panose="02010600030101010101" pitchFamily="2" charset="-122"/>
              </a:rPr>
              <a:t>为起始状态添加</a:t>
            </a:r>
            <a:r>
              <a:rPr lang="en-US" altLang="zh-CN" sz="1600" kern="100" dirty="0">
                <a:effectLst/>
                <a:latin typeface="Times New Roman" panose="02020603050405020304" pitchFamily="18" charset="0"/>
                <a:ea typeface="宋体" panose="02010600030101010101" pitchFamily="2" charset="-122"/>
              </a:rPr>
              <a:t> ε </a:t>
            </a:r>
            <a:r>
              <a:rPr lang="zh-CN" altLang="zh-CN" sz="1600" kern="100" dirty="0">
                <a:effectLst/>
                <a:latin typeface="Times New Roman" panose="02020603050405020304" pitchFamily="18" charset="0"/>
                <a:ea typeface="宋体" panose="02010600030101010101" pitchFamily="2" charset="-122"/>
              </a:rPr>
              <a:t>转移，表示所有的起始状态为等价状态。</a:t>
            </a:r>
          </a:p>
          <a:p>
            <a:pPr algn="just">
              <a:lnSpc>
                <a:spcPct val="150000"/>
              </a:lnSpc>
            </a:pPr>
            <a:r>
              <a:rPr lang="en-US" altLang="zh-CN" sz="1600" b="1" kern="100" dirty="0">
                <a:effectLst/>
                <a:latin typeface="宋体" panose="02010600030101010101" pitchFamily="2" charset="-122"/>
                <a:ea typeface="宋体" panose="02010600030101010101" pitchFamily="2" charset="-122"/>
              </a:rPr>
              <a:t>3) </a:t>
            </a:r>
            <a:r>
              <a:rPr lang="en-US" altLang="zh-CN" sz="1600" kern="100" dirty="0">
                <a:effectLst/>
                <a:latin typeface="宋体" panose="02010600030101010101" pitchFamily="2" charset="-122"/>
                <a:ea typeface="宋体" panose="02010600030101010101" pitchFamily="2" charset="-122"/>
              </a:rPr>
              <a:t>ε</a:t>
            </a:r>
            <a:r>
              <a:rPr lang="zh-CN" altLang="zh-CN" sz="1600" b="1" kern="100" dirty="0">
                <a:effectLst/>
                <a:latin typeface="Times New Roman" panose="02020603050405020304" pitchFamily="18" charset="0"/>
                <a:ea typeface="宋体" panose="02010600030101010101" pitchFamily="2" charset="-122"/>
              </a:rPr>
              <a:t>闭包计算</a:t>
            </a:r>
            <a:r>
              <a:rPr lang="zh-CN" altLang="zh-CN" sz="1600" kern="100" dirty="0">
                <a:effectLst/>
                <a:latin typeface="Times New Roman" panose="02020603050405020304" pitchFamily="18" charset="0"/>
                <a:ea typeface="宋体" panose="02010600030101010101" pitchFamily="2" charset="-122"/>
              </a:rPr>
              <a:t>：</a:t>
            </a:r>
          </a:p>
          <a:p>
            <a:pPr marL="342900" lvl="0" indent="-342900" algn="just">
              <a:lnSpc>
                <a:spcPct val="150000"/>
              </a:lnSpc>
              <a:buSzPts val="1000"/>
              <a:buFont typeface="Symbol" panose="05050102010706020507" pitchFamily="18" charset="2"/>
              <a:buChar char=""/>
              <a:tabLst>
                <a:tab pos="457200" algn="l"/>
              </a:tabLst>
            </a:pPr>
            <a:r>
              <a:rPr lang="zh-CN" altLang="zh-CN" sz="1600" kern="100" dirty="0">
                <a:effectLst/>
                <a:latin typeface="Times New Roman" panose="02020603050405020304" pitchFamily="18" charset="0"/>
                <a:ea typeface="宋体" panose="02010600030101010101" pitchFamily="2" charset="-122"/>
              </a:rPr>
              <a:t>使用</a:t>
            </a:r>
            <a:r>
              <a:rPr lang="en-US" altLang="zh-CN" sz="1600" kern="100" dirty="0">
                <a:effectLst/>
                <a:latin typeface="Times New Roman" panose="02020603050405020304" pitchFamily="18" charset="0"/>
                <a:ea typeface="宋体" panose="02010600030101010101" pitchFamily="2" charset="-122"/>
              </a:rPr>
              <a:t> BFS </a:t>
            </a:r>
            <a:r>
              <a:rPr lang="zh-CN" altLang="zh-CN" sz="1600" kern="100" dirty="0">
                <a:effectLst/>
                <a:latin typeface="Times New Roman" panose="02020603050405020304" pitchFamily="18" charset="0"/>
                <a:ea typeface="宋体" panose="02010600030101010101" pitchFamily="2" charset="-122"/>
              </a:rPr>
              <a:t>算法计算状态集的</a:t>
            </a:r>
            <a:r>
              <a:rPr lang="en-US" altLang="zh-CN" sz="1600" kern="100" dirty="0">
                <a:effectLst/>
                <a:latin typeface="Times New Roman" panose="02020603050405020304" pitchFamily="18" charset="0"/>
                <a:ea typeface="宋体" panose="02010600030101010101" pitchFamily="2" charset="-122"/>
              </a:rPr>
              <a:t> ε </a:t>
            </a:r>
            <a:r>
              <a:rPr lang="zh-CN" altLang="zh-CN" sz="1600" kern="100" dirty="0">
                <a:effectLst/>
                <a:latin typeface="Times New Roman" panose="02020603050405020304" pitchFamily="18" charset="0"/>
                <a:ea typeface="宋体" panose="02010600030101010101" pitchFamily="2" charset="-122"/>
              </a:rPr>
              <a:t>闭包</a:t>
            </a:r>
            <a:r>
              <a:rPr lang="zh-CN" altLang="en-US" sz="1600" kern="100" dirty="0">
                <a:effectLst/>
                <a:latin typeface="Times New Roman" panose="02020603050405020304" pitchFamily="18" charset="0"/>
                <a:ea typeface="宋体" panose="02010600030101010101" pitchFamily="2" charset="-122"/>
              </a:rPr>
              <a:t>，找到所有</a:t>
            </a:r>
            <a:r>
              <a:rPr lang="en-US" altLang="zh-CN" sz="1600" kern="100" dirty="0">
                <a:effectLst/>
                <a:latin typeface="Times New Roman" panose="02020603050405020304" pitchFamily="18" charset="0"/>
                <a:ea typeface="宋体" panose="02010600030101010101" pitchFamily="2" charset="-122"/>
              </a:rPr>
              <a:t>ε </a:t>
            </a:r>
            <a:r>
              <a:rPr lang="zh-CN" altLang="en-US" sz="1600" kern="100" dirty="0">
                <a:effectLst/>
                <a:latin typeface="Times New Roman" panose="02020603050405020304" pitchFamily="18" charset="0"/>
                <a:ea typeface="宋体" panose="02010600030101010101" pitchFamily="2" charset="-122"/>
              </a:rPr>
              <a:t>的可达状态</a:t>
            </a:r>
            <a:r>
              <a:rPr lang="zh-CN" altLang="zh-CN" sz="1600" kern="100" dirty="0">
                <a:effectLst/>
                <a:latin typeface="Times New Roman" panose="02020603050405020304" pitchFamily="18" charset="0"/>
                <a:ea typeface="宋体" panose="02010600030101010101" pitchFamily="2" charset="-122"/>
              </a:rPr>
              <a:t>。</a:t>
            </a:r>
          </a:p>
          <a:p>
            <a:pPr marL="342900" lvl="0" indent="-342900" algn="just">
              <a:lnSpc>
                <a:spcPct val="150000"/>
              </a:lnSpc>
              <a:buSzPts val="1000"/>
              <a:buFont typeface="Symbol" panose="05050102010706020507" pitchFamily="18" charset="2"/>
              <a:buChar char=""/>
              <a:tabLst>
                <a:tab pos="457200" algn="l"/>
              </a:tabLst>
            </a:pPr>
            <a:r>
              <a:rPr lang="zh-CN" altLang="zh-CN" sz="1600" kern="100" dirty="0">
                <a:effectLst/>
                <a:latin typeface="Times New Roman" panose="02020603050405020304" pitchFamily="18" charset="0"/>
                <a:ea typeface="宋体" panose="02010600030101010101" pitchFamily="2" charset="-122"/>
              </a:rPr>
              <a:t>通过缓存减少重复计算。</a:t>
            </a:r>
          </a:p>
          <a:p>
            <a:pPr algn="just">
              <a:lnSpc>
                <a:spcPct val="150000"/>
              </a:lnSpc>
            </a:pPr>
            <a:r>
              <a:rPr lang="en-US" altLang="zh-CN" sz="1600" b="1" kern="100" dirty="0">
                <a:effectLst/>
                <a:latin typeface="宋体" panose="02010600030101010101" pitchFamily="2" charset="-122"/>
                <a:ea typeface="宋体" panose="02010600030101010101" pitchFamily="2" charset="-122"/>
              </a:rPr>
              <a:t>)</a:t>
            </a:r>
            <a:r>
              <a:rPr lang="en-US" altLang="zh-CN" sz="1600" kern="100" dirty="0">
                <a:effectLst/>
                <a:latin typeface="宋体" panose="02010600030101010101" pitchFamily="2" charset="-122"/>
                <a:ea typeface="宋体" panose="02010600030101010101" pitchFamily="2" charset="-122"/>
              </a:rPr>
              <a:t></a:t>
            </a:r>
            <a:r>
              <a:rPr lang="zh-CN" altLang="zh-CN" sz="1600" b="1" kern="100" dirty="0">
                <a:effectLst/>
                <a:latin typeface="Times New Roman" panose="02020603050405020304" pitchFamily="18" charset="0"/>
                <a:ea typeface="宋体" panose="02010600030101010101" pitchFamily="2" charset="-122"/>
              </a:rPr>
              <a:t>子集构造法状态转换构造</a:t>
            </a:r>
            <a:r>
              <a:rPr lang="zh-CN" altLang="zh-CN" sz="1600" kern="100" dirty="0">
                <a:effectLst/>
                <a:latin typeface="Times New Roman" panose="02020603050405020304" pitchFamily="18" charset="0"/>
                <a:ea typeface="宋体" panose="02010600030101010101" pitchFamily="2" charset="-122"/>
              </a:rPr>
              <a:t>：</a:t>
            </a:r>
          </a:p>
          <a:p>
            <a:pPr marL="342900" lvl="0" indent="-342900" algn="just">
              <a:lnSpc>
                <a:spcPct val="150000"/>
              </a:lnSpc>
              <a:buSzPts val="1000"/>
              <a:buFont typeface="Symbol" panose="05050102010706020507" pitchFamily="18" charset="2"/>
              <a:buChar char=""/>
              <a:tabLst>
                <a:tab pos="457200" algn="l"/>
              </a:tabLst>
            </a:pPr>
            <a:r>
              <a:rPr lang="zh-CN" altLang="zh-CN" sz="1600" kern="100" dirty="0">
                <a:effectLst/>
                <a:latin typeface="Times New Roman" panose="02020603050405020304" pitchFamily="18" charset="0"/>
                <a:ea typeface="宋体" panose="02010600030101010101" pitchFamily="2" charset="-122"/>
              </a:rPr>
              <a:t>遍历</a:t>
            </a:r>
            <a:r>
              <a:rPr lang="en-US" altLang="zh-CN" sz="1600" kern="100" dirty="0">
                <a:effectLst/>
                <a:latin typeface="Times New Roman" panose="02020603050405020304" pitchFamily="18" charset="0"/>
                <a:ea typeface="宋体" panose="02010600030101010101" pitchFamily="2" charset="-122"/>
              </a:rPr>
              <a:t> NFA </a:t>
            </a:r>
            <a:r>
              <a:rPr lang="zh-CN" altLang="zh-CN" sz="1600" kern="100" dirty="0">
                <a:effectLst/>
                <a:latin typeface="Times New Roman" panose="02020603050405020304" pitchFamily="18" charset="0"/>
                <a:ea typeface="宋体" panose="02010600030101010101" pitchFamily="2" charset="-122"/>
              </a:rPr>
              <a:t>转移表中的所有非</a:t>
            </a:r>
            <a:r>
              <a:rPr lang="en-US" altLang="zh-CN" sz="1600" kern="100" dirty="0">
                <a:effectLst/>
                <a:latin typeface="Times New Roman" panose="02020603050405020304" pitchFamily="18" charset="0"/>
                <a:ea typeface="宋体" panose="02010600030101010101" pitchFamily="2" charset="-122"/>
              </a:rPr>
              <a:t> ε </a:t>
            </a:r>
            <a:r>
              <a:rPr lang="zh-CN" altLang="zh-CN" sz="1600" kern="100" dirty="0">
                <a:effectLst/>
                <a:latin typeface="Times New Roman" panose="02020603050405020304" pitchFamily="18" charset="0"/>
                <a:ea typeface="宋体" panose="02010600030101010101" pitchFamily="2" charset="-122"/>
              </a:rPr>
              <a:t>符号。</a:t>
            </a:r>
          </a:p>
          <a:p>
            <a:pPr marL="285750" indent="-285750">
              <a:buFont typeface="Arial" panose="020B0604020202020204" pitchFamily="34" charset="0"/>
              <a:buChar char="•"/>
            </a:pPr>
            <a:r>
              <a:rPr lang="zh-CN" altLang="zh-CN" sz="1600" kern="100" dirty="0">
                <a:effectLst/>
                <a:ea typeface="宋体" panose="02010600030101010101" pitchFamily="2" charset="-122"/>
                <a:cs typeface="Times New Roman" panose="02020603050405020304" pitchFamily="18" charset="0"/>
              </a:rPr>
              <a:t>计算新状态集的闭包，若是新状态，添加至状态队列和</a:t>
            </a:r>
            <a:r>
              <a:rPr lang="en-US" altLang="zh-CN" sz="1600" kern="100" dirty="0">
                <a:effectLst/>
                <a:ea typeface="宋体" panose="02010600030101010101" pitchFamily="2" charset="-122"/>
                <a:cs typeface="Times New Roman" panose="02020603050405020304" pitchFamily="18" charset="0"/>
              </a:rPr>
              <a:t> DFA </a:t>
            </a:r>
            <a:r>
              <a:rPr lang="zh-CN" altLang="zh-CN" sz="1600" kern="100" dirty="0">
                <a:effectLst/>
                <a:ea typeface="宋体" panose="02010600030101010101" pitchFamily="2" charset="-122"/>
                <a:cs typeface="Times New Roman" panose="02020603050405020304" pitchFamily="18" charset="0"/>
              </a:rPr>
              <a:t>图中</a:t>
            </a:r>
            <a:endParaRPr kumimoji="0" lang="zh-CN" altLang="en-US" sz="3200" b="0" i="0" u="none" strike="noStrike" cap="none" normalizeH="0" baseline="0" dirty="0">
              <a:ln>
                <a:noFill/>
              </a:ln>
              <a:solidFill>
                <a:schemeClr val="tx1"/>
              </a:solidFill>
              <a:effectLst/>
              <a:latin typeface="Arial" panose="020B0604020202020204" pitchFamily="34" charset="0"/>
            </a:endParaRPr>
          </a:p>
        </p:txBody>
      </p:sp>
      <p:pic>
        <p:nvPicPr>
          <p:cNvPr id="9222" name="图片 16">
            <a:extLst>
              <a:ext uri="{FF2B5EF4-FFF2-40B4-BE49-F238E27FC236}">
                <a16:creationId xmlns:a16="http://schemas.microsoft.com/office/drawing/2014/main" id="{73870C67-58B6-A742-35B9-78130B4EDD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0828" y="2101414"/>
            <a:ext cx="4754563" cy="307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ustDataLst>
      <p:tags r:id="rId1"/>
    </p:custDataLst>
    <p:extLst>
      <p:ext uri="{BB962C8B-B14F-4D97-AF65-F5344CB8AC3E}">
        <p14:creationId xmlns:p14="http://schemas.microsoft.com/office/powerpoint/2010/main" val="1664755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strVal val="#ppt_w*0.70"/>
                                          </p:val>
                                        </p:tav>
                                        <p:tav tm="100000">
                                          <p:val>
                                            <p:strVal val="#ppt_w"/>
                                          </p:val>
                                        </p:tav>
                                      </p:tavLst>
                                    </p:anim>
                                    <p:anim calcmode="lin" valueType="num">
                                      <p:cBhvr>
                                        <p:cTn id="13" dur="1000" fill="hold"/>
                                        <p:tgtEl>
                                          <p:spTgt spid="5"/>
                                        </p:tgtEl>
                                        <p:attrNameLst>
                                          <p:attrName>ppt_h</p:attrName>
                                        </p:attrNameLst>
                                      </p:cBhvr>
                                      <p:tavLst>
                                        <p:tav tm="0">
                                          <p:val>
                                            <p:strVal val="#ppt_h"/>
                                          </p:val>
                                        </p:tav>
                                        <p:tav tm="100000">
                                          <p:val>
                                            <p:strVal val="#ppt_h"/>
                                          </p:val>
                                        </p:tav>
                                      </p:tavLst>
                                    </p:anim>
                                    <p:animEffect transition="in" filter="fade">
                                      <p:cBhvr>
                                        <p:cTn id="14" dur="1000"/>
                                        <p:tgtEl>
                                          <p:spTgt spid="5"/>
                                        </p:tgtEl>
                                      </p:cBhvr>
                                    </p:animEffect>
                                  </p:childTnLst>
                                </p:cTn>
                              </p:par>
                              <p:par>
                                <p:cTn id="15" presetID="55" presetClass="entr" presetSubtype="0" fill="hold" nodeType="withEffect">
                                  <p:stCondLst>
                                    <p:cond delay="0"/>
                                  </p:stCondLst>
                                  <p:childTnLst>
                                    <p:set>
                                      <p:cBhvr>
                                        <p:cTn id="16" dur="1" fill="hold">
                                          <p:stCondLst>
                                            <p:cond delay="0"/>
                                          </p:stCondLst>
                                        </p:cTn>
                                        <p:tgtEl>
                                          <p:spTgt spid="64"/>
                                        </p:tgtEl>
                                        <p:attrNameLst>
                                          <p:attrName>style.visibility</p:attrName>
                                        </p:attrNameLst>
                                      </p:cBhvr>
                                      <p:to>
                                        <p:strVal val="visible"/>
                                      </p:to>
                                    </p:set>
                                    <p:anim calcmode="lin" valueType="num">
                                      <p:cBhvr>
                                        <p:cTn id="17" dur="1000" fill="hold"/>
                                        <p:tgtEl>
                                          <p:spTgt spid="64"/>
                                        </p:tgtEl>
                                        <p:attrNameLst>
                                          <p:attrName>ppt_w</p:attrName>
                                        </p:attrNameLst>
                                      </p:cBhvr>
                                      <p:tavLst>
                                        <p:tav tm="0">
                                          <p:val>
                                            <p:strVal val="#ppt_w*0.70"/>
                                          </p:val>
                                        </p:tav>
                                        <p:tav tm="100000">
                                          <p:val>
                                            <p:strVal val="#ppt_w"/>
                                          </p:val>
                                        </p:tav>
                                      </p:tavLst>
                                    </p:anim>
                                    <p:anim calcmode="lin" valueType="num">
                                      <p:cBhvr>
                                        <p:cTn id="18" dur="1000" fill="hold"/>
                                        <p:tgtEl>
                                          <p:spTgt spid="64"/>
                                        </p:tgtEl>
                                        <p:attrNameLst>
                                          <p:attrName>ppt_h</p:attrName>
                                        </p:attrNameLst>
                                      </p:cBhvr>
                                      <p:tavLst>
                                        <p:tav tm="0">
                                          <p:val>
                                            <p:strVal val="#ppt_h"/>
                                          </p:val>
                                        </p:tav>
                                        <p:tav tm="100000">
                                          <p:val>
                                            <p:strVal val="#ppt_h"/>
                                          </p:val>
                                        </p:tav>
                                      </p:tavLst>
                                    </p:anim>
                                    <p:animEffect transition="in" filter="fade">
                                      <p:cBhvr>
                                        <p:cTn id="19" dur="1000"/>
                                        <p:tgtEl>
                                          <p:spTgt spid="64"/>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1000" fill="hold"/>
                                        <p:tgtEl>
                                          <p:spTgt spid="18"/>
                                        </p:tgtEl>
                                        <p:attrNameLst>
                                          <p:attrName>ppt_w</p:attrName>
                                        </p:attrNameLst>
                                      </p:cBhvr>
                                      <p:tavLst>
                                        <p:tav tm="0">
                                          <p:val>
                                            <p:strVal val="#ppt_w*0.70"/>
                                          </p:val>
                                        </p:tav>
                                        <p:tav tm="100000">
                                          <p:val>
                                            <p:strVal val="#ppt_w"/>
                                          </p:val>
                                        </p:tav>
                                      </p:tavLst>
                                    </p:anim>
                                    <p:anim calcmode="lin" valueType="num">
                                      <p:cBhvr>
                                        <p:cTn id="23" dur="1000" fill="hold"/>
                                        <p:tgtEl>
                                          <p:spTgt spid="18"/>
                                        </p:tgtEl>
                                        <p:attrNameLst>
                                          <p:attrName>ppt_h</p:attrName>
                                        </p:attrNameLst>
                                      </p:cBhvr>
                                      <p:tavLst>
                                        <p:tav tm="0">
                                          <p:val>
                                            <p:strVal val="#ppt_h"/>
                                          </p:val>
                                        </p:tav>
                                        <p:tav tm="100000">
                                          <p:val>
                                            <p:strVal val="#ppt_h"/>
                                          </p:val>
                                        </p:tav>
                                      </p:tavLst>
                                    </p:anim>
                                    <p:animEffect transition="in" filter="fade">
                                      <p:cBhvr>
                                        <p:cTn id="24" dur="1000"/>
                                        <p:tgtEl>
                                          <p:spTgt spid="18"/>
                                        </p:tgtEl>
                                      </p:cBhvr>
                                    </p:animEffect>
                                  </p:childTnLst>
                                </p:cTn>
                              </p:par>
                              <p:par>
                                <p:cTn id="25" presetID="55"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1000" fill="hold"/>
                                        <p:tgtEl>
                                          <p:spTgt spid="13"/>
                                        </p:tgtEl>
                                        <p:attrNameLst>
                                          <p:attrName>ppt_w</p:attrName>
                                        </p:attrNameLst>
                                      </p:cBhvr>
                                      <p:tavLst>
                                        <p:tav tm="0">
                                          <p:val>
                                            <p:strVal val="#ppt_w*0.70"/>
                                          </p:val>
                                        </p:tav>
                                        <p:tav tm="100000">
                                          <p:val>
                                            <p:strVal val="#ppt_w"/>
                                          </p:val>
                                        </p:tav>
                                      </p:tavLst>
                                    </p:anim>
                                    <p:anim calcmode="lin" valueType="num">
                                      <p:cBhvr>
                                        <p:cTn id="28" dur="1000" fill="hold"/>
                                        <p:tgtEl>
                                          <p:spTgt spid="13"/>
                                        </p:tgtEl>
                                        <p:attrNameLst>
                                          <p:attrName>ppt_h</p:attrName>
                                        </p:attrNameLst>
                                      </p:cBhvr>
                                      <p:tavLst>
                                        <p:tav tm="0">
                                          <p:val>
                                            <p:strVal val="#ppt_h"/>
                                          </p:val>
                                        </p:tav>
                                        <p:tav tm="100000">
                                          <p:val>
                                            <p:strVal val="#ppt_h"/>
                                          </p:val>
                                        </p:tav>
                                      </p:tavLst>
                                    </p:anim>
                                    <p:animEffect transition="in" filter="fade">
                                      <p:cBhvr>
                                        <p:cTn id="29" dur="1000"/>
                                        <p:tgtEl>
                                          <p:spTgt spid="13"/>
                                        </p:tgtEl>
                                      </p:cBhvr>
                                    </p:animEffect>
                                  </p:childTnLst>
                                </p:cTn>
                              </p:par>
                              <p:par>
                                <p:cTn id="30" presetID="55"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p:cTn id="32" dur="1000" fill="hold"/>
                                        <p:tgtEl>
                                          <p:spTgt spid="21"/>
                                        </p:tgtEl>
                                        <p:attrNameLst>
                                          <p:attrName>ppt_w</p:attrName>
                                        </p:attrNameLst>
                                      </p:cBhvr>
                                      <p:tavLst>
                                        <p:tav tm="0">
                                          <p:val>
                                            <p:strVal val="#ppt_w*0.70"/>
                                          </p:val>
                                        </p:tav>
                                        <p:tav tm="100000">
                                          <p:val>
                                            <p:strVal val="#ppt_w"/>
                                          </p:val>
                                        </p:tav>
                                      </p:tavLst>
                                    </p:anim>
                                    <p:anim calcmode="lin" valueType="num">
                                      <p:cBhvr>
                                        <p:cTn id="33" dur="1000" fill="hold"/>
                                        <p:tgtEl>
                                          <p:spTgt spid="21"/>
                                        </p:tgtEl>
                                        <p:attrNameLst>
                                          <p:attrName>ppt_h</p:attrName>
                                        </p:attrNameLst>
                                      </p:cBhvr>
                                      <p:tavLst>
                                        <p:tav tm="0">
                                          <p:val>
                                            <p:strVal val="#ppt_h"/>
                                          </p:val>
                                        </p:tav>
                                        <p:tav tm="100000">
                                          <p:val>
                                            <p:strVal val="#ppt_h"/>
                                          </p:val>
                                        </p:tav>
                                      </p:tavLst>
                                    </p:anim>
                                    <p:animEffect transition="in" filter="fade">
                                      <p:cBhvr>
                                        <p:cTn id="34" dur="1000"/>
                                        <p:tgtEl>
                                          <p:spTgt spid="21"/>
                                        </p:tgtEl>
                                      </p:cBhvr>
                                    </p:animEffect>
                                  </p:childTnLst>
                                </p:cTn>
                              </p:par>
                              <p:par>
                                <p:cTn id="35" presetID="53" presetClass="entr" presetSubtype="16"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p:cTn id="37" dur="500" fill="hold"/>
                                        <p:tgtEl>
                                          <p:spTgt spid="22"/>
                                        </p:tgtEl>
                                        <p:attrNameLst>
                                          <p:attrName>ppt_w</p:attrName>
                                        </p:attrNameLst>
                                      </p:cBhvr>
                                      <p:tavLst>
                                        <p:tav tm="0">
                                          <p:val>
                                            <p:fltVal val="0"/>
                                          </p:val>
                                        </p:tav>
                                        <p:tav tm="100000">
                                          <p:val>
                                            <p:strVal val="#ppt_w"/>
                                          </p:val>
                                        </p:tav>
                                      </p:tavLst>
                                    </p:anim>
                                    <p:anim calcmode="lin" valueType="num">
                                      <p:cBhvr>
                                        <p:cTn id="38" dur="500" fill="hold"/>
                                        <p:tgtEl>
                                          <p:spTgt spid="22"/>
                                        </p:tgtEl>
                                        <p:attrNameLst>
                                          <p:attrName>ppt_h</p:attrName>
                                        </p:attrNameLst>
                                      </p:cBhvr>
                                      <p:tavLst>
                                        <p:tav tm="0">
                                          <p:val>
                                            <p:fltVal val="0"/>
                                          </p:val>
                                        </p:tav>
                                        <p:tav tm="100000">
                                          <p:val>
                                            <p:strVal val="#ppt_h"/>
                                          </p:val>
                                        </p:tav>
                                      </p:tavLst>
                                    </p:anim>
                                    <p:animEffect transition="in" filter="fade">
                                      <p:cBhvr>
                                        <p:cTn id="3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97D92-1A18-492A-A7D5-2E8C1FDCE3FE}"/>
            </a:ext>
          </a:extLst>
        </p:cNvPr>
        <p:cNvGrpSpPr/>
        <p:nvPr/>
      </p:nvGrpSpPr>
      <p:grpSpPr>
        <a:xfrm>
          <a:off x="0" y="0"/>
          <a:ext cx="0" cy="0"/>
          <a:chOff x="0" y="0"/>
          <a:chExt cx="0" cy="0"/>
        </a:xfrm>
      </p:grpSpPr>
      <p:grpSp>
        <p:nvGrpSpPr>
          <p:cNvPr id="3" name="组合 2">
            <a:extLst>
              <a:ext uri="{FF2B5EF4-FFF2-40B4-BE49-F238E27FC236}">
                <a16:creationId xmlns:a16="http://schemas.microsoft.com/office/drawing/2014/main" id="{82B35004-14B0-86DA-8BC8-E921511DE1C8}"/>
              </a:ext>
            </a:extLst>
          </p:cNvPr>
          <p:cNvGrpSpPr/>
          <p:nvPr/>
        </p:nvGrpSpPr>
        <p:grpSpPr>
          <a:xfrm>
            <a:off x="0" y="454025"/>
            <a:ext cx="671830" cy="749300"/>
            <a:chOff x="0" y="1121"/>
            <a:chExt cx="1058" cy="1180"/>
          </a:xfrm>
        </p:grpSpPr>
        <p:sp>
          <p:nvSpPr>
            <p:cNvPr id="2" name="矩形 1">
              <a:extLst>
                <a:ext uri="{FF2B5EF4-FFF2-40B4-BE49-F238E27FC236}">
                  <a16:creationId xmlns:a16="http://schemas.microsoft.com/office/drawing/2014/main" id="{2ACAC865-6603-E6BC-59C4-5B4380A81B00}"/>
                </a:ext>
              </a:extLst>
            </p:cNvPr>
            <p:cNvSpPr/>
            <p:nvPr/>
          </p:nvSpPr>
          <p:spPr>
            <a:xfrm>
              <a:off x="200" y="1321"/>
              <a:ext cx="859" cy="980"/>
            </a:xfrm>
            <a:prstGeom prst="rect">
              <a:avLst/>
            </a:prstGeom>
            <a:noFill/>
            <a:ln w="22225">
              <a:solidFill>
                <a:srgbClr val="11374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4C197AE0-73B7-0DE0-144F-EC7D06E16063}"/>
                </a:ext>
              </a:extLst>
            </p:cNvPr>
            <p:cNvSpPr/>
            <p:nvPr/>
          </p:nvSpPr>
          <p:spPr>
            <a:xfrm>
              <a:off x="0" y="1121"/>
              <a:ext cx="859" cy="980"/>
            </a:xfrm>
            <a:prstGeom prst="rect">
              <a:avLst/>
            </a:prstGeom>
            <a:solidFill>
              <a:srgbClr val="AD1C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a:extLst>
              <a:ext uri="{FF2B5EF4-FFF2-40B4-BE49-F238E27FC236}">
                <a16:creationId xmlns:a16="http://schemas.microsoft.com/office/drawing/2014/main" id="{AB6ECDE0-989B-4240-F922-9616402925EC}"/>
              </a:ext>
            </a:extLst>
          </p:cNvPr>
          <p:cNvSpPr/>
          <p:nvPr/>
        </p:nvSpPr>
        <p:spPr>
          <a:xfrm>
            <a:off x="795655" y="556895"/>
            <a:ext cx="4402455" cy="58477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zh-CN" sz="3200" dirty="0"/>
              <a:t>NFA</a:t>
            </a:r>
            <a:r>
              <a:rPr lang="zh-CN" altLang="en-US" sz="3200" dirty="0"/>
              <a:t>图</a:t>
            </a:r>
            <a:r>
              <a:rPr lang="zh-CN" altLang="zh-CN" sz="3200" dirty="0"/>
              <a:t>转</a:t>
            </a:r>
            <a:r>
              <a:rPr lang="zh-CN" altLang="en-US" sz="3200" dirty="0"/>
              <a:t>为</a:t>
            </a:r>
            <a:r>
              <a:rPr lang="en-US" altLang="zh-CN" sz="3200" dirty="0"/>
              <a:t>DFA</a:t>
            </a:r>
            <a:r>
              <a:rPr lang="zh-CN" altLang="en-US" sz="3200" dirty="0"/>
              <a:t>图</a:t>
            </a:r>
            <a:endParaRPr lang="zh-CN" altLang="en-US" sz="5400" kern="100" dirty="0">
              <a:solidFill>
                <a:schemeClr val="tx1"/>
              </a:solidFill>
              <a:latin typeface="字魂105号-简雅黑" panose="00000500000000000000" charset="-122"/>
              <a:ea typeface="字魂105号-简雅黑" panose="00000500000000000000" charset="-122"/>
              <a:cs typeface="Times New Roman" panose="02020603050405020304" pitchFamily="18" charset="0"/>
            </a:endParaRPr>
          </a:p>
        </p:txBody>
      </p:sp>
      <p:grpSp>
        <p:nvGrpSpPr>
          <p:cNvPr id="64" name="组合 63">
            <a:extLst>
              <a:ext uri="{FF2B5EF4-FFF2-40B4-BE49-F238E27FC236}">
                <a16:creationId xmlns:a16="http://schemas.microsoft.com/office/drawing/2014/main" id="{FD38DC17-1BFE-3F3E-D24A-467903E76763}"/>
              </a:ext>
            </a:extLst>
          </p:cNvPr>
          <p:cNvGrpSpPr/>
          <p:nvPr/>
        </p:nvGrpSpPr>
        <p:grpSpPr>
          <a:xfrm>
            <a:off x="0" y="6631940"/>
            <a:ext cx="12191365" cy="226060"/>
            <a:chOff x="0" y="10444"/>
            <a:chExt cx="19199" cy="356"/>
          </a:xfrm>
        </p:grpSpPr>
        <p:sp>
          <p:nvSpPr>
            <p:cNvPr id="65" name="矩形 64">
              <a:extLst>
                <a:ext uri="{FF2B5EF4-FFF2-40B4-BE49-F238E27FC236}">
                  <a16:creationId xmlns:a16="http://schemas.microsoft.com/office/drawing/2014/main" id="{645D848B-8E56-258D-CC00-375BB4132319}"/>
                </a:ext>
              </a:extLst>
            </p:cNvPr>
            <p:cNvSpPr/>
            <p:nvPr/>
          </p:nvSpPr>
          <p:spPr>
            <a:xfrm>
              <a:off x="6595" y="10444"/>
              <a:ext cx="12605" cy="356"/>
            </a:xfrm>
            <a:prstGeom prst="rect">
              <a:avLst/>
            </a:prstGeom>
            <a:solidFill>
              <a:srgbClr val="1137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7AC9F597-C009-943F-77EC-2C20682E07A6}"/>
                </a:ext>
              </a:extLst>
            </p:cNvPr>
            <p:cNvSpPr/>
            <p:nvPr/>
          </p:nvSpPr>
          <p:spPr>
            <a:xfrm>
              <a:off x="0" y="10444"/>
              <a:ext cx="12605" cy="356"/>
            </a:xfrm>
            <a:prstGeom prst="rect">
              <a:avLst/>
            </a:prstGeom>
            <a:solidFill>
              <a:srgbClr val="AD1C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033DE105-7132-9685-5623-0A1090834352}"/>
              </a:ext>
            </a:extLst>
          </p:cNvPr>
          <p:cNvSpPr txBox="1"/>
          <p:nvPr/>
        </p:nvSpPr>
        <p:spPr>
          <a:xfrm>
            <a:off x="8294370" y="2385695"/>
            <a:ext cx="3298190" cy="12712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600" dirty="0">
                <a:solidFill>
                  <a:schemeClr val="bg1"/>
                </a:solidFill>
                <a:latin typeface="字魂59号-创粗黑" panose="00000500000000000000" charset="-122"/>
                <a:ea typeface="字魂59号-创粗黑" panose="00000500000000000000" charset="-122"/>
              </a:rPr>
              <a:t>请添加您所需要的文本请添加您所需要的文本请添加您所需要需要的文本请添加您所需要的文本请添加您的文本请。</a:t>
            </a:r>
          </a:p>
        </p:txBody>
      </p:sp>
      <p:cxnSp>
        <p:nvCxnSpPr>
          <p:cNvPr id="13" name="直接连接符 12">
            <a:extLst>
              <a:ext uri="{FF2B5EF4-FFF2-40B4-BE49-F238E27FC236}">
                <a16:creationId xmlns:a16="http://schemas.microsoft.com/office/drawing/2014/main" id="{205AFC7B-1A7B-D7DA-95F8-3ED77E0F9B33}"/>
              </a:ext>
            </a:extLst>
          </p:cNvPr>
          <p:cNvCxnSpPr/>
          <p:nvPr/>
        </p:nvCxnSpPr>
        <p:spPr>
          <a:xfrm flipH="1">
            <a:off x="12054840" y="2560955"/>
            <a:ext cx="14605" cy="153860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7D70BD89-0C97-40F2-B41D-553B9D417E81}"/>
              </a:ext>
            </a:extLst>
          </p:cNvPr>
          <p:cNvCxnSpPr/>
          <p:nvPr/>
        </p:nvCxnSpPr>
        <p:spPr>
          <a:xfrm rot="16200000" flipH="1">
            <a:off x="11415395" y="1273810"/>
            <a:ext cx="14605" cy="153860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7AD10C3C-B0BA-ABFC-595C-7945E1040F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71790" y="166368"/>
            <a:ext cx="534790" cy="586742"/>
          </a:xfrm>
          <a:prstGeom prst="rect">
            <a:avLst/>
          </a:prstGeom>
        </p:spPr>
      </p:pic>
      <p:sp>
        <p:nvSpPr>
          <p:cNvPr id="7" name="Rectangle 4">
            <a:extLst>
              <a:ext uri="{FF2B5EF4-FFF2-40B4-BE49-F238E27FC236}">
                <a16:creationId xmlns:a16="http://schemas.microsoft.com/office/drawing/2014/main" id="{8776FB6E-4090-03F9-CB49-31BB36B89242}"/>
              </a:ext>
            </a:extLst>
          </p:cNvPr>
          <p:cNvSpPr>
            <a:spLocks noChangeArrowheads="1"/>
          </p:cNvSpPr>
          <p:nvPr/>
        </p:nvSpPr>
        <p:spPr bwMode="auto">
          <a:xfrm>
            <a:off x="427948" y="1497702"/>
            <a:ext cx="4314907" cy="3862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ct val="150000"/>
              </a:lnSpc>
            </a:pPr>
            <a:r>
              <a:rPr lang="zh-CN" altLang="zh-CN" sz="1400" b="1" kern="100" dirty="0">
                <a:effectLst/>
                <a:latin typeface="Times New Roman" panose="02020603050405020304" pitchFamily="18" charset="0"/>
                <a:ea typeface="宋体" panose="02010600030101010101" pitchFamily="2" charset="-122"/>
              </a:rPr>
              <a:t>处理终态</a:t>
            </a:r>
            <a:r>
              <a:rPr lang="zh-CN" altLang="zh-CN" sz="1400" kern="100" dirty="0">
                <a:effectLst/>
                <a:latin typeface="Times New Roman" panose="02020603050405020304" pitchFamily="18" charset="0"/>
                <a:ea typeface="宋体" panose="02010600030101010101" pitchFamily="2" charset="-122"/>
              </a:rPr>
              <a:t>：</a:t>
            </a:r>
          </a:p>
          <a:p>
            <a:pPr marL="342900" lvl="0" indent="-342900" algn="just">
              <a:lnSpc>
                <a:spcPct val="150000"/>
              </a:lnSpc>
              <a:buSzPts val="1000"/>
              <a:buFont typeface="Symbol" panose="05050102010706020507" pitchFamily="18" charset="2"/>
              <a:buChar char=""/>
              <a:tabLst>
                <a:tab pos="457200" algn="l"/>
              </a:tabLst>
            </a:pPr>
            <a:r>
              <a:rPr lang="zh-CN" altLang="zh-CN" sz="1400" kern="100" dirty="0">
                <a:effectLst/>
                <a:latin typeface="Times New Roman" panose="02020603050405020304" pitchFamily="18" charset="0"/>
                <a:ea typeface="宋体" panose="02010600030101010101" pitchFamily="2" charset="-122"/>
              </a:rPr>
              <a:t>根据</a:t>
            </a:r>
            <a:r>
              <a:rPr lang="en-US" altLang="zh-CN" sz="1400" kern="100" dirty="0">
                <a:effectLst/>
                <a:latin typeface="Times New Roman" panose="02020603050405020304" pitchFamily="18" charset="0"/>
                <a:ea typeface="宋体" panose="02010600030101010101" pitchFamily="2" charset="-122"/>
              </a:rPr>
              <a:t> NFA </a:t>
            </a:r>
            <a:r>
              <a:rPr lang="zh-CN" altLang="zh-CN" sz="1400" kern="100" dirty="0">
                <a:effectLst/>
                <a:latin typeface="Times New Roman" panose="02020603050405020304" pitchFamily="18" charset="0"/>
                <a:ea typeface="宋体" panose="02010600030101010101" pitchFamily="2" charset="-122"/>
              </a:rPr>
              <a:t>的终态映射，设置</a:t>
            </a:r>
            <a:r>
              <a:rPr lang="en-US" altLang="zh-CN" sz="1400" kern="100" dirty="0">
                <a:effectLst/>
                <a:latin typeface="Times New Roman" panose="02020603050405020304" pitchFamily="18" charset="0"/>
                <a:ea typeface="宋体" panose="02010600030101010101" pitchFamily="2" charset="-122"/>
              </a:rPr>
              <a:t> DFA </a:t>
            </a:r>
            <a:r>
              <a:rPr lang="zh-CN" altLang="zh-CN" sz="1400" kern="100" dirty="0">
                <a:effectLst/>
                <a:latin typeface="Times New Roman" panose="02020603050405020304" pitchFamily="18" charset="0"/>
                <a:ea typeface="宋体" panose="02010600030101010101" pitchFamily="2" charset="-122"/>
              </a:rPr>
              <a:t>的终态并记录类型信息。</a:t>
            </a:r>
          </a:p>
          <a:p>
            <a:pPr marL="342900" lvl="0" indent="-342900" algn="just">
              <a:lnSpc>
                <a:spcPct val="150000"/>
              </a:lnSpc>
              <a:buSzPts val="1000"/>
              <a:buFont typeface="Symbol" panose="05050102010706020507" pitchFamily="18" charset="2"/>
              <a:buChar char=""/>
              <a:tabLst>
                <a:tab pos="457200" algn="l"/>
              </a:tabLst>
            </a:pPr>
            <a:r>
              <a:rPr lang="zh-CN" altLang="zh-CN" sz="1400" kern="100" dirty="0">
                <a:effectLst/>
                <a:latin typeface="Times New Roman" panose="02020603050405020304" pitchFamily="18" charset="0"/>
                <a:ea typeface="宋体" panose="02010600030101010101" pitchFamily="2" charset="-122"/>
              </a:rPr>
              <a:t>新生成的</a:t>
            </a:r>
            <a:r>
              <a:rPr lang="en-US" altLang="zh-CN" sz="1400" kern="100" dirty="0">
                <a:effectLst/>
                <a:latin typeface="Times New Roman" panose="02020603050405020304" pitchFamily="18" charset="0"/>
                <a:ea typeface="宋体" panose="02010600030101010101" pitchFamily="2" charset="-122"/>
              </a:rPr>
              <a:t>DFA</a:t>
            </a:r>
            <a:r>
              <a:rPr lang="zh-CN" altLang="zh-CN" sz="1400" kern="100" dirty="0">
                <a:effectLst/>
                <a:latin typeface="Times New Roman" panose="02020603050405020304" pitchFamily="18" charset="0"/>
                <a:ea typeface="宋体" panose="02010600030101010101" pitchFamily="2" charset="-122"/>
              </a:rPr>
              <a:t>含有多个终态，每个终态对应一个分词器的结果，终态使用哈希表存储</a:t>
            </a:r>
            <a:endParaRPr lang="en-US" altLang="zh-CN" sz="1400" kern="100" dirty="0">
              <a:latin typeface="Times New Roman" panose="02020603050405020304" pitchFamily="18" charset="0"/>
              <a:ea typeface="宋体" panose="02010600030101010101" pitchFamily="2" charset="-122"/>
            </a:endParaRPr>
          </a:p>
          <a:p>
            <a:pPr marL="342900" indent="-342900" algn="just">
              <a:lnSpc>
                <a:spcPct val="150000"/>
              </a:lnSpc>
              <a:buSzPts val="1000"/>
              <a:buFont typeface="Symbol" panose="05050102010706020507" pitchFamily="18" charset="2"/>
              <a:buChar char=""/>
              <a:tabLst>
                <a:tab pos="457200" algn="l"/>
              </a:tabLst>
            </a:pPr>
            <a:r>
              <a:rPr lang="zh-CN" altLang="zh-CN" sz="1400" kern="100" dirty="0">
                <a:effectLst/>
                <a:latin typeface="Times New Roman" panose="02020603050405020304" pitchFamily="18" charset="0"/>
                <a:ea typeface="宋体" panose="02010600030101010101" pitchFamily="2" charset="-122"/>
              </a:rPr>
              <a:t>注意标识符的终态可能与关键词的终态</a:t>
            </a:r>
            <a:r>
              <a:rPr lang="zh-CN" altLang="zh-CN" sz="1400" b="1" kern="100" dirty="0">
                <a:effectLst/>
                <a:latin typeface="Times New Roman" panose="02020603050405020304" pitchFamily="18" charset="0"/>
                <a:ea typeface="宋体" panose="02010600030101010101" pitchFamily="2" charset="-122"/>
              </a:rPr>
              <a:t>重合在一个终态中</a:t>
            </a:r>
            <a:r>
              <a:rPr lang="zh-CN" altLang="zh-CN" sz="1400" kern="100" dirty="0">
                <a:effectLst/>
                <a:latin typeface="Times New Roman" panose="02020603050405020304" pitchFamily="18" charset="0"/>
                <a:ea typeface="宋体" panose="02010600030101010101" pitchFamily="2" charset="-122"/>
              </a:rPr>
              <a:t>，需要特殊处理，若关键词存在</a:t>
            </a:r>
            <a:r>
              <a:rPr lang="zh-CN" altLang="en-US" sz="1400" kern="100" dirty="0">
                <a:effectLst/>
                <a:latin typeface="Times New Roman" panose="02020603050405020304" pitchFamily="18" charset="0"/>
                <a:ea typeface="宋体" panose="02010600030101010101" pitchFamily="2" charset="-122"/>
              </a:rPr>
              <a:t>终态</a:t>
            </a:r>
            <a:r>
              <a:rPr lang="zh-CN" altLang="zh-CN" sz="1400" kern="100" dirty="0">
                <a:effectLst/>
                <a:latin typeface="Times New Roman" panose="02020603050405020304" pitchFamily="18" charset="0"/>
                <a:ea typeface="宋体" panose="02010600030101010101" pitchFamily="2" charset="-122"/>
              </a:rPr>
              <a:t>，优先选择关键词。</a:t>
            </a:r>
          </a:p>
          <a:p>
            <a:pPr lvl="0" algn="just">
              <a:lnSpc>
                <a:spcPct val="150000"/>
              </a:lnSpc>
              <a:buSzPts val="1000"/>
              <a:tabLst>
                <a:tab pos="457200" algn="l"/>
              </a:tabLst>
            </a:pPr>
            <a:endParaRPr lang="zh-CN" altLang="zh-CN" sz="1400" kern="100" dirty="0">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Arial" panose="020B0604020202020204" pitchFamily="34" charset="0"/>
              </a:rPr>
              <a:t>如右图</a:t>
            </a:r>
            <a:r>
              <a:rPr kumimoji="0" lang="en-US" altLang="zh-CN" sz="1400" b="0" i="0" u="none" strike="noStrike" cap="none" normalizeH="0" baseline="0" dirty="0">
                <a:ln>
                  <a:noFill/>
                </a:ln>
                <a:solidFill>
                  <a:schemeClr val="tx1"/>
                </a:solidFill>
                <a:effectLst/>
                <a:latin typeface="Arial" panose="020B0604020202020204" pitchFamily="34" charset="0"/>
              </a:rPr>
              <a:t>DFA</a:t>
            </a:r>
            <a:r>
              <a:rPr kumimoji="0" lang="zh-CN" altLang="en-US" sz="1400" b="0" i="0" u="none" strike="noStrike" cap="none" normalizeH="0" baseline="0" dirty="0">
                <a:ln>
                  <a:noFill/>
                </a:ln>
                <a:solidFill>
                  <a:schemeClr val="tx1"/>
                </a:solidFill>
                <a:effectLst/>
                <a:latin typeface="Arial" panose="020B0604020202020204" pitchFamily="34" charset="0"/>
              </a:rPr>
              <a:t>，需要存储每个终态的意义</a:t>
            </a:r>
            <a:endParaRPr kumimoji="0" lang="en-US" altLang="zh-CN" sz="1400" b="0" i="0" u="none" strike="noStrike" cap="none" normalizeH="0" baseline="0" dirty="0">
              <a:ln>
                <a:noFill/>
              </a:ln>
              <a:solidFill>
                <a:schemeClr val="tx1"/>
              </a:solidFill>
              <a:effectLst/>
              <a:latin typeface="Arial" panose="020B0604020202020204" pitchFamily="34" charset="0"/>
            </a:endParaRPr>
          </a:p>
        </p:txBody>
      </p:sp>
      <p:pic>
        <p:nvPicPr>
          <p:cNvPr id="10242" name="图片 1">
            <a:extLst>
              <a:ext uri="{FF2B5EF4-FFF2-40B4-BE49-F238E27FC236}">
                <a16:creationId xmlns:a16="http://schemas.microsoft.com/office/drawing/2014/main" id="{6293B5DE-6AF6-0A40-1937-A8BD9DE10C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948" y="4548094"/>
            <a:ext cx="382587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图片 1">
            <a:extLst>
              <a:ext uri="{FF2B5EF4-FFF2-40B4-BE49-F238E27FC236}">
                <a16:creationId xmlns:a16="http://schemas.microsoft.com/office/drawing/2014/main" id="{F8B746F0-C861-B889-A6E4-98C4B19E9E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1336720"/>
            <a:ext cx="4623581" cy="4640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2190208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strVal val="#ppt_w*0.70"/>
                                          </p:val>
                                        </p:tav>
                                        <p:tav tm="100000">
                                          <p:val>
                                            <p:strVal val="#ppt_w"/>
                                          </p:val>
                                        </p:tav>
                                      </p:tavLst>
                                    </p:anim>
                                    <p:anim calcmode="lin" valueType="num">
                                      <p:cBhvr>
                                        <p:cTn id="13" dur="1000" fill="hold"/>
                                        <p:tgtEl>
                                          <p:spTgt spid="5"/>
                                        </p:tgtEl>
                                        <p:attrNameLst>
                                          <p:attrName>ppt_h</p:attrName>
                                        </p:attrNameLst>
                                      </p:cBhvr>
                                      <p:tavLst>
                                        <p:tav tm="0">
                                          <p:val>
                                            <p:strVal val="#ppt_h"/>
                                          </p:val>
                                        </p:tav>
                                        <p:tav tm="100000">
                                          <p:val>
                                            <p:strVal val="#ppt_h"/>
                                          </p:val>
                                        </p:tav>
                                      </p:tavLst>
                                    </p:anim>
                                    <p:animEffect transition="in" filter="fade">
                                      <p:cBhvr>
                                        <p:cTn id="14" dur="1000"/>
                                        <p:tgtEl>
                                          <p:spTgt spid="5"/>
                                        </p:tgtEl>
                                      </p:cBhvr>
                                    </p:animEffect>
                                  </p:childTnLst>
                                </p:cTn>
                              </p:par>
                              <p:par>
                                <p:cTn id="15" presetID="55" presetClass="entr" presetSubtype="0" fill="hold" nodeType="withEffect">
                                  <p:stCondLst>
                                    <p:cond delay="0"/>
                                  </p:stCondLst>
                                  <p:childTnLst>
                                    <p:set>
                                      <p:cBhvr>
                                        <p:cTn id="16" dur="1" fill="hold">
                                          <p:stCondLst>
                                            <p:cond delay="0"/>
                                          </p:stCondLst>
                                        </p:cTn>
                                        <p:tgtEl>
                                          <p:spTgt spid="64"/>
                                        </p:tgtEl>
                                        <p:attrNameLst>
                                          <p:attrName>style.visibility</p:attrName>
                                        </p:attrNameLst>
                                      </p:cBhvr>
                                      <p:to>
                                        <p:strVal val="visible"/>
                                      </p:to>
                                    </p:set>
                                    <p:anim calcmode="lin" valueType="num">
                                      <p:cBhvr>
                                        <p:cTn id="17" dur="1000" fill="hold"/>
                                        <p:tgtEl>
                                          <p:spTgt spid="64"/>
                                        </p:tgtEl>
                                        <p:attrNameLst>
                                          <p:attrName>ppt_w</p:attrName>
                                        </p:attrNameLst>
                                      </p:cBhvr>
                                      <p:tavLst>
                                        <p:tav tm="0">
                                          <p:val>
                                            <p:strVal val="#ppt_w*0.70"/>
                                          </p:val>
                                        </p:tav>
                                        <p:tav tm="100000">
                                          <p:val>
                                            <p:strVal val="#ppt_w"/>
                                          </p:val>
                                        </p:tav>
                                      </p:tavLst>
                                    </p:anim>
                                    <p:anim calcmode="lin" valueType="num">
                                      <p:cBhvr>
                                        <p:cTn id="18" dur="1000" fill="hold"/>
                                        <p:tgtEl>
                                          <p:spTgt spid="64"/>
                                        </p:tgtEl>
                                        <p:attrNameLst>
                                          <p:attrName>ppt_h</p:attrName>
                                        </p:attrNameLst>
                                      </p:cBhvr>
                                      <p:tavLst>
                                        <p:tav tm="0">
                                          <p:val>
                                            <p:strVal val="#ppt_h"/>
                                          </p:val>
                                        </p:tav>
                                        <p:tav tm="100000">
                                          <p:val>
                                            <p:strVal val="#ppt_h"/>
                                          </p:val>
                                        </p:tav>
                                      </p:tavLst>
                                    </p:anim>
                                    <p:animEffect transition="in" filter="fade">
                                      <p:cBhvr>
                                        <p:cTn id="19" dur="1000"/>
                                        <p:tgtEl>
                                          <p:spTgt spid="64"/>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1000" fill="hold"/>
                                        <p:tgtEl>
                                          <p:spTgt spid="18"/>
                                        </p:tgtEl>
                                        <p:attrNameLst>
                                          <p:attrName>ppt_w</p:attrName>
                                        </p:attrNameLst>
                                      </p:cBhvr>
                                      <p:tavLst>
                                        <p:tav tm="0">
                                          <p:val>
                                            <p:strVal val="#ppt_w*0.70"/>
                                          </p:val>
                                        </p:tav>
                                        <p:tav tm="100000">
                                          <p:val>
                                            <p:strVal val="#ppt_w"/>
                                          </p:val>
                                        </p:tav>
                                      </p:tavLst>
                                    </p:anim>
                                    <p:anim calcmode="lin" valueType="num">
                                      <p:cBhvr>
                                        <p:cTn id="23" dur="1000" fill="hold"/>
                                        <p:tgtEl>
                                          <p:spTgt spid="18"/>
                                        </p:tgtEl>
                                        <p:attrNameLst>
                                          <p:attrName>ppt_h</p:attrName>
                                        </p:attrNameLst>
                                      </p:cBhvr>
                                      <p:tavLst>
                                        <p:tav tm="0">
                                          <p:val>
                                            <p:strVal val="#ppt_h"/>
                                          </p:val>
                                        </p:tav>
                                        <p:tav tm="100000">
                                          <p:val>
                                            <p:strVal val="#ppt_h"/>
                                          </p:val>
                                        </p:tav>
                                      </p:tavLst>
                                    </p:anim>
                                    <p:animEffect transition="in" filter="fade">
                                      <p:cBhvr>
                                        <p:cTn id="24" dur="1000"/>
                                        <p:tgtEl>
                                          <p:spTgt spid="18"/>
                                        </p:tgtEl>
                                      </p:cBhvr>
                                    </p:animEffect>
                                  </p:childTnLst>
                                </p:cTn>
                              </p:par>
                              <p:par>
                                <p:cTn id="25" presetID="55"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1000" fill="hold"/>
                                        <p:tgtEl>
                                          <p:spTgt spid="13"/>
                                        </p:tgtEl>
                                        <p:attrNameLst>
                                          <p:attrName>ppt_w</p:attrName>
                                        </p:attrNameLst>
                                      </p:cBhvr>
                                      <p:tavLst>
                                        <p:tav tm="0">
                                          <p:val>
                                            <p:strVal val="#ppt_w*0.70"/>
                                          </p:val>
                                        </p:tav>
                                        <p:tav tm="100000">
                                          <p:val>
                                            <p:strVal val="#ppt_w"/>
                                          </p:val>
                                        </p:tav>
                                      </p:tavLst>
                                    </p:anim>
                                    <p:anim calcmode="lin" valueType="num">
                                      <p:cBhvr>
                                        <p:cTn id="28" dur="1000" fill="hold"/>
                                        <p:tgtEl>
                                          <p:spTgt spid="13"/>
                                        </p:tgtEl>
                                        <p:attrNameLst>
                                          <p:attrName>ppt_h</p:attrName>
                                        </p:attrNameLst>
                                      </p:cBhvr>
                                      <p:tavLst>
                                        <p:tav tm="0">
                                          <p:val>
                                            <p:strVal val="#ppt_h"/>
                                          </p:val>
                                        </p:tav>
                                        <p:tav tm="100000">
                                          <p:val>
                                            <p:strVal val="#ppt_h"/>
                                          </p:val>
                                        </p:tav>
                                      </p:tavLst>
                                    </p:anim>
                                    <p:animEffect transition="in" filter="fade">
                                      <p:cBhvr>
                                        <p:cTn id="29" dur="1000"/>
                                        <p:tgtEl>
                                          <p:spTgt spid="13"/>
                                        </p:tgtEl>
                                      </p:cBhvr>
                                    </p:animEffect>
                                  </p:childTnLst>
                                </p:cTn>
                              </p:par>
                              <p:par>
                                <p:cTn id="30" presetID="55"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p:cTn id="32" dur="1000" fill="hold"/>
                                        <p:tgtEl>
                                          <p:spTgt spid="21"/>
                                        </p:tgtEl>
                                        <p:attrNameLst>
                                          <p:attrName>ppt_w</p:attrName>
                                        </p:attrNameLst>
                                      </p:cBhvr>
                                      <p:tavLst>
                                        <p:tav tm="0">
                                          <p:val>
                                            <p:strVal val="#ppt_w*0.70"/>
                                          </p:val>
                                        </p:tav>
                                        <p:tav tm="100000">
                                          <p:val>
                                            <p:strVal val="#ppt_w"/>
                                          </p:val>
                                        </p:tav>
                                      </p:tavLst>
                                    </p:anim>
                                    <p:anim calcmode="lin" valueType="num">
                                      <p:cBhvr>
                                        <p:cTn id="33" dur="1000" fill="hold"/>
                                        <p:tgtEl>
                                          <p:spTgt spid="21"/>
                                        </p:tgtEl>
                                        <p:attrNameLst>
                                          <p:attrName>ppt_h</p:attrName>
                                        </p:attrNameLst>
                                      </p:cBhvr>
                                      <p:tavLst>
                                        <p:tav tm="0">
                                          <p:val>
                                            <p:strVal val="#ppt_h"/>
                                          </p:val>
                                        </p:tav>
                                        <p:tav tm="100000">
                                          <p:val>
                                            <p:strVal val="#ppt_h"/>
                                          </p:val>
                                        </p:tav>
                                      </p:tavLst>
                                    </p:anim>
                                    <p:animEffect transition="in" filter="fade">
                                      <p:cBhvr>
                                        <p:cTn id="34" dur="1000"/>
                                        <p:tgtEl>
                                          <p:spTgt spid="21"/>
                                        </p:tgtEl>
                                      </p:cBhvr>
                                    </p:animEffect>
                                  </p:childTnLst>
                                </p:cTn>
                              </p:par>
                              <p:par>
                                <p:cTn id="35" presetID="53" presetClass="entr" presetSubtype="16"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p:cTn id="37" dur="500" fill="hold"/>
                                        <p:tgtEl>
                                          <p:spTgt spid="22"/>
                                        </p:tgtEl>
                                        <p:attrNameLst>
                                          <p:attrName>ppt_w</p:attrName>
                                        </p:attrNameLst>
                                      </p:cBhvr>
                                      <p:tavLst>
                                        <p:tav tm="0">
                                          <p:val>
                                            <p:fltVal val="0"/>
                                          </p:val>
                                        </p:tav>
                                        <p:tav tm="100000">
                                          <p:val>
                                            <p:strVal val="#ppt_w"/>
                                          </p:val>
                                        </p:tav>
                                      </p:tavLst>
                                    </p:anim>
                                    <p:anim calcmode="lin" valueType="num">
                                      <p:cBhvr>
                                        <p:cTn id="38" dur="500" fill="hold"/>
                                        <p:tgtEl>
                                          <p:spTgt spid="22"/>
                                        </p:tgtEl>
                                        <p:attrNameLst>
                                          <p:attrName>ppt_h</p:attrName>
                                        </p:attrNameLst>
                                      </p:cBhvr>
                                      <p:tavLst>
                                        <p:tav tm="0">
                                          <p:val>
                                            <p:fltVal val="0"/>
                                          </p:val>
                                        </p:tav>
                                        <p:tav tm="100000">
                                          <p:val>
                                            <p:strVal val="#ppt_h"/>
                                          </p:val>
                                        </p:tav>
                                      </p:tavLst>
                                    </p:anim>
                                    <p:animEffect transition="in" filter="fade">
                                      <p:cBhvr>
                                        <p:cTn id="3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454025"/>
            <a:ext cx="671830" cy="749300"/>
            <a:chOff x="0" y="1121"/>
            <a:chExt cx="1058" cy="1180"/>
          </a:xfrm>
        </p:grpSpPr>
        <p:sp>
          <p:nvSpPr>
            <p:cNvPr id="14" name="矩形 13"/>
            <p:cNvSpPr/>
            <p:nvPr/>
          </p:nvSpPr>
          <p:spPr>
            <a:xfrm>
              <a:off x="200" y="1321"/>
              <a:ext cx="859" cy="980"/>
            </a:xfrm>
            <a:prstGeom prst="rect">
              <a:avLst/>
            </a:prstGeom>
            <a:noFill/>
            <a:ln w="22225">
              <a:solidFill>
                <a:srgbClr val="11374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1121"/>
              <a:ext cx="859" cy="980"/>
            </a:xfrm>
            <a:prstGeom prst="rect">
              <a:avLst/>
            </a:prstGeom>
            <a:solidFill>
              <a:srgbClr val="AD1C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p:cNvGrpSpPr/>
          <p:nvPr/>
        </p:nvGrpSpPr>
        <p:grpSpPr>
          <a:xfrm>
            <a:off x="0" y="6631940"/>
            <a:ext cx="12191365" cy="226060"/>
            <a:chOff x="0" y="10444"/>
            <a:chExt cx="19199" cy="356"/>
          </a:xfrm>
        </p:grpSpPr>
        <p:sp>
          <p:nvSpPr>
            <p:cNvPr id="65" name="矩形 64"/>
            <p:cNvSpPr/>
            <p:nvPr/>
          </p:nvSpPr>
          <p:spPr>
            <a:xfrm>
              <a:off x="6595" y="10444"/>
              <a:ext cx="12605" cy="356"/>
            </a:xfrm>
            <a:prstGeom prst="rect">
              <a:avLst/>
            </a:prstGeom>
            <a:solidFill>
              <a:srgbClr val="1137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0" y="10444"/>
              <a:ext cx="12605" cy="356"/>
            </a:xfrm>
            <a:prstGeom prst="rect">
              <a:avLst/>
            </a:prstGeom>
            <a:solidFill>
              <a:srgbClr val="AD1C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2" name="图片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71790" y="166368"/>
            <a:ext cx="534790" cy="586742"/>
          </a:xfrm>
          <a:prstGeom prst="rect">
            <a:avLst/>
          </a:prstGeom>
        </p:spPr>
      </p:pic>
      <p:pic>
        <p:nvPicPr>
          <p:cNvPr id="11267" name="Picture 3">
            <a:extLst>
              <a:ext uri="{FF2B5EF4-FFF2-40B4-BE49-F238E27FC236}">
                <a16:creationId xmlns:a16="http://schemas.microsoft.com/office/drawing/2014/main" id="{E6A3941E-78A8-DC2D-E432-D03581373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56798" y="0"/>
            <a:ext cx="5217190" cy="6631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4400" advClick="0" advTm="3000">
        <p14:honeycomb/>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nodeType="withEffect">
                                  <p:stCondLst>
                                    <p:cond delay="0"/>
                                  </p:stCondLst>
                                  <p:childTnLst>
                                    <p:set>
                                      <p:cBhvr>
                                        <p:cTn id="11" dur="1" fill="hold">
                                          <p:stCondLst>
                                            <p:cond delay="0"/>
                                          </p:stCondLst>
                                        </p:cTn>
                                        <p:tgtEl>
                                          <p:spTgt spid="64"/>
                                        </p:tgtEl>
                                        <p:attrNameLst>
                                          <p:attrName>style.visibility</p:attrName>
                                        </p:attrNameLst>
                                      </p:cBhvr>
                                      <p:to>
                                        <p:strVal val="visible"/>
                                      </p:to>
                                    </p:set>
                                    <p:anim calcmode="lin" valueType="num">
                                      <p:cBhvr>
                                        <p:cTn id="12" dur="500" fill="hold"/>
                                        <p:tgtEl>
                                          <p:spTgt spid="64"/>
                                        </p:tgtEl>
                                        <p:attrNameLst>
                                          <p:attrName>ppt_w</p:attrName>
                                        </p:attrNameLst>
                                      </p:cBhvr>
                                      <p:tavLst>
                                        <p:tav tm="0">
                                          <p:val>
                                            <p:fltVal val="0"/>
                                          </p:val>
                                        </p:tav>
                                        <p:tav tm="100000">
                                          <p:val>
                                            <p:strVal val="#ppt_w"/>
                                          </p:val>
                                        </p:tav>
                                      </p:tavLst>
                                    </p:anim>
                                    <p:anim calcmode="lin" valueType="num">
                                      <p:cBhvr>
                                        <p:cTn id="13" dur="500" fill="hold"/>
                                        <p:tgtEl>
                                          <p:spTgt spid="64"/>
                                        </p:tgtEl>
                                        <p:attrNameLst>
                                          <p:attrName>ppt_h</p:attrName>
                                        </p:attrNameLst>
                                      </p:cBhvr>
                                      <p:tavLst>
                                        <p:tav tm="0">
                                          <p:val>
                                            <p:fltVal val="0"/>
                                          </p:val>
                                        </p:tav>
                                        <p:tav tm="100000">
                                          <p:val>
                                            <p:strVal val="#ppt_h"/>
                                          </p:val>
                                        </p:tav>
                                      </p:tavLst>
                                    </p:anim>
                                    <p:animEffect transition="in" filter="fade">
                                      <p:cBhvr>
                                        <p:cTn id="14" dur="500"/>
                                        <p:tgtEl>
                                          <p:spTgt spid="64"/>
                                        </p:tgtEl>
                                      </p:cBhvr>
                                    </p:animEffect>
                                  </p:childTnLst>
                                </p:cTn>
                              </p:par>
                              <p:par>
                                <p:cTn id="15" presetID="53" presetClass="entr" presetSubtype="16"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p:cTn id="17" dur="500" fill="hold"/>
                                        <p:tgtEl>
                                          <p:spTgt spid="42"/>
                                        </p:tgtEl>
                                        <p:attrNameLst>
                                          <p:attrName>ppt_w</p:attrName>
                                        </p:attrNameLst>
                                      </p:cBhvr>
                                      <p:tavLst>
                                        <p:tav tm="0">
                                          <p:val>
                                            <p:fltVal val="0"/>
                                          </p:val>
                                        </p:tav>
                                        <p:tav tm="100000">
                                          <p:val>
                                            <p:strVal val="#ppt_w"/>
                                          </p:val>
                                        </p:tav>
                                      </p:tavLst>
                                    </p:anim>
                                    <p:anim calcmode="lin" valueType="num">
                                      <p:cBhvr>
                                        <p:cTn id="18" dur="500" fill="hold"/>
                                        <p:tgtEl>
                                          <p:spTgt spid="42"/>
                                        </p:tgtEl>
                                        <p:attrNameLst>
                                          <p:attrName>ppt_h</p:attrName>
                                        </p:attrNameLst>
                                      </p:cBhvr>
                                      <p:tavLst>
                                        <p:tav tm="0">
                                          <p:val>
                                            <p:fltVal val="0"/>
                                          </p:val>
                                        </p:tav>
                                        <p:tav tm="100000">
                                          <p:val>
                                            <p:strVal val="#ppt_h"/>
                                          </p:val>
                                        </p:tav>
                                      </p:tavLst>
                                    </p:anim>
                                    <p:animEffect transition="in" filter="fade">
                                      <p:cBhvr>
                                        <p:cTn id="1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0" y="6631940"/>
            <a:ext cx="12191365" cy="226060"/>
            <a:chOff x="0" y="10444"/>
            <a:chExt cx="19199" cy="356"/>
          </a:xfrm>
        </p:grpSpPr>
        <p:sp>
          <p:nvSpPr>
            <p:cNvPr id="65" name="矩形 64"/>
            <p:cNvSpPr/>
            <p:nvPr/>
          </p:nvSpPr>
          <p:spPr>
            <a:xfrm>
              <a:off x="6595" y="10444"/>
              <a:ext cx="12605" cy="356"/>
            </a:xfrm>
            <a:prstGeom prst="rect">
              <a:avLst/>
            </a:prstGeom>
            <a:solidFill>
              <a:srgbClr val="1137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0" y="10444"/>
              <a:ext cx="12605" cy="356"/>
            </a:xfrm>
            <a:prstGeom prst="rect">
              <a:avLst/>
            </a:prstGeom>
            <a:solidFill>
              <a:srgbClr val="AD1C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p:cNvGrpSpPr/>
          <p:nvPr/>
        </p:nvGrpSpPr>
        <p:grpSpPr>
          <a:xfrm>
            <a:off x="0" y="454025"/>
            <a:ext cx="671830" cy="749300"/>
            <a:chOff x="0" y="1121"/>
            <a:chExt cx="1058" cy="1180"/>
          </a:xfrm>
        </p:grpSpPr>
        <p:sp>
          <p:nvSpPr>
            <p:cNvPr id="58" name="矩形 57"/>
            <p:cNvSpPr/>
            <p:nvPr/>
          </p:nvSpPr>
          <p:spPr>
            <a:xfrm>
              <a:off x="200" y="1321"/>
              <a:ext cx="859" cy="980"/>
            </a:xfrm>
            <a:prstGeom prst="rect">
              <a:avLst/>
            </a:prstGeom>
            <a:noFill/>
            <a:ln w="22225">
              <a:solidFill>
                <a:srgbClr val="11374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0" y="1121"/>
              <a:ext cx="859" cy="980"/>
            </a:xfrm>
            <a:prstGeom prst="rect">
              <a:avLst/>
            </a:prstGeom>
            <a:solidFill>
              <a:srgbClr val="AD1C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矩形 59"/>
          <p:cNvSpPr/>
          <p:nvPr/>
        </p:nvSpPr>
        <p:spPr>
          <a:xfrm>
            <a:off x="795655" y="556895"/>
            <a:ext cx="4402455" cy="64516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zh-CN" sz="3600" kern="100" dirty="0">
                <a:solidFill>
                  <a:schemeClr val="tx1"/>
                </a:solidFill>
                <a:latin typeface="字魂105号-简雅黑" panose="00000500000000000000" charset="-122"/>
                <a:ea typeface="字魂105号-简雅黑" panose="00000500000000000000" charset="-122"/>
                <a:cs typeface="Times New Roman" panose="02020603050405020304" pitchFamily="18" charset="0"/>
              </a:rPr>
              <a:t>DFA</a:t>
            </a:r>
            <a:r>
              <a:rPr lang="zh-CN" altLang="en-US" sz="3600" kern="100" dirty="0">
                <a:solidFill>
                  <a:schemeClr val="tx1"/>
                </a:solidFill>
                <a:latin typeface="字魂105号-简雅黑" panose="00000500000000000000" charset="-122"/>
                <a:ea typeface="字魂105号-简雅黑" panose="00000500000000000000" charset="-122"/>
                <a:cs typeface="Times New Roman" panose="02020603050405020304" pitchFamily="18" charset="0"/>
              </a:rPr>
              <a:t>最小化</a:t>
            </a:r>
          </a:p>
        </p:txBody>
      </p:sp>
      <p:pic>
        <p:nvPicPr>
          <p:cNvPr id="52" name="图片 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71790" y="166368"/>
            <a:ext cx="534790" cy="586742"/>
          </a:xfrm>
          <a:prstGeom prst="rect">
            <a:avLst/>
          </a:prstGeom>
        </p:spPr>
      </p:pic>
      <p:pic>
        <p:nvPicPr>
          <p:cNvPr id="12290" name="Picture 2">
            <a:extLst>
              <a:ext uri="{FF2B5EF4-FFF2-40B4-BE49-F238E27FC236}">
                <a16:creationId xmlns:a16="http://schemas.microsoft.com/office/drawing/2014/main" id="{3843FB3E-8058-AF7C-1899-25071961AEA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99295" y="62144"/>
            <a:ext cx="3084181" cy="639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997D733D-EF17-95F7-8616-78E85465ABB1}"/>
              </a:ext>
            </a:extLst>
          </p:cNvPr>
          <p:cNvSpPr txBox="1"/>
          <p:nvPr/>
        </p:nvSpPr>
        <p:spPr>
          <a:xfrm>
            <a:off x="399732" y="1438598"/>
            <a:ext cx="5045852" cy="3416320"/>
          </a:xfrm>
          <a:prstGeom prst="rect">
            <a:avLst/>
          </a:prstGeom>
          <a:noFill/>
        </p:spPr>
        <p:txBody>
          <a:bodyPr wrap="square" rtlCol="0">
            <a:spAutoFit/>
          </a:bodyPr>
          <a:lstStyle/>
          <a:p>
            <a:r>
              <a:rPr lang="zh-CN" altLang="zh-CN" sz="1800" kern="100" dirty="0">
                <a:effectLst/>
                <a:latin typeface="+mn-ea"/>
              </a:rPr>
              <a:t>由于新生成</a:t>
            </a:r>
            <a:r>
              <a:rPr lang="en-US" altLang="zh-CN" sz="1800" kern="100" dirty="0">
                <a:effectLst/>
                <a:latin typeface="+mn-ea"/>
              </a:rPr>
              <a:t>DFA</a:t>
            </a:r>
            <a:r>
              <a:rPr lang="zh-CN" altLang="zh-CN" sz="1800" kern="100" dirty="0">
                <a:effectLst/>
                <a:latin typeface="+mn-ea"/>
              </a:rPr>
              <a:t>图的特殊性，含有</a:t>
            </a:r>
            <a:r>
              <a:rPr lang="zh-CN" altLang="zh-CN" sz="1800" b="1" kern="100" dirty="0">
                <a:effectLst/>
                <a:latin typeface="+mn-ea"/>
              </a:rPr>
              <a:t>多个终态</a:t>
            </a:r>
            <a:r>
              <a:rPr lang="zh-CN" altLang="zh-CN" sz="1800" kern="100" dirty="0">
                <a:effectLst/>
                <a:latin typeface="+mn-ea"/>
              </a:rPr>
              <a:t>，因此</a:t>
            </a:r>
            <a:r>
              <a:rPr lang="zh-CN" altLang="zh-CN" sz="1800" b="1" kern="100" dirty="0">
                <a:effectLst/>
                <a:latin typeface="+mn-ea"/>
              </a:rPr>
              <a:t>不采用状态集合划分法</a:t>
            </a:r>
            <a:r>
              <a:rPr lang="zh-CN" altLang="zh-CN" sz="1800" kern="100" dirty="0">
                <a:effectLst/>
                <a:latin typeface="+mn-ea"/>
              </a:rPr>
              <a:t>，而采用遍历的方法，合并</a:t>
            </a:r>
            <a:r>
              <a:rPr lang="en-US" altLang="zh-CN" sz="1800" kern="100" dirty="0">
                <a:effectLst/>
                <a:latin typeface="+mn-ea"/>
              </a:rPr>
              <a:t>DFA</a:t>
            </a:r>
            <a:r>
              <a:rPr lang="zh-CN" altLang="zh-CN" sz="1800" kern="100" dirty="0">
                <a:effectLst/>
                <a:latin typeface="+mn-ea"/>
              </a:rPr>
              <a:t>，并且在</a:t>
            </a:r>
            <a:r>
              <a:rPr lang="en-US" altLang="zh-CN" sz="1800" kern="100" dirty="0">
                <a:effectLst/>
                <a:latin typeface="+mn-ea"/>
              </a:rPr>
              <a:t>DFA</a:t>
            </a:r>
            <a:r>
              <a:rPr lang="zh-CN" altLang="zh-CN" sz="1800" kern="100" dirty="0">
                <a:effectLst/>
                <a:latin typeface="+mn-ea"/>
              </a:rPr>
              <a:t>合并条件中，加入终态的类型作为判断。</a:t>
            </a:r>
          </a:p>
          <a:p>
            <a:endParaRPr lang="en-US" altLang="zh-CN" dirty="0">
              <a:latin typeface="+mn-ea"/>
            </a:endParaRPr>
          </a:p>
          <a:p>
            <a:r>
              <a:rPr lang="zh-CN" altLang="en-US" b="1" dirty="0">
                <a:latin typeface="+mn-ea"/>
              </a:rPr>
              <a:t>新的合并条件：</a:t>
            </a:r>
            <a:endParaRPr lang="en-US" altLang="zh-CN" b="1" dirty="0">
              <a:latin typeface="+mn-ea"/>
            </a:endParaRPr>
          </a:p>
          <a:p>
            <a:pPr marL="285750" indent="-285750">
              <a:buFont typeface="Arial" panose="020B0604020202020204" pitchFamily="34" charset="0"/>
              <a:buChar char="•"/>
            </a:pPr>
            <a:r>
              <a:rPr lang="zh-CN" altLang="en-US" dirty="0">
                <a:latin typeface="+mn-ea"/>
              </a:rPr>
              <a:t>若存在</a:t>
            </a:r>
            <a:r>
              <a:rPr lang="en-US" altLang="zh-CN" dirty="0">
                <a:latin typeface="+mn-ea"/>
              </a:rPr>
              <a:t>N</a:t>
            </a:r>
            <a:r>
              <a:rPr lang="zh-CN" altLang="en-US" dirty="0">
                <a:latin typeface="+mn-ea"/>
              </a:rPr>
              <a:t>个点，每个符号的状态转移和终态表示的意义都一致，则合并这些点。</a:t>
            </a:r>
            <a:endParaRPr lang="en-US" altLang="zh-CN" dirty="0">
              <a:latin typeface="+mn-ea"/>
            </a:endParaRPr>
          </a:p>
          <a:p>
            <a:endParaRPr lang="en-US" altLang="zh-CN" dirty="0">
              <a:latin typeface="+mn-ea"/>
            </a:endParaRPr>
          </a:p>
          <a:p>
            <a:r>
              <a:rPr lang="zh-CN" altLang="en-US" b="1" dirty="0">
                <a:latin typeface="+mn-ea"/>
              </a:rPr>
              <a:t>实现方法</a:t>
            </a:r>
            <a:r>
              <a:rPr lang="en-US" altLang="zh-CN" b="1" dirty="0">
                <a:latin typeface="+mn-ea"/>
              </a:rPr>
              <a:t>:</a:t>
            </a:r>
          </a:p>
          <a:p>
            <a:pPr marL="285750" indent="-285750">
              <a:buFont typeface="Arial" panose="020B0604020202020204" pitchFamily="34" charset="0"/>
              <a:buChar char="•"/>
            </a:pPr>
            <a:r>
              <a:rPr lang="zh-CN" altLang="en-US" dirty="0">
                <a:latin typeface="+mn-ea"/>
              </a:rPr>
              <a:t>采用重新构建图，而不是直接合并，时间复杂度更低</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500" advClick="0" advTm="3000">
        <p:checker/>
      </p:transition>
    </mc:Choice>
    <mc:Fallback xmlns="">
      <p:transition spd="slow" advClick="0" advTm="3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500" fill="hold"/>
                                        <p:tgtEl>
                                          <p:spTgt spid="64"/>
                                        </p:tgtEl>
                                        <p:attrNameLst>
                                          <p:attrName>ppt_w</p:attrName>
                                        </p:attrNameLst>
                                      </p:cBhvr>
                                      <p:tavLst>
                                        <p:tav tm="0">
                                          <p:val>
                                            <p:fltVal val="0"/>
                                          </p:val>
                                        </p:tav>
                                        <p:tav tm="100000">
                                          <p:val>
                                            <p:strVal val="#ppt_w"/>
                                          </p:val>
                                        </p:tav>
                                      </p:tavLst>
                                    </p:anim>
                                    <p:anim calcmode="lin" valueType="num">
                                      <p:cBhvr>
                                        <p:cTn id="8" dur="500" fill="hold"/>
                                        <p:tgtEl>
                                          <p:spTgt spid="64"/>
                                        </p:tgtEl>
                                        <p:attrNameLst>
                                          <p:attrName>ppt_h</p:attrName>
                                        </p:attrNameLst>
                                      </p:cBhvr>
                                      <p:tavLst>
                                        <p:tav tm="0">
                                          <p:val>
                                            <p:fltVal val="0"/>
                                          </p:val>
                                        </p:tav>
                                        <p:tav tm="100000">
                                          <p:val>
                                            <p:strVal val="#ppt_h"/>
                                          </p:val>
                                        </p:tav>
                                      </p:tavLst>
                                    </p:anim>
                                    <p:animEffect transition="in" filter="fade">
                                      <p:cBhvr>
                                        <p:cTn id="9" dur="500"/>
                                        <p:tgtEl>
                                          <p:spTgt spid="64"/>
                                        </p:tgtEl>
                                      </p:cBhvr>
                                    </p:animEffect>
                                  </p:childTnLst>
                                </p:cTn>
                              </p:par>
                              <p:par>
                                <p:cTn id="10" presetID="53" presetClass="entr" presetSubtype="16" fill="hold" nodeType="withEffect">
                                  <p:stCondLst>
                                    <p:cond delay="0"/>
                                  </p:stCondLst>
                                  <p:childTnLst>
                                    <p:set>
                                      <p:cBhvr>
                                        <p:cTn id="11" dur="1" fill="hold">
                                          <p:stCondLst>
                                            <p:cond delay="0"/>
                                          </p:stCondLst>
                                        </p:cTn>
                                        <p:tgtEl>
                                          <p:spTgt spid="57"/>
                                        </p:tgtEl>
                                        <p:attrNameLst>
                                          <p:attrName>style.visibility</p:attrName>
                                        </p:attrNameLst>
                                      </p:cBhvr>
                                      <p:to>
                                        <p:strVal val="visible"/>
                                      </p:to>
                                    </p:set>
                                    <p:anim calcmode="lin" valueType="num">
                                      <p:cBhvr>
                                        <p:cTn id="12" dur="500" fill="hold"/>
                                        <p:tgtEl>
                                          <p:spTgt spid="57"/>
                                        </p:tgtEl>
                                        <p:attrNameLst>
                                          <p:attrName>ppt_w</p:attrName>
                                        </p:attrNameLst>
                                      </p:cBhvr>
                                      <p:tavLst>
                                        <p:tav tm="0">
                                          <p:val>
                                            <p:fltVal val="0"/>
                                          </p:val>
                                        </p:tav>
                                        <p:tav tm="100000">
                                          <p:val>
                                            <p:strVal val="#ppt_w"/>
                                          </p:val>
                                        </p:tav>
                                      </p:tavLst>
                                    </p:anim>
                                    <p:anim calcmode="lin" valueType="num">
                                      <p:cBhvr>
                                        <p:cTn id="13" dur="500" fill="hold"/>
                                        <p:tgtEl>
                                          <p:spTgt spid="57"/>
                                        </p:tgtEl>
                                        <p:attrNameLst>
                                          <p:attrName>ppt_h</p:attrName>
                                        </p:attrNameLst>
                                      </p:cBhvr>
                                      <p:tavLst>
                                        <p:tav tm="0">
                                          <p:val>
                                            <p:fltVal val="0"/>
                                          </p:val>
                                        </p:tav>
                                        <p:tav tm="100000">
                                          <p:val>
                                            <p:strVal val="#ppt_h"/>
                                          </p:val>
                                        </p:tav>
                                      </p:tavLst>
                                    </p:anim>
                                    <p:animEffect transition="in" filter="fade">
                                      <p:cBhvr>
                                        <p:cTn id="14" dur="500"/>
                                        <p:tgtEl>
                                          <p:spTgt spid="5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0"/>
                                        </p:tgtEl>
                                        <p:attrNameLst>
                                          <p:attrName>style.visibility</p:attrName>
                                        </p:attrNameLst>
                                      </p:cBhvr>
                                      <p:to>
                                        <p:strVal val="visible"/>
                                      </p:to>
                                    </p:set>
                                    <p:anim calcmode="lin" valueType="num">
                                      <p:cBhvr>
                                        <p:cTn id="17" dur="500" fill="hold"/>
                                        <p:tgtEl>
                                          <p:spTgt spid="60"/>
                                        </p:tgtEl>
                                        <p:attrNameLst>
                                          <p:attrName>ppt_w</p:attrName>
                                        </p:attrNameLst>
                                      </p:cBhvr>
                                      <p:tavLst>
                                        <p:tav tm="0">
                                          <p:val>
                                            <p:fltVal val="0"/>
                                          </p:val>
                                        </p:tav>
                                        <p:tav tm="100000">
                                          <p:val>
                                            <p:strVal val="#ppt_w"/>
                                          </p:val>
                                        </p:tav>
                                      </p:tavLst>
                                    </p:anim>
                                    <p:anim calcmode="lin" valueType="num">
                                      <p:cBhvr>
                                        <p:cTn id="18" dur="500" fill="hold"/>
                                        <p:tgtEl>
                                          <p:spTgt spid="60"/>
                                        </p:tgtEl>
                                        <p:attrNameLst>
                                          <p:attrName>ppt_h</p:attrName>
                                        </p:attrNameLst>
                                      </p:cBhvr>
                                      <p:tavLst>
                                        <p:tav tm="0">
                                          <p:val>
                                            <p:fltVal val="0"/>
                                          </p:val>
                                        </p:tav>
                                        <p:tav tm="100000">
                                          <p:val>
                                            <p:strVal val="#ppt_h"/>
                                          </p:val>
                                        </p:tav>
                                      </p:tavLst>
                                    </p:anim>
                                    <p:animEffect transition="in" filter="fade">
                                      <p:cBhvr>
                                        <p:cTn id="19" dur="500"/>
                                        <p:tgtEl>
                                          <p:spTgt spid="60"/>
                                        </p:tgtEl>
                                      </p:cBhvr>
                                    </p:animEffect>
                                  </p:childTnLst>
                                </p:cTn>
                              </p:par>
                              <p:par>
                                <p:cTn id="20" presetID="53" presetClass="entr" presetSubtype="16" fill="hold" nodeType="withEffect">
                                  <p:stCondLst>
                                    <p:cond delay="0"/>
                                  </p:stCondLst>
                                  <p:childTnLst>
                                    <p:set>
                                      <p:cBhvr>
                                        <p:cTn id="21" dur="1" fill="hold">
                                          <p:stCondLst>
                                            <p:cond delay="0"/>
                                          </p:stCondLst>
                                        </p:cTn>
                                        <p:tgtEl>
                                          <p:spTgt spid="52"/>
                                        </p:tgtEl>
                                        <p:attrNameLst>
                                          <p:attrName>style.visibility</p:attrName>
                                        </p:attrNameLst>
                                      </p:cBhvr>
                                      <p:to>
                                        <p:strVal val="visible"/>
                                      </p:to>
                                    </p:set>
                                    <p:anim calcmode="lin" valueType="num">
                                      <p:cBhvr>
                                        <p:cTn id="22" dur="500" fill="hold"/>
                                        <p:tgtEl>
                                          <p:spTgt spid="52"/>
                                        </p:tgtEl>
                                        <p:attrNameLst>
                                          <p:attrName>ppt_w</p:attrName>
                                        </p:attrNameLst>
                                      </p:cBhvr>
                                      <p:tavLst>
                                        <p:tav tm="0">
                                          <p:val>
                                            <p:fltVal val="0"/>
                                          </p:val>
                                        </p:tav>
                                        <p:tav tm="100000">
                                          <p:val>
                                            <p:strVal val="#ppt_w"/>
                                          </p:val>
                                        </p:tav>
                                      </p:tavLst>
                                    </p:anim>
                                    <p:anim calcmode="lin" valueType="num">
                                      <p:cBhvr>
                                        <p:cTn id="23" dur="500" fill="hold"/>
                                        <p:tgtEl>
                                          <p:spTgt spid="52"/>
                                        </p:tgtEl>
                                        <p:attrNameLst>
                                          <p:attrName>ppt_h</p:attrName>
                                        </p:attrNameLst>
                                      </p:cBhvr>
                                      <p:tavLst>
                                        <p:tav tm="0">
                                          <p:val>
                                            <p:fltVal val="0"/>
                                          </p:val>
                                        </p:tav>
                                        <p:tav tm="100000">
                                          <p:val>
                                            <p:strVal val="#ppt_h"/>
                                          </p:val>
                                        </p:tav>
                                      </p:tavLst>
                                    </p:anim>
                                    <p:animEffect transition="in" filter="fade">
                                      <p:cBhvr>
                                        <p:cTn id="24"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7CAB8-9ECF-A288-06B1-E7631DE7A3AA}"/>
            </a:ext>
          </a:extLst>
        </p:cNvPr>
        <p:cNvGrpSpPr/>
        <p:nvPr/>
      </p:nvGrpSpPr>
      <p:grpSpPr>
        <a:xfrm>
          <a:off x="0" y="0"/>
          <a:ext cx="0" cy="0"/>
          <a:chOff x="0" y="0"/>
          <a:chExt cx="0" cy="0"/>
        </a:xfrm>
      </p:grpSpPr>
      <p:grpSp>
        <p:nvGrpSpPr>
          <p:cNvPr id="3" name="组合 2">
            <a:extLst>
              <a:ext uri="{FF2B5EF4-FFF2-40B4-BE49-F238E27FC236}">
                <a16:creationId xmlns:a16="http://schemas.microsoft.com/office/drawing/2014/main" id="{CD10A5C6-4031-F10C-3A16-51BB97F41658}"/>
              </a:ext>
            </a:extLst>
          </p:cNvPr>
          <p:cNvGrpSpPr/>
          <p:nvPr/>
        </p:nvGrpSpPr>
        <p:grpSpPr>
          <a:xfrm>
            <a:off x="0" y="454025"/>
            <a:ext cx="671830" cy="749300"/>
            <a:chOff x="0" y="1121"/>
            <a:chExt cx="1058" cy="1180"/>
          </a:xfrm>
        </p:grpSpPr>
        <p:sp>
          <p:nvSpPr>
            <p:cNvPr id="2" name="矩形 1">
              <a:extLst>
                <a:ext uri="{FF2B5EF4-FFF2-40B4-BE49-F238E27FC236}">
                  <a16:creationId xmlns:a16="http://schemas.microsoft.com/office/drawing/2014/main" id="{7D1DAE92-4A30-F587-630E-008D12D42F8F}"/>
                </a:ext>
              </a:extLst>
            </p:cNvPr>
            <p:cNvSpPr/>
            <p:nvPr/>
          </p:nvSpPr>
          <p:spPr>
            <a:xfrm>
              <a:off x="200" y="1321"/>
              <a:ext cx="859" cy="980"/>
            </a:xfrm>
            <a:prstGeom prst="rect">
              <a:avLst/>
            </a:prstGeom>
            <a:noFill/>
            <a:ln w="22225">
              <a:solidFill>
                <a:srgbClr val="11374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EE46781C-33B9-79DE-D5B2-59296035AE64}"/>
                </a:ext>
              </a:extLst>
            </p:cNvPr>
            <p:cNvSpPr/>
            <p:nvPr/>
          </p:nvSpPr>
          <p:spPr>
            <a:xfrm>
              <a:off x="0" y="1121"/>
              <a:ext cx="859" cy="980"/>
            </a:xfrm>
            <a:prstGeom prst="rect">
              <a:avLst/>
            </a:prstGeom>
            <a:solidFill>
              <a:srgbClr val="AD1C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a:extLst>
              <a:ext uri="{FF2B5EF4-FFF2-40B4-BE49-F238E27FC236}">
                <a16:creationId xmlns:a16="http://schemas.microsoft.com/office/drawing/2014/main" id="{81EC6DDE-5A25-E97F-4626-1B1C2F8B1312}"/>
              </a:ext>
            </a:extLst>
          </p:cNvPr>
          <p:cNvSpPr/>
          <p:nvPr/>
        </p:nvSpPr>
        <p:spPr>
          <a:xfrm>
            <a:off x="795655" y="556895"/>
            <a:ext cx="4402455" cy="5232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2800" b="1" dirty="0"/>
              <a:t>生成词法分析程序</a:t>
            </a:r>
            <a:endParaRPr lang="zh-CN" altLang="zh-CN" sz="2800" dirty="0"/>
          </a:p>
        </p:txBody>
      </p:sp>
      <p:grpSp>
        <p:nvGrpSpPr>
          <p:cNvPr id="64" name="组合 63">
            <a:extLst>
              <a:ext uri="{FF2B5EF4-FFF2-40B4-BE49-F238E27FC236}">
                <a16:creationId xmlns:a16="http://schemas.microsoft.com/office/drawing/2014/main" id="{7FB359C8-22F3-13FC-14FF-FAC62CD6EEA2}"/>
              </a:ext>
            </a:extLst>
          </p:cNvPr>
          <p:cNvGrpSpPr/>
          <p:nvPr/>
        </p:nvGrpSpPr>
        <p:grpSpPr>
          <a:xfrm>
            <a:off x="0" y="6631940"/>
            <a:ext cx="12191365" cy="226060"/>
            <a:chOff x="0" y="10444"/>
            <a:chExt cx="19199" cy="356"/>
          </a:xfrm>
        </p:grpSpPr>
        <p:sp>
          <p:nvSpPr>
            <p:cNvPr id="65" name="矩形 64">
              <a:extLst>
                <a:ext uri="{FF2B5EF4-FFF2-40B4-BE49-F238E27FC236}">
                  <a16:creationId xmlns:a16="http://schemas.microsoft.com/office/drawing/2014/main" id="{5B1970E2-40DC-52A3-C474-7E7CF6B3FD7C}"/>
                </a:ext>
              </a:extLst>
            </p:cNvPr>
            <p:cNvSpPr/>
            <p:nvPr/>
          </p:nvSpPr>
          <p:spPr>
            <a:xfrm>
              <a:off x="6595" y="10444"/>
              <a:ext cx="12605" cy="356"/>
            </a:xfrm>
            <a:prstGeom prst="rect">
              <a:avLst/>
            </a:prstGeom>
            <a:solidFill>
              <a:srgbClr val="1137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D3E3A818-2688-A467-F554-5C947A228892}"/>
                </a:ext>
              </a:extLst>
            </p:cNvPr>
            <p:cNvSpPr/>
            <p:nvPr/>
          </p:nvSpPr>
          <p:spPr>
            <a:xfrm>
              <a:off x="0" y="10444"/>
              <a:ext cx="12605" cy="356"/>
            </a:xfrm>
            <a:prstGeom prst="rect">
              <a:avLst/>
            </a:prstGeom>
            <a:solidFill>
              <a:srgbClr val="AD1C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FF2C6745-DBF6-5852-0DC2-C4D2A7C2823D}"/>
              </a:ext>
            </a:extLst>
          </p:cNvPr>
          <p:cNvSpPr txBox="1"/>
          <p:nvPr/>
        </p:nvSpPr>
        <p:spPr>
          <a:xfrm>
            <a:off x="8294370" y="2385695"/>
            <a:ext cx="3298190" cy="12712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600" dirty="0">
                <a:solidFill>
                  <a:schemeClr val="bg1"/>
                </a:solidFill>
                <a:latin typeface="字魂59号-创粗黑" panose="00000500000000000000" charset="-122"/>
                <a:ea typeface="字魂59号-创粗黑" panose="00000500000000000000" charset="-122"/>
              </a:rPr>
              <a:t>请添加您所需要的文本请添加您所需要的文本请添加您所需要需要的文本请添加您所需要的文本请添加您的文本请。</a:t>
            </a:r>
          </a:p>
        </p:txBody>
      </p:sp>
      <p:cxnSp>
        <p:nvCxnSpPr>
          <p:cNvPr id="13" name="直接连接符 12">
            <a:extLst>
              <a:ext uri="{FF2B5EF4-FFF2-40B4-BE49-F238E27FC236}">
                <a16:creationId xmlns:a16="http://schemas.microsoft.com/office/drawing/2014/main" id="{91AE12FB-0F35-4BA1-467B-97E8495CBD5A}"/>
              </a:ext>
            </a:extLst>
          </p:cNvPr>
          <p:cNvCxnSpPr/>
          <p:nvPr/>
        </p:nvCxnSpPr>
        <p:spPr>
          <a:xfrm flipH="1">
            <a:off x="12054840" y="2560955"/>
            <a:ext cx="14605" cy="153860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9F4A7EB7-B7E8-241F-BC9F-9D382F2CFE1B}"/>
              </a:ext>
            </a:extLst>
          </p:cNvPr>
          <p:cNvCxnSpPr/>
          <p:nvPr/>
        </p:nvCxnSpPr>
        <p:spPr>
          <a:xfrm rot="16200000" flipH="1">
            <a:off x="11415395" y="1273810"/>
            <a:ext cx="14605" cy="153860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CC0D8772-15CA-F2D2-D8CE-8DAF18C081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71790" y="166368"/>
            <a:ext cx="534790" cy="586742"/>
          </a:xfrm>
          <a:prstGeom prst="rect">
            <a:avLst/>
          </a:prstGeom>
        </p:spPr>
      </p:pic>
      <p:sp>
        <p:nvSpPr>
          <p:cNvPr id="6" name="文本框 5">
            <a:extLst>
              <a:ext uri="{FF2B5EF4-FFF2-40B4-BE49-F238E27FC236}">
                <a16:creationId xmlns:a16="http://schemas.microsoft.com/office/drawing/2014/main" id="{72795411-39AD-259F-0E77-30EF97287F64}"/>
              </a:ext>
            </a:extLst>
          </p:cNvPr>
          <p:cNvSpPr txBox="1"/>
          <p:nvPr/>
        </p:nvSpPr>
        <p:spPr>
          <a:xfrm>
            <a:off x="363985" y="1553592"/>
            <a:ext cx="5122416" cy="3539430"/>
          </a:xfrm>
          <a:prstGeom prst="rect">
            <a:avLst/>
          </a:prstGeom>
          <a:noFill/>
        </p:spPr>
        <p:txBody>
          <a:bodyPr wrap="square" rtlCol="0">
            <a:spAutoFit/>
          </a:bodyPr>
          <a:lstStyle/>
          <a:p>
            <a:pPr marL="285750" indent="-285750" algn="l">
              <a:buFont typeface="Arial" panose="020B0604020202020204" pitchFamily="34" charset="0"/>
              <a:buChar char="•"/>
            </a:pPr>
            <a:r>
              <a:rPr lang="zh-CN" altLang="zh-CN" sz="1600" kern="100" dirty="0">
                <a:effectLst/>
                <a:latin typeface="Times New Roman" panose="02020603050405020304" pitchFamily="18" charset="0"/>
                <a:ea typeface="宋体" panose="02010600030101010101" pitchFamily="2" charset="-122"/>
              </a:rPr>
              <a:t>本项目采用讲稿的方法二生成词法分析程序，程序通过</a:t>
            </a:r>
            <a:r>
              <a:rPr lang="zh-CN" altLang="zh-CN" sz="1600" b="1" kern="100" dirty="0">
                <a:effectLst/>
                <a:latin typeface="Times New Roman" panose="02020603050405020304" pitchFamily="18" charset="0"/>
                <a:ea typeface="宋体" panose="02010600030101010101" pitchFamily="2" charset="-122"/>
              </a:rPr>
              <a:t>命令行传参的方式</a:t>
            </a:r>
            <a:r>
              <a:rPr lang="zh-CN" altLang="zh-CN" sz="1600" kern="100" dirty="0">
                <a:effectLst/>
                <a:latin typeface="Times New Roman" panose="02020603050405020304" pitchFamily="18" charset="0"/>
                <a:ea typeface="宋体" panose="02010600030101010101" pitchFamily="2" charset="-122"/>
              </a:rPr>
              <a:t>传入文件路径，</a:t>
            </a:r>
            <a:r>
              <a:rPr lang="en-US" altLang="zh-CN" sz="1600" kern="100" dirty="0" err="1">
                <a:effectLst/>
                <a:latin typeface="Times New Roman" panose="02020603050405020304" pitchFamily="18" charset="0"/>
                <a:ea typeface="宋体" panose="02010600030101010101" pitchFamily="2" charset="-122"/>
              </a:rPr>
              <a:t>ifstream</a:t>
            </a:r>
            <a:r>
              <a:rPr lang="zh-CN" altLang="zh-CN" sz="1600" kern="100" dirty="0">
                <a:effectLst/>
                <a:latin typeface="Times New Roman" panose="02020603050405020304" pitchFamily="18" charset="0"/>
                <a:ea typeface="宋体" panose="02010600030101010101" pitchFamily="2" charset="-122"/>
              </a:rPr>
              <a:t>读取输入文件，并使用</a:t>
            </a:r>
            <a:r>
              <a:rPr lang="en-US" altLang="zh-CN" sz="1600" kern="100" dirty="0" err="1">
                <a:effectLst/>
                <a:latin typeface="Times New Roman" panose="02020603050405020304" pitchFamily="18" charset="0"/>
                <a:ea typeface="宋体" panose="02010600030101010101" pitchFamily="2" charset="-122"/>
              </a:rPr>
              <a:t>ostringstream</a:t>
            </a:r>
            <a:r>
              <a:rPr lang="zh-CN" altLang="zh-CN" sz="1600" kern="100" dirty="0">
                <a:effectLst/>
                <a:latin typeface="Times New Roman" panose="02020603050405020304" pitchFamily="18" charset="0"/>
                <a:ea typeface="宋体" panose="02010600030101010101" pitchFamily="2" charset="-122"/>
              </a:rPr>
              <a:t>将文件中的每一行合并成一个完整的字符串。读取后，字符串中的换行符被替换为空格，并存储在</a:t>
            </a:r>
            <a:r>
              <a:rPr lang="en-US" altLang="zh-CN" sz="1600" kern="100" dirty="0">
                <a:effectLst/>
                <a:latin typeface="Times New Roman" panose="02020603050405020304" pitchFamily="18" charset="0"/>
                <a:ea typeface="宋体" panose="02010600030101010101" pitchFamily="2" charset="-122"/>
              </a:rPr>
              <a:t>input</a:t>
            </a:r>
            <a:r>
              <a:rPr lang="zh-CN" altLang="zh-CN" sz="1600" kern="100" dirty="0">
                <a:effectLst/>
                <a:latin typeface="Times New Roman" panose="02020603050405020304" pitchFamily="18" charset="0"/>
                <a:ea typeface="宋体" panose="02010600030101010101" pitchFamily="2" charset="-122"/>
              </a:rPr>
              <a:t>中</a:t>
            </a:r>
            <a:r>
              <a:rPr lang="zh-CN" altLang="zh-CN" sz="2000" kern="100" dirty="0">
                <a:effectLst/>
                <a:latin typeface="Times New Roman" panose="02020603050405020304" pitchFamily="18" charset="0"/>
                <a:ea typeface="宋体" panose="02010600030101010101" pitchFamily="2" charset="-122"/>
              </a:rPr>
              <a:t>。</a:t>
            </a:r>
            <a:endParaRPr lang="en-US" altLang="zh-CN" sz="2000" kern="100" dirty="0">
              <a:effectLst/>
              <a:latin typeface="Times New Roman" panose="02020603050405020304" pitchFamily="18" charset="0"/>
              <a:ea typeface="宋体" panose="02010600030101010101" pitchFamily="2" charset="-122"/>
            </a:endParaRPr>
          </a:p>
          <a:p>
            <a:pPr marL="285750" indent="-285750" algn="l">
              <a:buFont typeface="Arial" panose="020B0604020202020204" pitchFamily="34" charset="0"/>
              <a:buChar char="•"/>
            </a:pPr>
            <a:endParaRPr lang="en-US" altLang="zh-CN" sz="2000" kern="100" dirty="0">
              <a:latin typeface="Times New Roman" panose="02020603050405020304" pitchFamily="18" charset="0"/>
              <a:ea typeface="宋体" panose="02010600030101010101" pitchFamily="2" charset="-122"/>
            </a:endParaRPr>
          </a:p>
          <a:p>
            <a:pPr marL="285750" indent="-285750" algn="l">
              <a:buFont typeface="Arial" panose="020B0604020202020204" pitchFamily="34" charset="0"/>
              <a:buChar char="•"/>
            </a:pPr>
            <a:endParaRPr lang="en-US" altLang="zh-CN" sz="2000" kern="100" dirty="0">
              <a:effectLst/>
              <a:latin typeface="Times New Roman" panose="02020603050405020304" pitchFamily="18" charset="0"/>
              <a:ea typeface="宋体" panose="02010600030101010101" pitchFamily="2" charset="-122"/>
            </a:endParaRPr>
          </a:p>
          <a:p>
            <a:pPr marL="285750" indent="-285750" algn="l">
              <a:buFont typeface="Arial" panose="020B0604020202020204" pitchFamily="34" charset="0"/>
              <a:buChar char="•"/>
            </a:pPr>
            <a:r>
              <a:rPr lang="zh-CN" altLang="zh-CN" sz="1600" kern="100" dirty="0">
                <a:effectLst/>
                <a:ea typeface="宋体" panose="02010600030101010101" pitchFamily="2" charset="-122"/>
                <a:cs typeface="Times New Roman" panose="02020603050405020304" pitchFamily="18" charset="0"/>
              </a:rPr>
              <a:t>与讲稿方法二的不同之处在于，我们生成的</a:t>
            </a:r>
            <a:r>
              <a:rPr lang="en-US" altLang="zh-CN" sz="1600" kern="100" dirty="0">
                <a:effectLst/>
                <a:ea typeface="宋体" panose="02010600030101010101" pitchFamily="2" charset="-122"/>
                <a:cs typeface="Times New Roman" panose="02020603050405020304" pitchFamily="18" charset="0"/>
              </a:rPr>
              <a:t>DFA</a:t>
            </a:r>
            <a:r>
              <a:rPr lang="zh-CN" altLang="zh-CN" sz="1600" kern="100" dirty="0">
                <a:effectLst/>
                <a:ea typeface="宋体" panose="02010600030101010101" pitchFamily="2" charset="-122"/>
                <a:cs typeface="Times New Roman" panose="02020603050405020304" pitchFamily="18" charset="0"/>
              </a:rPr>
              <a:t>含有多个终态，因此需要一个数据结构，来标注每个终态所对应的结果，这里采用了</a:t>
            </a:r>
            <a:r>
              <a:rPr lang="en-US" altLang="zh-CN" sz="1600" kern="100" dirty="0">
                <a:effectLst/>
                <a:ea typeface="宋体" panose="02010600030101010101" pitchFamily="2" charset="-122"/>
                <a:cs typeface="Times New Roman" panose="02020603050405020304" pitchFamily="18" charset="0"/>
              </a:rPr>
              <a:t>map(</a:t>
            </a:r>
            <a:r>
              <a:rPr lang="zh-CN" altLang="en-US" sz="1600" kern="100" dirty="0">
                <a:effectLst/>
                <a:ea typeface="宋体" panose="02010600030101010101" pitchFamily="2" charset="-122"/>
                <a:cs typeface="Times New Roman" panose="02020603050405020304" pitchFamily="18" charset="0"/>
              </a:rPr>
              <a:t>内部为红黑树</a:t>
            </a:r>
            <a:r>
              <a:rPr lang="en-US" altLang="zh-CN" sz="1600" kern="100" dirty="0">
                <a:effectLst/>
                <a:ea typeface="宋体" panose="02010600030101010101" pitchFamily="2" charset="-122"/>
                <a:cs typeface="Times New Roman" panose="02020603050405020304" pitchFamily="18" charset="0"/>
              </a:rPr>
              <a:t>)</a:t>
            </a:r>
            <a:r>
              <a:rPr lang="zh-CN" altLang="zh-CN" sz="1600" kern="100" dirty="0">
                <a:effectLst/>
                <a:ea typeface="宋体" panose="02010600030101010101" pitchFamily="2" charset="-122"/>
                <a:cs typeface="Times New Roman" panose="02020603050405020304" pitchFamily="18" charset="0"/>
              </a:rPr>
              <a:t>的方式实现</a:t>
            </a:r>
            <a:endParaRPr lang="en-US" altLang="zh-CN" sz="1600" kern="100" dirty="0">
              <a:latin typeface="Times New Roman" panose="02020603050405020304" pitchFamily="18" charset="0"/>
              <a:ea typeface="宋体" panose="02010600030101010101" pitchFamily="2" charset="-122"/>
            </a:endParaRPr>
          </a:p>
          <a:p>
            <a:pPr algn="l"/>
            <a:endParaRPr lang="zh-CN" altLang="zh-CN" sz="1800" kern="100" dirty="0">
              <a:effectLst/>
              <a:latin typeface="Times New Roman" panose="02020603050405020304" pitchFamily="18" charset="0"/>
              <a:ea typeface="宋体" panose="02010600030101010101" pitchFamily="2" charset="-122"/>
            </a:endParaRPr>
          </a:p>
          <a:p>
            <a:endParaRPr lang="zh-CN" altLang="en-US" dirty="0"/>
          </a:p>
        </p:txBody>
      </p:sp>
      <p:pic>
        <p:nvPicPr>
          <p:cNvPr id="13314" name="图片 22">
            <a:extLst>
              <a:ext uri="{FF2B5EF4-FFF2-40B4-BE49-F238E27FC236}">
                <a16:creationId xmlns:a16="http://schemas.microsoft.com/office/drawing/2014/main" id="{7EE91AD4-A383-9C09-66EF-A323D901592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05601" y="468630"/>
            <a:ext cx="3884612" cy="2552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315" name="图片 1">
            <a:extLst>
              <a:ext uri="{FF2B5EF4-FFF2-40B4-BE49-F238E27FC236}">
                <a16:creationId xmlns:a16="http://schemas.microsoft.com/office/drawing/2014/main" id="{6896A783-9E6F-CCC1-F7F3-32DA90D90F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6127" y="3807691"/>
            <a:ext cx="6120310" cy="202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图片 1">
            <a:extLst>
              <a:ext uri="{FF2B5EF4-FFF2-40B4-BE49-F238E27FC236}">
                <a16:creationId xmlns:a16="http://schemas.microsoft.com/office/drawing/2014/main" id="{04D95E46-94DF-CB20-12CF-4F5D281AD09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2732" y="4850031"/>
            <a:ext cx="5213669" cy="90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6853728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strVal val="#ppt_w*0.70"/>
                                          </p:val>
                                        </p:tav>
                                        <p:tav tm="100000">
                                          <p:val>
                                            <p:strVal val="#ppt_w"/>
                                          </p:val>
                                        </p:tav>
                                      </p:tavLst>
                                    </p:anim>
                                    <p:anim calcmode="lin" valueType="num">
                                      <p:cBhvr>
                                        <p:cTn id="13" dur="1000" fill="hold"/>
                                        <p:tgtEl>
                                          <p:spTgt spid="5"/>
                                        </p:tgtEl>
                                        <p:attrNameLst>
                                          <p:attrName>ppt_h</p:attrName>
                                        </p:attrNameLst>
                                      </p:cBhvr>
                                      <p:tavLst>
                                        <p:tav tm="0">
                                          <p:val>
                                            <p:strVal val="#ppt_h"/>
                                          </p:val>
                                        </p:tav>
                                        <p:tav tm="100000">
                                          <p:val>
                                            <p:strVal val="#ppt_h"/>
                                          </p:val>
                                        </p:tav>
                                      </p:tavLst>
                                    </p:anim>
                                    <p:animEffect transition="in" filter="fade">
                                      <p:cBhvr>
                                        <p:cTn id="14" dur="1000"/>
                                        <p:tgtEl>
                                          <p:spTgt spid="5"/>
                                        </p:tgtEl>
                                      </p:cBhvr>
                                    </p:animEffect>
                                  </p:childTnLst>
                                </p:cTn>
                              </p:par>
                              <p:par>
                                <p:cTn id="15" presetID="55" presetClass="entr" presetSubtype="0" fill="hold" nodeType="withEffect">
                                  <p:stCondLst>
                                    <p:cond delay="0"/>
                                  </p:stCondLst>
                                  <p:childTnLst>
                                    <p:set>
                                      <p:cBhvr>
                                        <p:cTn id="16" dur="1" fill="hold">
                                          <p:stCondLst>
                                            <p:cond delay="0"/>
                                          </p:stCondLst>
                                        </p:cTn>
                                        <p:tgtEl>
                                          <p:spTgt spid="64"/>
                                        </p:tgtEl>
                                        <p:attrNameLst>
                                          <p:attrName>style.visibility</p:attrName>
                                        </p:attrNameLst>
                                      </p:cBhvr>
                                      <p:to>
                                        <p:strVal val="visible"/>
                                      </p:to>
                                    </p:set>
                                    <p:anim calcmode="lin" valueType="num">
                                      <p:cBhvr>
                                        <p:cTn id="17" dur="1000" fill="hold"/>
                                        <p:tgtEl>
                                          <p:spTgt spid="64"/>
                                        </p:tgtEl>
                                        <p:attrNameLst>
                                          <p:attrName>ppt_w</p:attrName>
                                        </p:attrNameLst>
                                      </p:cBhvr>
                                      <p:tavLst>
                                        <p:tav tm="0">
                                          <p:val>
                                            <p:strVal val="#ppt_w*0.70"/>
                                          </p:val>
                                        </p:tav>
                                        <p:tav tm="100000">
                                          <p:val>
                                            <p:strVal val="#ppt_w"/>
                                          </p:val>
                                        </p:tav>
                                      </p:tavLst>
                                    </p:anim>
                                    <p:anim calcmode="lin" valueType="num">
                                      <p:cBhvr>
                                        <p:cTn id="18" dur="1000" fill="hold"/>
                                        <p:tgtEl>
                                          <p:spTgt spid="64"/>
                                        </p:tgtEl>
                                        <p:attrNameLst>
                                          <p:attrName>ppt_h</p:attrName>
                                        </p:attrNameLst>
                                      </p:cBhvr>
                                      <p:tavLst>
                                        <p:tav tm="0">
                                          <p:val>
                                            <p:strVal val="#ppt_h"/>
                                          </p:val>
                                        </p:tav>
                                        <p:tav tm="100000">
                                          <p:val>
                                            <p:strVal val="#ppt_h"/>
                                          </p:val>
                                        </p:tav>
                                      </p:tavLst>
                                    </p:anim>
                                    <p:animEffect transition="in" filter="fade">
                                      <p:cBhvr>
                                        <p:cTn id="19" dur="1000"/>
                                        <p:tgtEl>
                                          <p:spTgt spid="64"/>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1000" fill="hold"/>
                                        <p:tgtEl>
                                          <p:spTgt spid="18"/>
                                        </p:tgtEl>
                                        <p:attrNameLst>
                                          <p:attrName>ppt_w</p:attrName>
                                        </p:attrNameLst>
                                      </p:cBhvr>
                                      <p:tavLst>
                                        <p:tav tm="0">
                                          <p:val>
                                            <p:strVal val="#ppt_w*0.70"/>
                                          </p:val>
                                        </p:tav>
                                        <p:tav tm="100000">
                                          <p:val>
                                            <p:strVal val="#ppt_w"/>
                                          </p:val>
                                        </p:tav>
                                      </p:tavLst>
                                    </p:anim>
                                    <p:anim calcmode="lin" valueType="num">
                                      <p:cBhvr>
                                        <p:cTn id="23" dur="1000" fill="hold"/>
                                        <p:tgtEl>
                                          <p:spTgt spid="18"/>
                                        </p:tgtEl>
                                        <p:attrNameLst>
                                          <p:attrName>ppt_h</p:attrName>
                                        </p:attrNameLst>
                                      </p:cBhvr>
                                      <p:tavLst>
                                        <p:tav tm="0">
                                          <p:val>
                                            <p:strVal val="#ppt_h"/>
                                          </p:val>
                                        </p:tav>
                                        <p:tav tm="100000">
                                          <p:val>
                                            <p:strVal val="#ppt_h"/>
                                          </p:val>
                                        </p:tav>
                                      </p:tavLst>
                                    </p:anim>
                                    <p:animEffect transition="in" filter="fade">
                                      <p:cBhvr>
                                        <p:cTn id="24" dur="1000"/>
                                        <p:tgtEl>
                                          <p:spTgt spid="18"/>
                                        </p:tgtEl>
                                      </p:cBhvr>
                                    </p:animEffect>
                                  </p:childTnLst>
                                </p:cTn>
                              </p:par>
                              <p:par>
                                <p:cTn id="25" presetID="55"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1000" fill="hold"/>
                                        <p:tgtEl>
                                          <p:spTgt spid="13"/>
                                        </p:tgtEl>
                                        <p:attrNameLst>
                                          <p:attrName>ppt_w</p:attrName>
                                        </p:attrNameLst>
                                      </p:cBhvr>
                                      <p:tavLst>
                                        <p:tav tm="0">
                                          <p:val>
                                            <p:strVal val="#ppt_w*0.70"/>
                                          </p:val>
                                        </p:tav>
                                        <p:tav tm="100000">
                                          <p:val>
                                            <p:strVal val="#ppt_w"/>
                                          </p:val>
                                        </p:tav>
                                      </p:tavLst>
                                    </p:anim>
                                    <p:anim calcmode="lin" valueType="num">
                                      <p:cBhvr>
                                        <p:cTn id="28" dur="1000" fill="hold"/>
                                        <p:tgtEl>
                                          <p:spTgt spid="13"/>
                                        </p:tgtEl>
                                        <p:attrNameLst>
                                          <p:attrName>ppt_h</p:attrName>
                                        </p:attrNameLst>
                                      </p:cBhvr>
                                      <p:tavLst>
                                        <p:tav tm="0">
                                          <p:val>
                                            <p:strVal val="#ppt_h"/>
                                          </p:val>
                                        </p:tav>
                                        <p:tav tm="100000">
                                          <p:val>
                                            <p:strVal val="#ppt_h"/>
                                          </p:val>
                                        </p:tav>
                                      </p:tavLst>
                                    </p:anim>
                                    <p:animEffect transition="in" filter="fade">
                                      <p:cBhvr>
                                        <p:cTn id="29" dur="1000"/>
                                        <p:tgtEl>
                                          <p:spTgt spid="13"/>
                                        </p:tgtEl>
                                      </p:cBhvr>
                                    </p:animEffect>
                                  </p:childTnLst>
                                </p:cTn>
                              </p:par>
                              <p:par>
                                <p:cTn id="30" presetID="55"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p:cTn id="32" dur="1000" fill="hold"/>
                                        <p:tgtEl>
                                          <p:spTgt spid="21"/>
                                        </p:tgtEl>
                                        <p:attrNameLst>
                                          <p:attrName>ppt_w</p:attrName>
                                        </p:attrNameLst>
                                      </p:cBhvr>
                                      <p:tavLst>
                                        <p:tav tm="0">
                                          <p:val>
                                            <p:strVal val="#ppt_w*0.70"/>
                                          </p:val>
                                        </p:tav>
                                        <p:tav tm="100000">
                                          <p:val>
                                            <p:strVal val="#ppt_w"/>
                                          </p:val>
                                        </p:tav>
                                      </p:tavLst>
                                    </p:anim>
                                    <p:anim calcmode="lin" valueType="num">
                                      <p:cBhvr>
                                        <p:cTn id="33" dur="1000" fill="hold"/>
                                        <p:tgtEl>
                                          <p:spTgt spid="21"/>
                                        </p:tgtEl>
                                        <p:attrNameLst>
                                          <p:attrName>ppt_h</p:attrName>
                                        </p:attrNameLst>
                                      </p:cBhvr>
                                      <p:tavLst>
                                        <p:tav tm="0">
                                          <p:val>
                                            <p:strVal val="#ppt_h"/>
                                          </p:val>
                                        </p:tav>
                                        <p:tav tm="100000">
                                          <p:val>
                                            <p:strVal val="#ppt_h"/>
                                          </p:val>
                                        </p:tav>
                                      </p:tavLst>
                                    </p:anim>
                                    <p:animEffect transition="in" filter="fade">
                                      <p:cBhvr>
                                        <p:cTn id="34" dur="1000"/>
                                        <p:tgtEl>
                                          <p:spTgt spid="21"/>
                                        </p:tgtEl>
                                      </p:cBhvr>
                                    </p:animEffect>
                                  </p:childTnLst>
                                </p:cTn>
                              </p:par>
                              <p:par>
                                <p:cTn id="35" presetID="53" presetClass="entr" presetSubtype="16"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p:cTn id="37" dur="500" fill="hold"/>
                                        <p:tgtEl>
                                          <p:spTgt spid="22"/>
                                        </p:tgtEl>
                                        <p:attrNameLst>
                                          <p:attrName>ppt_w</p:attrName>
                                        </p:attrNameLst>
                                      </p:cBhvr>
                                      <p:tavLst>
                                        <p:tav tm="0">
                                          <p:val>
                                            <p:fltVal val="0"/>
                                          </p:val>
                                        </p:tav>
                                        <p:tav tm="100000">
                                          <p:val>
                                            <p:strVal val="#ppt_w"/>
                                          </p:val>
                                        </p:tav>
                                      </p:tavLst>
                                    </p:anim>
                                    <p:anim calcmode="lin" valueType="num">
                                      <p:cBhvr>
                                        <p:cTn id="38" dur="500" fill="hold"/>
                                        <p:tgtEl>
                                          <p:spTgt spid="22"/>
                                        </p:tgtEl>
                                        <p:attrNameLst>
                                          <p:attrName>ppt_h</p:attrName>
                                        </p:attrNameLst>
                                      </p:cBhvr>
                                      <p:tavLst>
                                        <p:tav tm="0">
                                          <p:val>
                                            <p:fltVal val="0"/>
                                          </p:val>
                                        </p:tav>
                                        <p:tav tm="100000">
                                          <p:val>
                                            <p:strVal val="#ppt_h"/>
                                          </p:val>
                                        </p:tav>
                                      </p:tavLst>
                                    </p:anim>
                                    <p:animEffect transition="in" filter="fade">
                                      <p:cBhvr>
                                        <p:cTn id="3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直角三角形 4"/>
          <p:cNvSpPr/>
          <p:nvPr/>
        </p:nvSpPr>
        <p:spPr>
          <a:xfrm rot="2700000" flipH="1">
            <a:off x="1376680" y="-1271905"/>
            <a:ext cx="2832735" cy="2832735"/>
          </a:xfrm>
          <a:prstGeom prst="rtTriangle">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直角三角形 11"/>
          <p:cNvSpPr/>
          <p:nvPr/>
        </p:nvSpPr>
        <p:spPr>
          <a:xfrm rot="18900000">
            <a:off x="669290" y="-560070"/>
            <a:ext cx="2388870" cy="2287905"/>
          </a:xfrm>
          <a:prstGeom prst="rtTriangle">
            <a:avLst/>
          </a:prstGeom>
          <a:solidFill>
            <a:srgbClr val="113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直角三角形 2"/>
          <p:cNvSpPr/>
          <p:nvPr/>
        </p:nvSpPr>
        <p:spPr>
          <a:xfrm rot="13500000" flipV="1">
            <a:off x="654684" y="-1590676"/>
            <a:ext cx="3159889" cy="3159889"/>
          </a:xfrm>
          <a:prstGeom prst="rtTriangle">
            <a:avLst/>
          </a:prstGeom>
          <a:solidFill>
            <a:srgbClr val="AD1C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flipH="1" flipV="1">
            <a:off x="-87630" y="740410"/>
            <a:ext cx="1776095" cy="1776095"/>
          </a:xfrm>
          <a:prstGeom prst="line">
            <a:avLst/>
          </a:prstGeom>
          <a:ln w="38100">
            <a:solidFill>
              <a:srgbClr val="AD1C1D"/>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1129030" y="2778760"/>
            <a:ext cx="1866265" cy="10147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6000" dirty="0">
                <a:solidFill>
                  <a:schemeClr val="tx1"/>
                </a:solidFill>
                <a:latin typeface="字魂35号-经典雅黑" panose="00000500000000000000" charset="-122"/>
                <a:ea typeface="字魂35号-经典雅黑" panose="00000500000000000000" charset="-122"/>
                <a:cs typeface="汉仪良品线粗简" panose="00020600040101010101" charset="-122"/>
              </a:rPr>
              <a:t>目录</a:t>
            </a:r>
          </a:p>
        </p:txBody>
      </p:sp>
      <p:grpSp>
        <p:nvGrpSpPr>
          <p:cNvPr id="45" name="组合 44"/>
          <p:cNvGrpSpPr/>
          <p:nvPr/>
        </p:nvGrpSpPr>
        <p:grpSpPr>
          <a:xfrm>
            <a:off x="8527415" y="5050790"/>
            <a:ext cx="3664585" cy="1807210"/>
            <a:chOff x="13288" y="7954"/>
            <a:chExt cx="5771" cy="2846"/>
          </a:xfrm>
        </p:grpSpPr>
        <p:sp>
          <p:nvSpPr>
            <p:cNvPr id="6" name="等腰三角形 5"/>
            <p:cNvSpPr/>
            <p:nvPr/>
          </p:nvSpPr>
          <p:spPr>
            <a:xfrm>
              <a:off x="13956" y="9060"/>
              <a:ext cx="2726" cy="1740"/>
            </a:xfrm>
            <a:prstGeom prst="triangle">
              <a:avLst/>
            </a:prstGeom>
            <a:solidFill>
              <a:srgbClr val="113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a:off x="13288" y="8169"/>
              <a:ext cx="4041" cy="2631"/>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a:off x="15274" y="8515"/>
              <a:ext cx="3785" cy="2285"/>
            </a:xfrm>
            <a:prstGeom prst="triangle">
              <a:avLst/>
            </a:prstGeom>
            <a:solidFill>
              <a:srgbClr val="AD1C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flipH="1" flipV="1">
              <a:off x="17190" y="7954"/>
              <a:ext cx="1477" cy="1823"/>
            </a:xfrm>
            <a:prstGeom prst="line">
              <a:avLst/>
            </a:prstGeom>
            <a:ln w="38100">
              <a:solidFill>
                <a:srgbClr val="AD1C1D"/>
              </a:solidFill>
            </a:ln>
          </p:spPr>
          <p:style>
            <a:lnRef idx="1">
              <a:schemeClr val="accent1"/>
            </a:lnRef>
            <a:fillRef idx="0">
              <a:schemeClr val="accent1"/>
            </a:fillRef>
            <a:effectRef idx="0">
              <a:schemeClr val="accent1"/>
            </a:effectRef>
            <a:fontRef idx="minor">
              <a:schemeClr val="tx1"/>
            </a:fontRef>
          </p:style>
        </p:cxnSp>
      </p:grpSp>
      <p:sp>
        <p:nvSpPr>
          <p:cNvPr id="16" name="矩形 15"/>
          <p:cNvSpPr/>
          <p:nvPr/>
        </p:nvSpPr>
        <p:spPr>
          <a:xfrm>
            <a:off x="4796155" y="1694815"/>
            <a:ext cx="4467860" cy="70675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defRPr/>
            </a:pPr>
            <a:r>
              <a:rPr lang="zh-CN" altLang="en-US" sz="4000" kern="100" dirty="0">
                <a:solidFill>
                  <a:schemeClr val="tx1"/>
                </a:solidFill>
                <a:latin typeface="字魂105号-简雅黑" panose="00000500000000000000" charset="-122"/>
                <a:ea typeface="字魂105号-简雅黑" panose="00000500000000000000" charset="-122"/>
                <a:cs typeface="Times New Roman" panose="02020603050405020304" pitchFamily="18" charset="0"/>
              </a:rPr>
              <a:t>项目要求</a:t>
            </a:r>
          </a:p>
        </p:txBody>
      </p:sp>
      <p:grpSp>
        <p:nvGrpSpPr>
          <p:cNvPr id="29" name="组合 28"/>
          <p:cNvGrpSpPr/>
          <p:nvPr/>
        </p:nvGrpSpPr>
        <p:grpSpPr>
          <a:xfrm>
            <a:off x="3964305" y="1812290"/>
            <a:ext cx="659130" cy="659130"/>
            <a:chOff x="6612" y="5669"/>
            <a:chExt cx="1038" cy="1038"/>
          </a:xfrm>
        </p:grpSpPr>
        <p:cxnSp>
          <p:nvCxnSpPr>
            <p:cNvPr id="21" name="直接连接符 20"/>
            <p:cNvCxnSpPr/>
            <p:nvPr/>
          </p:nvCxnSpPr>
          <p:spPr>
            <a:xfrm flipH="1">
              <a:off x="6920" y="5669"/>
              <a:ext cx="23" cy="1039"/>
            </a:xfrm>
            <a:prstGeom prst="line">
              <a:avLst/>
            </a:prstGeom>
            <a:ln w="28575">
              <a:solidFill>
                <a:srgbClr val="AD1C1D"/>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rot="16200000" flipH="1">
              <a:off x="7120" y="5869"/>
              <a:ext cx="23" cy="1039"/>
            </a:xfrm>
            <a:prstGeom prst="line">
              <a:avLst/>
            </a:prstGeom>
            <a:ln w="28575">
              <a:solidFill>
                <a:srgbClr val="AD1C1D"/>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7074" y="5692"/>
              <a:ext cx="531" cy="549"/>
            </a:xfrm>
            <a:prstGeom prst="rect">
              <a:avLst/>
            </a:prstGeom>
            <a:solidFill>
              <a:srgbClr val="AD1C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矩形 29"/>
          <p:cNvSpPr/>
          <p:nvPr/>
        </p:nvSpPr>
        <p:spPr>
          <a:xfrm>
            <a:off x="4825099" y="2802305"/>
            <a:ext cx="3954042" cy="707886"/>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dist">
              <a:buClrTx/>
              <a:buSzTx/>
              <a:buFontTx/>
              <a:defRPr/>
            </a:pPr>
            <a:r>
              <a:rPr lang="zh-CN" altLang="en-US" sz="4000" kern="100" dirty="0">
                <a:latin typeface="字魂105号-简雅黑" panose="00000500000000000000" charset="-122"/>
                <a:ea typeface="字魂105号-简雅黑" panose="00000500000000000000" charset="-122"/>
                <a:cs typeface="Times New Roman" panose="02020603050405020304" pitchFamily="18" charset="0"/>
                <a:sym typeface="+mn-ea"/>
              </a:rPr>
              <a:t>项目设计</a:t>
            </a:r>
          </a:p>
        </p:txBody>
      </p:sp>
      <p:grpSp>
        <p:nvGrpSpPr>
          <p:cNvPr id="31" name="组合 30"/>
          <p:cNvGrpSpPr/>
          <p:nvPr/>
        </p:nvGrpSpPr>
        <p:grpSpPr>
          <a:xfrm>
            <a:off x="3993515" y="2919730"/>
            <a:ext cx="659130" cy="659130"/>
            <a:chOff x="6612" y="5669"/>
            <a:chExt cx="1038" cy="1038"/>
          </a:xfrm>
        </p:grpSpPr>
        <p:cxnSp>
          <p:nvCxnSpPr>
            <p:cNvPr id="32" name="直接连接符 31"/>
            <p:cNvCxnSpPr/>
            <p:nvPr/>
          </p:nvCxnSpPr>
          <p:spPr>
            <a:xfrm flipH="1">
              <a:off x="6920" y="5669"/>
              <a:ext cx="23" cy="1039"/>
            </a:xfrm>
            <a:prstGeom prst="line">
              <a:avLst/>
            </a:prstGeom>
            <a:ln w="28575">
              <a:solidFill>
                <a:srgbClr val="113748"/>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rot="16200000" flipH="1">
              <a:off x="7120" y="5869"/>
              <a:ext cx="23" cy="1039"/>
            </a:xfrm>
            <a:prstGeom prst="line">
              <a:avLst/>
            </a:prstGeom>
            <a:ln w="28575">
              <a:solidFill>
                <a:srgbClr val="113748"/>
              </a:solidFill>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7074" y="5692"/>
              <a:ext cx="531" cy="549"/>
            </a:xfrm>
            <a:prstGeom prst="rect">
              <a:avLst/>
            </a:prstGeom>
            <a:solidFill>
              <a:srgbClr val="113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矩形 34"/>
          <p:cNvSpPr/>
          <p:nvPr/>
        </p:nvSpPr>
        <p:spPr>
          <a:xfrm>
            <a:off x="4796155" y="4020185"/>
            <a:ext cx="4775835" cy="70675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dist">
              <a:buClrTx/>
              <a:buSzTx/>
              <a:buFontTx/>
              <a:defRPr/>
            </a:pPr>
            <a:r>
              <a:rPr lang="zh-CN" altLang="en-US" sz="4000" kern="100" dirty="0">
                <a:latin typeface="字魂105号-简雅黑" panose="00000500000000000000" charset="-122"/>
                <a:ea typeface="字魂105号-简雅黑" panose="00000500000000000000" charset="-122"/>
                <a:cs typeface="Times New Roman" panose="02020603050405020304" pitchFamily="18" charset="0"/>
                <a:sym typeface="+mn-ea"/>
              </a:rPr>
              <a:t>项目实现</a:t>
            </a:r>
          </a:p>
        </p:txBody>
      </p:sp>
      <p:grpSp>
        <p:nvGrpSpPr>
          <p:cNvPr id="36" name="组合 35"/>
          <p:cNvGrpSpPr/>
          <p:nvPr/>
        </p:nvGrpSpPr>
        <p:grpSpPr>
          <a:xfrm>
            <a:off x="3964305" y="4137660"/>
            <a:ext cx="659130" cy="659130"/>
            <a:chOff x="6612" y="5669"/>
            <a:chExt cx="1038" cy="1038"/>
          </a:xfrm>
        </p:grpSpPr>
        <p:cxnSp>
          <p:nvCxnSpPr>
            <p:cNvPr id="37" name="直接连接符 36"/>
            <p:cNvCxnSpPr/>
            <p:nvPr/>
          </p:nvCxnSpPr>
          <p:spPr>
            <a:xfrm flipH="1">
              <a:off x="6920" y="5669"/>
              <a:ext cx="23" cy="1039"/>
            </a:xfrm>
            <a:prstGeom prst="line">
              <a:avLst/>
            </a:prstGeom>
            <a:ln w="28575">
              <a:solidFill>
                <a:srgbClr val="AD1C1D"/>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rot="16200000" flipH="1">
              <a:off x="7120" y="5869"/>
              <a:ext cx="23" cy="1039"/>
            </a:xfrm>
            <a:prstGeom prst="line">
              <a:avLst/>
            </a:prstGeom>
            <a:ln w="28575">
              <a:solidFill>
                <a:srgbClr val="AD1C1D"/>
              </a:solidFill>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7074" y="5692"/>
              <a:ext cx="531" cy="549"/>
            </a:xfrm>
            <a:prstGeom prst="rect">
              <a:avLst/>
            </a:prstGeom>
            <a:solidFill>
              <a:srgbClr val="AD1C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矩形 39"/>
          <p:cNvSpPr/>
          <p:nvPr/>
        </p:nvSpPr>
        <p:spPr>
          <a:xfrm>
            <a:off x="4825365" y="5127625"/>
            <a:ext cx="2533650" cy="707886"/>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dist">
              <a:buClrTx/>
              <a:buSzTx/>
              <a:buFontTx/>
              <a:defRPr/>
            </a:pPr>
            <a:r>
              <a:rPr lang="zh-CN" altLang="en-US" sz="4000" kern="100" dirty="0">
                <a:latin typeface="字魂105号-简雅黑" panose="00000500000000000000" charset="-122"/>
                <a:ea typeface="字魂105号-简雅黑" panose="00000500000000000000" charset="-122"/>
                <a:cs typeface="Times New Roman" panose="02020603050405020304" pitchFamily="18" charset="0"/>
                <a:sym typeface="+mn-ea"/>
              </a:rPr>
              <a:t>项目测试</a:t>
            </a:r>
          </a:p>
        </p:txBody>
      </p:sp>
      <p:grpSp>
        <p:nvGrpSpPr>
          <p:cNvPr id="41" name="组合 40"/>
          <p:cNvGrpSpPr/>
          <p:nvPr/>
        </p:nvGrpSpPr>
        <p:grpSpPr>
          <a:xfrm>
            <a:off x="3993515" y="5245100"/>
            <a:ext cx="659130" cy="659130"/>
            <a:chOff x="6612" y="5669"/>
            <a:chExt cx="1038" cy="1038"/>
          </a:xfrm>
        </p:grpSpPr>
        <p:cxnSp>
          <p:nvCxnSpPr>
            <p:cNvPr id="42" name="直接连接符 41"/>
            <p:cNvCxnSpPr/>
            <p:nvPr/>
          </p:nvCxnSpPr>
          <p:spPr>
            <a:xfrm flipH="1">
              <a:off x="6920" y="5669"/>
              <a:ext cx="23" cy="1039"/>
            </a:xfrm>
            <a:prstGeom prst="line">
              <a:avLst/>
            </a:prstGeom>
            <a:ln w="28575">
              <a:solidFill>
                <a:srgbClr val="113748"/>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rot="16200000" flipH="1">
              <a:off x="7120" y="5869"/>
              <a:ext cx="23" cy="1039"/>
            </a:xfrm>
            <a:prstGeom prst="line">
              <a:avLst/>
            </a:prstGeom>
            <a:ln w="28575">
              <a:solidFill>
                <a:srgbClr val="113748"/>
              </a:solidFill>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7074" y="5692"/>
              <a:ext cx="531" cy="549"/>
            </a:xfrm>
            <a:prstGeom prst="rect">
              <a:avLst/>
            </a:prstGeom>
            <a:solidFill>
              <a:srgbClr val="113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advClick="0" advTm="3000">
        <p14:prism isInverted="1"/>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inVertical)">
                                      <p:cBhvr>
                                        <p:cTn id="10" dur="500"/>
                                        <p:tgtEl>
                                          <p:spTgt spid="12"/>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par>
                                <p:cTn id="14" presetID="16" presetClass="entr" presetSubtype="21"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inVertical)">
                                      <p:cBhvr>
                                        <p:cTn id="16" dur="500"/>
                                        <p:tgtEl>
                                          <p:spTgt spid="10"/>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barn(inVertical)">
                                      <p:cBhvr>
                                        <p:cTn id="19" dur="500"/>
                                        <p:tgtEl>
                                          <p:spTgt spid="26"/>
                                        </p:tgtEl>
                                      </p:cBhvr>
                                    </p:animEffect>
                                  </p:childTnLst>
                                </p:cTn>
                              </p:par>
                              <p:par>
                                <p:cTn id="20" presetID="16" presetClass="entr" presetSubtype="21" fill="hold"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barn(inVertical)">
                                      <p:cBhvr>
                                        <p:cTn id="22" dur="500"/>
                                        <p:tgtEl>
                                          <p:spTgt spid="45"/>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arn(inVertical)">
                                      <p:cBhvr>
                                        <p:cTn id="25" dur="500"/>
                                        <p:tgtEl>
                                          <p:spTgt spid="16"/>
                                        </p:tgtEl>
                                      </p:cBhvr>
                                    </p:animEffect>
                                  </p:childTnLst>
                                </p:cTn>
                              </p:par>
                              <p:par>
                                <p:cTn id="26" presetID="16" presetClass="entr" presetSubtype="21"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barn(inVertical)">
                                      <p:cBhvr>
                                        <p:cTn id="28" dur="500"/>
                                        <p:tgtEl>
                                          <p:spTgt spid="29"/>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barn(inVertical)">
                                      <p:cBhvr>
                                        <p:cTn id="31" dur="500"/>
                                        <p:tgtEl>
                                          <p:spTgt spid="30"/>
                                        </p:tgtEl>
                                      </p:cBhvr>
                                    </p:animEffect>
                                  </p:childTnLst>
                                </p:cTn>
                              </p:par>
                              <p:par>
                                <p:cTn id="32" presetID="16" presetClass="entr" presetSubtype="21" fill="hold"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barn(inVertical)">
                                      <p:cBhvr>
                                        <p:cTn id="34" dur="500"/>
                                        <p:tgtEl>
                                          <p:spTgt spid="31"/>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barn(inVertical)">
                                      <p:cBhvr>
                                        <p:cTn id="37" dur="500"/>
                                        <p:tgtEl>
                                          <p:spTgt spid="35"/>
                                        </p:tgtEl>
                                      </p:cBhvr>
                                    </p:animEffect>
                                  </p:childTnLst>
                                </p:cTn>
                              </p:par>
                              <p:par>
                                <p:cTn id="38" presetID="16" presetClass="entr" presetSubtype="21"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barn(inVertical)">
                                      <p:cBhvr>
                                        <p:cTn id="40" dur="500"/>
                                        <p:tgtEl>
                                          <p:spTgt spid="36"/>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barn(inVertical)">
                                      <p:cBhvr>
                                        <p:cTn id="43" dur="500"/>
                                        <p:tgtEl>
                                          <p:spTgt spid="40"/>
                                        </p:tgtEl>
                                      </p:cBhvr>
                                    </p:animEffect>
                                  </p:childTnLst>
                                </p:cTn>
                              </p:par>
                              <p:par>
                                <p:cTn id="44" presetID="16" presetClass="entr" presetSubtype="21" fill="hold" nodeType="with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barn(inVertical)">
                                      <p:cBhvr>
                                        <p:cTn id="4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3" grpId="0" animBg="1"/>
      <p:bldP spid="26" grpId="0"/>
      <p:bldP spid="16" grpId="0"/>
      <p:bldP spid="30" grpId="0"/>
      <p:bldP spid="35" grpId="0"/>
      <p:bldP spid="4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B6747-58C9-F9B2-850E-8211478AFA34}"/>
            </a:ext>
          </a:extLst>
        </p:cNvPr>
        <p:cNvGrpSpPr/>
        <p:nvPr/>
      </p:nvGrpSpPr>
      <p:grpSpPr>
        <a:xfrm>
          <a:off x="0" y="0"/>
          <a:ext cx="0" cy="0"/>
          <a:chOff x="0" y="0"/>
          <a:chExt cx="0" cy="0"/>
        </a:xfrm>
      </p:grpSpPr>
      <p:grpSp>
        <p:nvGrpSpPr>
          <p:cNvPr id="3" name="组合 2">
            <a:extLst>
              <a:ext uri="{FF2B5EF4-FFF2-40B4-BE49-F238E27FC236}">
                <a16:creationId xmlns:a16="http://schemas.microsoft.com/office/drawing/2014/main" id="{7428EF2F-B6C1-81A1-DE24-DA5883A07C10}"/>
              </a:ext>
            </a:extLst>
          </p:cNvPr>
          <p:cNvGrpSpPr/>
          <p:nvPr/>
        </p:nvGrpSpPr>
        <p:grpSpPr>
          <a:xfrm>
            <a:off x="0" y="454025"/>
            <a:ext cx="671830" cy="749300"/>
            <a:chOff x="0" y="1121"/>
            <a:chExt cx="1058" cy="1180"/>
          </a:xfrm>
        </p:grpSpPr>
        <p:sp>
          <p:nvSpPr>
            <p:cNvPr id="2" name="矩形 1">
              <a:extLst>
                <a:ext uri="{FF2B5EF4-FFF2-40B4-BE49-F238E27FC236}">
                  <a16:creationId xmlns:a16="http://schemas.microsoft.com/office/drawing/2014/main" id="{F6CA3C94-0400-50FD-452A-A611814208DC}"/>
                </a:ext>
              </a:extLst>
            </p:cNvPr>
            <p:cNvSpPr/>
            <p:nvPr/>
          </p:nvSpPr>
          <p:spPr>
            <a:xfrm>
              <a:off x="200" y="1321"/>
              <a:ext cx="859" cy="980"/>
            </a:xfrm>
            <a:prstGeom prst="rect">
              <a:avLst/>
            </a:prstGeom>
            <a:noFill/>
            <a:ln w="22225">
              <a:solidFill>
                <a:srgbClr val="11374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198E8D90-5B87-DD2A-6679-B45CBBE3250A}"/>
                </a:ext>
              </a:extLst>
            </p:cNvPr>
            <p:cNvSpPr/>
            <p:nvPr/>
          </p:nvSpPr>
          <p:spPr>
            <a:xfrm>
              <a:off x="0" y="1121"/>
              <a:ext cx="859" cy="980"/>
            </a:xfrm>
            <a:prstGeom prst="rect">
              <a:avLst/>
            </a:prstGeom>
            <a:solidFill>
              <a:srgbClr val="AD1C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a:extLst>
              <a:ext uri="{FF2B5EF4-FFF2-40B4-BE49-F238E27FC236}">
                <a16:creationId xmlns:a16="http://schemas.microsoft.com/office/drawing/2014/main" id="{6937CB38-E85F-5D37-C78D-05AFAF9FB69D}"/>
              </a:ext>
            </a:extLst>
          </p:cNvPr>
          <p:cNvSpPr/>
          <p:nvPr/>
        </p:nvSpPr>
        <p:spPr>
          <a:xfrm>
            <a:off x="795655" y="556895"/>
            <a:ext cx="4402455" cy="64633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3600" b="1" dirty="0"/>
              <a:t>生成词法分析程序</a:t>
            </a:r>
            <a:endParaRPr lang="zh-CN" altLang="zh-CN" sz="3600" dirty="0"/>
          </a:p>
        </p:txBody>
      </p:sp>
      <p:grpSp>
        <p:nvGrpSpPr>
          <p:cNvPr id="64" name="组合 63">
            <a:extLst>
              <a:ext uri="{FF2B5EF4-FFF2-40B4-BE49-F238E27FC236}">
                <a16:creationId xmlns:a16="http://schemas.microsoft.com/office/drawing/2014/main" id="{7EDBB652-0F9B-1F14-C8AA-38489165C1E1}"/>
              </a:ext>
            </a:extLst>
          </p:cNvPr>
          <p:cNvGrpSpPr/>
          <p:nvPr/>
        </p:nvGrpSpPr>
        <p:grpSpPr>
          <a:xfrm>
            <a:off x="0" y="6631940"/>
            <a:ext cx="12191365" cy="226060"/>
            <a:chOff x="0" y="10444"/>
            <a:chExt cx="19199" cy="356"/>
          </a:xfrm>
        </p:grpSpPr>
        <p:sp>
          <p:nvSpPr>
            <p:cNvPr id="65" name="矩形 64">
              <a:extLst>
                <a:ext uri="{FF2B5EF4-FFF2-40B4-BE49-F238E27FC236}">
                  <a16:creationId xmlns:a16="http://schemas.microsoft.com/office/drawing/2014/main" id="{29A43C6D-04E4-9447-A2CC-CAD6CCE18EB6}"/>
                </a:ext>
              </a:extLst>
            </p:cNvPr>
            <p:cNvSpPr/>
            <p:nvPr/>
          </p:nvSpPr>
          <p:spPr>
            <a:xfrm>
              <a:off x="6595" y="10444"/>
              <a:ext cx="12605" cy="356"/>
            </a:xfrm>
            <a:prstGeom prst="rect">
              <a:avLst/>
            </a:prstGeom>
            <a:solidFill>
              <a:srgbClr val="1137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7C4672D2-0452-515E-C4A7-3507025FB075}"/>
                </a:ext>
              </a:extLst>
            </p:cNvPr>
            <p:cNvSpPr/>
            <p:nvPr/>
          </p:nvSpPr>
          <p:spPr>
            <a:xfrm>
              <a:off x="0" y="10444"/>
              <a:ext cx="12605" cy="356"/>
            </a:xfrm>
            <a:prstGeom prst="rect">
              <a:avLst/>
            </a:prstGeom>
            <a:solidFill>
              <a:srgbClr val="AD1C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A1AC5A1D-C6E5-8177-F887-68AC610F27E7}"/>
              </a:ext>
            </a:extLst>
          </p:cNvPr>
          <p:cNvSpPr txBox="1"/>
          <p:nvPr/>
        </p:nvSpPr>
        <p:spPr>
          <a:xfrm>
            <a:off x="8294370" y="2385695"/>
            <a:ext cx="3298190" cy="12712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600" dirty="0">
                <a:solidFill>
                  <a:schemeClr val="bg1"/>
                </a:solidFill>
                <a:latin typeface="字魂59号-创粗黑" panose="00000500000000000000" charset="-122"/>
                <a:ea typeface="字魂59号-创粗黑" panose="00000500000000000000" charset="-122"/>
              </a:rPr>
              <a:t>请添加您所需要的文本请添加您所需要的文本请添加您所需要需要的文本请添加您所需要的文本请添加您的文本请。</a:t>
            </a:r>
          </a:p>
        </p:txBody>
      </p:sp>
      <p:cxnSp>
        <p:nvCxnSpPr>
          <p:cNvPr id="13" name="直接连接符 12">
            <a:extLst>
              <a:ext uri="{FF2B5EF4-FFF2-40B4-BE49-F238E27FC236}">
                <a16:creationId xmlns:a16="http://schemas.microsoft.com/office/drawing/2014/main" id="{0B3708D6-1480-86DA-205D-2B4646BDD1BB}"/>
              </a:ext>
            </a:extLst>
          </p:cNvPr>
          <p:cNvCxnSpPr/>
          <p:nvPr/>
        </p:nvCxnSpPr>
        <p:spPr>
          <a:xfrm flipH="1">
            <a:off x="12054840" y="2560955"/>
            <a:ext cx="14605" cy="153860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BD9C2A18-9E89-4DBC-E480-DA7DE7CD0585}"/>
              </a:ext>
            </a:extLst>
          </p:cNvPr>
          <p:cNvCxnSpPr/>
          <p:nvPr/>
        </p:nvCxnSpPr>
        <p:spPr>
          <a:xfrm rot="16200000" flipH="1">
            <a:off x="11415395" y="1273810"/>
            <a:ext cx="14605" cy="153860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DF6C3A8D-91C4-BE88-5AE3-4AECA30767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71790" y="166368"/>
            <a:ext cx="534790" cy="586742"/>
          </a:xfrm>
          <a:prstGeom prst="rect">
            <a:avLst/>
          </a:prstGeom>
        </p:spPr>
      </p:pic>
      <p:sp>
        <p:nvSpPr>
          <p:cNvPr id="6" name="文本框 5">
            <a:extLst>
              <a:ext uri="{FF2B5EF4-FFF2-40B4-BE49-F238E27FC236}">
                <a16:creationId xmlns:a16="http://schemas.microsoft.com/office/drawing/2014/main" id="{028C7F8A-787A-7FCD-1243-00305570A9C4}"/>
              </a:ext>
            </a:extLst>
          </p:cNvPr>
          <p:cNvSpPr txBox="1"/>
          <p:nvPr/>
        </p:nvSpPr>
        <p:spPr>
          <a:xfrm>
            <a:off x="363985" y="1553592"/>
            <a:ext cx="5122416" cy="4893647"/>
          </a:xfrm>
          <a:prstGeom prst="rect">
            <a:avLst/>
          </a:prstGeom>
          <a:noFill/>
        </p:spPr>
        <p:txBody>
          <a:bodyPr wrap="square" rtlCol="0">
            <a:spAutoFit/>
          </a:bodyPr>
          <a:lstStyle/>
          <a:p>
            <a:pPr algn="just">
              <a:lnSpc>
                <a:spcPct val="150000"/>
              </a:lnSpc>
            </a:pPr>
            <a:r>
              <a:rPr lang="zh-CN" altLang="zh-CN" sz="1400" kern="100" dirty="0">
                <a:effectLst/>
                <a:latin typeface="Times New Roman" panose="02020603050405020304" pitchFamily="18" charset="0"/>
                <a:ea typeface="宋体" panose="02010600030101010101" pitchFamily="2" charset="-122"/>
              </a:rPr>
              <a:t>同时我还对</a:t>
            </a:r>
            <a:r>
              <a:rPr lang="en-US" altLang="zh-CN" sz="1400" kern="100" dirty="0">
                <a:effectLst/>
                <a:latin typeface="Times New Roman" panose="02020603050405020304" pitchFamily="18" charset="0"/>
                <a:ea typeface="宋体" panose="02010600030101010101" pitchFamily="2" charset="-122"/>
              </a:rPr>
              <a:t>DFA</a:t>
            </a:r>
            <a:r>
              <a:rPr lang="zh-CN" altLang="zh-CN" sz="1400" kern="100" dirty="0">
                <a:effectLst/>
                <a:latin typeface="Times New Roman" panose="02020603050405020304" pitchFamily="18" charset="0"/>
                <a:ea typeface="宋体" panose="02010600030101010101" pitchFamily="2" charset="-122"/>
              </a:rPr>
              <a:t>状态转移逻辑进行了</a:t>
            </a:r>
            <a:r>
              <a:rPr lang="zh-CN" altLang="en-US" sz="1400" kern="100" dirty="0">
                <a:effectLst/>
                <a:latin typeface="Times New Roman" panose="02020603050405020304" pitchFamily="18" charset="0"/>
                <a:ea typeface="宋体" panose="02010600030101010101" pitchFamily="2" charset="-122"/>
              </a:rPr>
              <a:t>针对性</a:t>
            </a:r>
            <a:r>
              <a:rPr lang="zh-CN" altLang="en-US" sz="1400" kern="100" dirty="0">
                <a:latin typeface="Times New Roman" panose="02020603050405020304" pitchFamily="18" charset="0"/>
                <a:ea typeface="宋体" panose="02010600030101010101" pitchFamily="2" charset="-122"/>
              </a:rPr>
              <a:t>修改</a:t>
            </a:r>
            <a:r>
              <a:rPr lang="en-US" altLang="zh-CN" sz="1400" kern="100" dirty="0">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marL="342900" lvl="0" indent="-342900" algn="just">
              <a:lnSpc>
                <a:spcPct val="150000"/>
              </a:lnSpc>
              <a:buSzPts val="1000"/>
              <a:buFont typeface="Symbol" panose="05050102010706020507" pitchFamily="18" charset="2"/>
              <a:buChar char=""/>
              <a:tabLst>
                <a:tab pos="457200" algn="l"/>
              </a:tabLst>
            </a:pPr>
            <a:r>
              <a:rPr lang="zh-CN" altLang="zh-CN" sz="1400" b="1" kern="100" dirty="0">
                <a:effectLst/>
                <a:latin typeface="Times New Roman" panose="02020603050405020304" pitchFamily="18" charset="0"/>
                <a:ea typeface="宋体" panose="02010600030101010101" pitchFamily="2" charset="-122"/>
              </a:rPr>
              <a:t>初始化状态和标记字符串</a:t>
            </a:r>
            <a:r>
              <a:rPr lang="zh-CN" altLang="zh-CN" sz="1400" kern="100" dirty="0">
                <a:effectLst/>
                <a:latin typeface="Times New Roman" panose="02020603050405020304" pitchFamily="18" charset="0"/>
                <a:ea typeface="宋体" panose="02010600030101010101" pitchFamily="2" charset="-122"/>
              </a:rPr>
              <a:t>：程序初始化</a:t>
            </a:r>
            <a:r>
              <a:rPr lang="en-US" altLang="zh-CN" sz="1400" kern="100" dirty="0">
                <a:effectLst/>
                <a:latin typeface="Times New Roman" panose="02020603050405020304" pitchFamily="18" charset="0"/>
                <a:ea typeface="宋体" panose="02010600030101010101" pitchFamily="2" charset="-122"/>
              </a:rPr>
              <a:t>DFA</a:t>
            </a:r>
            <a:r>
              <a:rPr lang="zh-CN" altLang="zh-CN" sz="1400" kern="100" dirty="0">
                <a:effectLst/>
                <a:latin typeface="Times New Roman" panose="02020603050405020304" pitchFamily="18" charset="0"/>
                <a:ea typeface="宋体" panose="02010600030101010101" pitchFamily="2" charset="-122"/>
              </a:rPr>
              <a:t>的起始状态</a:t>
            </a:r>
            <a:r>
              <a:rPr lang="en-US" altLang="zh-CN" sz="1400" kern="100" dirty="0">
                <a:effectLst/>
                <a:latin typeface="Times New Roman" panose="02020603050405020304" pitchFamily="18" charset="0"/>
                <a:ea typeface="宋体" panose="02010600030101010101" pitchFamily="2" charset="-122"/>
              </a:rPr>
              <a:t>start</a:t>
            </a:r>
            <a:r>
              <a:rPr lang="zh-CN" altLang="zh-CN" sz="1400" kern="100" dirty="0">
                <a:effectLst/>
                <a:latin typeface="Times New Roman" panose="02020603050405020304" pitchFamily="18" charset="0"/>
                <a:ea typeface="宋体" panose="02010600030101010101" pitchFamily="2" charset="-122"/>
              </a:rPr>
              <a:t>和状态转换字符串</a:t>
            </a:r>
            <a:r>
              <a:rPr lang="en-US" altLang="zh-CN" sz="1400" kern="100" dirty="0" err="1">
                <a:effectLst/>
                <a:latin typeface="Times New Roman" panose="02020603050405020304" pitchFamily="18" charset="0"/>
                <a:ea typeface="宋体" panose="02010600030101010101" pitchFamily="2" charset="-122"/>
              </a:rPr>
              <a:t>tokenstring</a:t>
            </a:r>
            <a:r>
              <a:rPr lang="zh-CN" altLang="zh-CN" sz="1400" kern="100" dirty="0">
                <a:effectLst/>
                <a:latin typeface="Times New Roman" panose="02020603050405020304" pitchFamily="18" charset="0"/>
                <a:ea typeface="宋体" panose="02010600030101010101" pitchFamily="2" charset="-122"/>
              </a:rPr>
              <a:t>。状态转换使用</a:t>
            </a:r>
            <a:r>
              <a:rPr lang="en-US" altLang="zh-CN" sz="1400" kern="100" dirty="0" err="1">
                <a:effectLst/>
                <a:latin typeface="Times New Roman" panose="02020603050405020304" pitchFamily="18" charset="0"/>
                <a:ea typeface="宋体" panose="02010600030101010101" pitchFamily="2" charset="-122"/>
              </a:rPr>
              <a:t>minimizeGraph</a:t>
            </a:r>
            <a:r>
              <a:rPr lang="zh-CN" altLang="zh-CN" sz="1400" kern="100" dirty="0">
                <a:effectLst/>
                <a:latin typeface="Times New Roman" panose="02020603050405020304" pitchFamily="18" charset="0"/>
                <a:ea typeface="宋体" panose="02010600030101010101" pitchFamily="2" charset="-122"/>
              </a:rPr>
              <a:t>中的数据，逐个字符地执行</a:t>
            </a:r>
            <a:r>
              <a:rPr lang="en-US" altLang="zh-CN" sz="1400" kern="100" dirty="0">
                <a:effectLst/>
                <a:latin typeface="Times New Roman" panose="02020603050405020304" pitchFamily="18" charset="0"/>
                <a:ea typeface="宋体" panose="02010600030101010101" pitchFamily="2" charset="-122"/>
              </a:rPr>
              <a:t>DFA</a:t>
            </a:r>
            <a:r>
              <a:rPr lang="zh-CN" altLang="zh-CN" sz="1400" kern="100" dirty="0">
                <a:effectLst/>
                <a:latin typeface="Times New Roman" panose="02020603050405020304" pitchFamily="18" charset="0"/>
                <a:ea typeface="宋体" panose="02010600030101010101" pitchFamily="2" charset="-122"/>
              </a:rPr>
              <a:t>的状态转换。</a:t>
            </a:r>
          </a:p>
          <a:p>
            <a:pPr marL="342900" lvl="0" indent="-342900" algn="just">
              <a:lnSpc>
                <a:spcPct val="150000"/>
              </a:lnSpc>
              <a:buSzPts val="1000"/>
              <a:buFont typeface="Symbol" panose="05050102010706020507" pitchFamily="18" charset="2"/>
              <a:buChar char=""/>
              <a:tabLst>
                <a:tab pos="457200" algn="l"/>
              </a:tabLst>
            </a:pPr>
            <a:r>
              <a:rPr lang="zh-CN" altLang="zh-CN" sz="1400" b="1" kern="100" dirty="0">
                <a:effectLst/>
                <a:latin typeface="Times New Roman" panose="02020603050405020304" pitchFamily="18" charset="0"/>
                <a:ea typeface="宋体" panose="02010600030101010101" pitchFamily="2" charset="-122"/>
              </a:rPr>
              <a:t>状态转移</a:t>
            </a:r>
            <a:r>
              <a:rPr lang="zh-CN" altLang="zh-CN" sz="1400" kern="100" dirty="0">
                <a:effectLst/>
                <a:latin typeface="Times New Roman" panose="02020603050405020304" pitchFamily="18" charset="0"/>
                <a:ea typeface="宋体" panose="02010600030101010101" pitchFamily="2" charset="-122"/>
              </a:rPr>
              <a:t>：对于每个字符，程序根据当前状态和输入字符查找相应的状态转移，并更新</a:t>
            </a:r>
            <a:r>
              <a:rPr lang="en-US" altLang="zh-CN" sz="1400" kern="100" dirty="0" err="1">
                <a:effectLst/>
                <a:latin typeface="Times New Roman" panose="02020603050405020304" pitchFamily="18" charset="0"/>
                <a:ea typeface="宋体" panose="02010600030101010101" pitchFamily="2" charset="-122"/>
              </a:rPr>
              <a:t>tokenstring</a:t>
            </a:r>
            <a:r>
              <a:rPr lang="zh-CN" altLang="zh-CN" sz="1400" kern="100" dirty="0">
                <a:effectLst/>
                <a:latin typeface="Times New Roman" panose="02020603050405020304" pitchFamily="18" charset="0"/>
                <a:ea typeface="宋体" panose="02010600030101010101" pitchFamily="2" charset="-122"/>
              </a:rPr>
              <a:t>。如果字符对应的转移状态为</a:t>
            </a:r>
            <a:r>
              <a:rPr lang="en-US" altLang="zh-CN" sz="1400" kern="100" dirty="0">
                <a:effectLst/>
                <a:latin typeface="Times New Roman" panose="02020603050405020304" pitchFamily="18" charset="0"/>
                <a:ea typeface="宋体" panose="02010600030101010101" pitchFamily="2" charset="-122"/>
              </a:rPr>
              <a:t>-1</a:t>
            </a:r>
            <a:r>
              <a:rPr lang="zh-CN" altLang="zh-CN" sz="1400" kern="100" dirty="0">
                <a:effectLst/>
                <a:latin typeface="Times New Roman" panose="02020603050405020304" pitchFamily="18" charset="0"/>
                <a:ea typeface="宋体" panose="02010600030101010101" pitchFamily="2" charset="-122"/>
              </a:rPr>
              <a:t>，则表示无效的状态转移。</a:t>
            </a:r>
          </a:p>
          <a:p>
            <a:pPr marL="342900" lvl="0" indent="-342900" algn="just">
              <a:lnSpc>
                <a:spcPct val="150000"/>
              </a:lnSpc>
              <a:buSzPts val="1000"/>
              <a:buFont typeface="Symbol" panose="05050102010706020507" pitchFamily="18" charset="2"/>
              <a:buChar char=""/>
              <a:tabLst>
                <a:tab pos="457200" algn="l"/>
              </a:tabLst>
            </a:pPr>
            <a:r>
              <a:rPr lang="zh-CN" altLang="zh-CN" sz="1400" b="1" kern="100" dirty="0">
                <a:effectLst/>
                <a:latin typeface="Times New Roman" panose="02020603050405020304" pitchFamily="18" charset="0"/>
                <a:ea typeface="宋体" panose="02010600030101010101" pitchFamily="2" charset="-122"/>
              </a:rPr>
              <a:t>终止状态处理</a:t>
            </a:r>
            <a:r>
              <a:rPr lang="zh-CN" altLang="zh-CN" sz="1400" kern="100" dirty="0">
                <a:effectLst/>
                <a:latin typeface="Times New Roman" panose="02020603050405020304" pitchFamily="18" charset="0"/>
                <a:ea typeface="宋体" panose="02010600030101010101" pitchFamily="2" charset="-122"/>
              </a:rPr>
              <a:t>：当</a:t>
            </a:r>
            <a:r>
              <a:rPr lang="en-US" altLang="zh-CN" sz="1400" kern="100" dirty="0">
                <a:effectLst/>
                <a:latin typeface="Times New Roman" panose="02020603050405020304" pitchFamily="18" charset="0"/>
                <a:ea typeface="宋体" panose="02010600030101010101" pitchFamily="2" charset="-122"/>
              </a:rPr>
              <a:t>state</a:t>
            </a:r>
            <a:r>
              <a:rPr lang="zh-CN" altLang="zh-CN" sz="1400" kern="100" dirty="0">
                <a:effectLst/>
                <a:latin typeface="Times New Roman" panose="02020603050405020304" pitchFamily="18" charset="0"/>
                <a:ea typeface="宋体" panose="02010600030101010101" pitchFamily="2" charset="-122"/>
              </a:rPr>
              <a:t>变为</a:t>
            </a:r>
            <a:r>
              <a:rPr lang="en-US" altLang="zh-CN" sz="1400" kern="100" dirty="0">
                <a:effectLst/>
                <a:latin typeface="Times New Roman" panose="02020603050405020304" pitchFamily="18" charset="0"/>
                <a:ea typeface="宋体" panose="02010600030101010101" pitchFamily="2" charset="-122"/>
              </a:rPr>
              <a:t>-1</a:t>
            </a:r>
            <a:r>
              <a:rPr lang="zh-CN" altLang="zh-CN" sz="1400" kern="100" dirty="0">
                <a:effectLst/>
                <a:latin typeface="Times New Roman" panose="02020603050405020304" pitchFamily="18" charset="0"/>
                <a:ea typeface="宋体" panose="02010600030101010101" pitchFamily="2" charset="-122"/>
              </a:rPr>
              <a:t>时，程序判断是否处于终止状态。是终止状态，则输出当前的标记，并且从输入字符串中</a:t>
            </a:r>
            <a:r>
              <a:rPr lang="zh-CN" altLang="zh-CN" sz="1400" b="1" kern="100" dirty="0">
                <a:effectLst/>
                <a:latin typeface="Times New Roman" panose="02020603050405020304" pitchFamily="18" charset="0"/>
                <a:ea typeface="宋体" panose="02010600030101010101" pitchFamily="2" charset="-122"/>
              </a:rPr>
              <a:t>回溯</a:t>
            </a:r>
            <a:r>
              <a:rPr lang="zh-CN" altLang="zh-CN" sz="1400" kern="100" dirty="0">
                <a:effectLst/>
                <a:latin typeface="Times New Roman" panose="02020603050405020304" pitchFamily="18" charset="0"/>
                <a:ea typeface="宋体" panose="02010600030101010101" pitchFamily="2" charset="-122"/>
              </a:rPr>
              <a:t>一步。不是终止状态，则输出错误信息。</a:t>
            </a:r>
          </a:p>
          <a:p>
            <a:pPr algn="just">
              <a:lnSpc>
                <a:spcPct val="150000"/>
              </a:lnSpc>
            </a:pPr>
            <a:r>
              <a:rPr lang="en-US" altLang="zh-CN" sz="1400" b="1" kern="100" dirty="0">
                <a:effectLst/>
                <a:latin typeface="宋体" panose="02010600030101010101" pitchFamily="2" charset="-122"/>
                <a:ea typeface="宋体" panose="02010600030101010101" pitchFamily="2" charset="-122"/>
              </a:rPr>
              <a:t>4</a:t>
            </a:r>
            <a:r>
              <a:rPr lang="zh-CN" altLang="zh-CN" sz="1400" b="1" kern="100" dirty="0">
                <a:effectLst/>
                <a:latin typeface="Times New Roman" panose="02020603050405020304" pitchFamily="18" charset="0"/>
                <a:ea typeface="宋体" panose="02010600030101010101" pitchFamily="2" charset="-122"/>
              </a:rPr>
              <a:t>）输出</a:t>
            </a:r>
            <a:endParaRPr lang="zh-CN" altLang="zh-CN" sz="1400" kern="100" dirty="0">
              <a:effectLst/>
              <a:latin typeface="Times New Roman" panose="02020603050405020304" pitchFamily="18" charset="0"/>
              <a:ea typeface="宋体" panose="02010600030101010101" pitchFamily="2" charset="-122"/>
            </a:endParaRPr>
          </a:p>
          <a:p>
            <a:pPr marL="342900" lvl="0" indent="-342900" algn="just">
              <a:lnSpc>
                <a:spcPct val="150000"/>
              </a:lnSpc>
              <a:buSzPts val="1000"/>
              <a:buFont typeface="Symbol" panose="05050102010706020507" pitchFamily="18" charset="2"/>
              <a:buChar char=""/>
              <a:tabLst>
                <a:tab pos="457200" algn="l"/>
              </a:tabLst>
            </a:pPr>
            <a:r>
              <a:rPr lang="zh-CN" altLang="zh-CN" sz="1400" kern="100" dirty="0">
                <a:effectLst/>
                <a:latin typeface="Times New Roman" panose="02020603050405020304" pitchFamily="18" charset="0"/>
                <a:ea typeface="宋体" panose="02010600030101010101" pitchFamily="2" charset="-122"/>
              </a:rPr>
              <a:t>识别到有效的标记，程序会将识别到的标记和对应的终止状态输出到</a:t>
            </a:r>
            <a:r>
              <a:rPr lang="en-US" altLang="zh-CN" sz="1400" kern="100" dirty="0" err="1">
                <a:effectLst/>
                <a:latin typeface="Times New Roman" panose="02020603050405020304" pitchFamily="18" charset="0"/>
                <a:ea typeface="宋体" panose="02010600030101010101" pitchFamily="2" charset="-122"/>
              </a:rPr>
              <a:t>outfile</a:t>
            </a:r>
            <a:r>
              <a:rPr lang="zh-CN" altLang="zh-CN" sz="1400" kern="100" dirty="0">
                <a:effectLst/>
                <a:latin typeface="Times New Roman" panose="02020603050405020304" pitchFamily="18" charset="0"/>
                <a:ea typeface="宋体" panose="02010600030101010101" pitchFamily="2" charset="-122"/>
              </a:rPr>
              <a:t>文件。</a:t>
            </a:r>
          </a:p>
          <a:p>
            <a:pPr marL="342900" lvl="0" indent="-342900" algn="just">
              <a:lnSpc>
                <a:spcPct val="150000"/>
              </a:lnSpc>
              <a:buSzPts val="1000"/>
              <a:buFont typeface="Symbol" panose="05050102010706020507" pitchFamily="18" charset="2"/>
              <a:buChar char=""/>
              <a:tabLst>
                <a:tab pos="457200" algn="l"/>
              </a:tabLst>
            </a:pPr>
            <a:r>
              <a:rPr lang="zh-CN" altLang="zh-CN" sz="1400" kern="100" dirty="0">
                <a:effectLst/>
                <a:latin typeface="Times New Roman" panose="02020603050405020304" pitchFamily="18" charset="0"/>
                <a:ea typeface="宋体" panose="02010600030101010101" pitchFamily="2" charset="-122"/>
              </a:rPr>
              <a:t>如果无法识别标记，程序会输出错误信息（</a:t>
            </a:r>
            <a:r>
              <a:rPr lang="en-US" altLang="zh-CN" sz="1400" kern="100" dirty="0">
                <a:effectLst/>
                <a:latin typeface="Times New Roman" panose="02020603050405020304" pitchFamily="18" charset="0"/>
                <a:ea typeface="宋体" panose="02010600030101010101" pitchFamily="2" charset="-122"/>
              </a:rPr>
              <a:t>Invalid token</a:t>
            </a:r>
            <a:r>
              <a:rPr lang="zh-CN" altLang="zh-CN" sz="1400" kern="100" dirty="0">
                <a:effectLst/>
                <a:latin typeface="Times New Roman" panose="02020603050405020304" pitchFamily="18" charset="0"/>
                <a:ea typeface="宋体" panose="02010600030101010101" pitchFamily="2" charset="-122"/>
              </a:rPr>
              <a:t>）。</a:t>
            </a:r>
            <a:endParaRPr lang="zh-CN" altLang="zh-CN" sz="1600" kern="100" dirty="0">
              <a:effectLst/>
              <a:latin typeface="Times New Roman" panose="02020603050405020304" pitchFamily="18" charset="0"/>
              <a:ea typeface="宋体" panose="02010600030101010101" pitchFamily="2" charset="-122"/>
            </a:endParaRPr>
          </a:p>
          <a:p>
            <a:endParaRPr lang="zh-CN" altLang="en-US" dirty="0"/>
          </a:p>
        </p:txBody>
      </p:sp>
      <p:pic>
        <p:nvPicPr>
          <p:cNvPr id="14338" name="图片 1">
            <a:extLst>
              <a:ext uri="{FF2B5EF4-FFF2-40B4-BE49-F238E27FC236}">
                <a16:creationId xmlns:a16="http://schemas.microsoft.com/office/drawing/2014/main" id="{FAA9F2FC-3D21-9E45-57AC-CABB66CB33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0098" y="680084"/>
            <a:ext cx="4406614" cy="5516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7200657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strVal val="#ppt_w*0.70"/>
                                          </p:val>
                                        </p:tav>
                                        <p:tav tm="100000">
                                          <p:val>
                                            <p:strVal val="#ppt_w"/>
                                          </p:val>
                                        </p:tav>
                                      </p:tavLst>
                                    </p:anim>
                                    <p:anim calcmode="lin" valueType="num">
                                      <p:cBhvr>
                                        <p:cTn id="13" dur="1000" fill="hold"/>
                                        <p:tgtEl>
                                          <p:spTgt spid="5"/>
                                        </p:tgtEl>
                                        <p:attrNameLst>
                                          <p:attrName>ppt_h</p:attrName>
                                        </p:attrNameLst>
                                      </p:cBhvr>
                                      <p:tavLst>
                                        <p:tav tm="0">
                                          <p:val>
                                            <p:strVal val="#ppt_h"/>
                                          </p:val>
                                        </p:tav>
                                        <p:tav tm="100000">
                                          <p:val>
                                            <p:strVal val="#ppt_h"/>
                                          </p:val>
                                        </p:tav>
                                      </p:tavLst>
                                    </p:anim>
                                    <p:animEffect transition="in" filter="fade">
                                      <p:cBhvr>
                                        <p:cTn id="14" dur="1000"/>
                                        <p:tgtEl>
                                          <p:spTgt spid="5"/>
                                        </p:tgtEl>
                                      </p:cBhvr>
                                    </p:animEffect>
                                  </p:childTnLst>
                                </p:cTn>
                              </p:par>
                              <p:par>
                                <p:cTn id="15" presetID="55" presetClass="entr" presetSubtype="0" fill="hold" nodeType="withEffect">
                                  <p:stCondLst>
                                    <p:cond delay="0"/>
                                  </p:stCondLst>
                                  <p:childTnLst>
                                    <p:set>
                                      <p:cBhvr>
                                        <p:cTn id="16" dur="1" fill="hold">
                                          <p:stCondLst>
                                            <p:cond delay="0"/>
                                          </p:stCondLst>
                                        </p:cTn>
                                        <p:tgtEl>
                                          <p:spTgt spid="64"/>
                                        </p:tgtEl>
                                        <p:attrNameLst>
                                          <p:attrName>style.visibility</p:attrName>
                                        </p:attrNameLst>
                                      </p:cBhvr>
                                      <p:to>
                                        <p:strVal val="visible"/>
                                      </p:to>
                                    </p:set>
                                    <p:anim calcmode="lin" valueType="num">
                                      <p:cBhvr>
                                        <p:cTn id="17" dur="1000" fill="hold"/>
                                        <p:tgtEl>
                                          <p:spTgt spid="64"/>
                                        </p:tgtEl>
                                        <p:attrNameLst>
                                          <p:attrName>ppt_w</p:attrName>
                                        </p:attrNameLst>
                                      </p:cBhvr>
                                      <p:tavLst>
                                        <p:tav tm="0">
                                          <p:val>
                                            <p:strVal val="#ppt_w*0.70"/>
                                          </p:val>
                                        </p:tav>
                                        <p:tav tm="100000">
                                          <p:val>
                                            <p:strVal val="#ppt_w"/>
                                          </p:val>
                                        </p:tav>
                                      </p:tavLst>
                                    </p:anim>
                                    <p:anim calcmode="lin" valueType="num">
                                      <p:cBhvr>
                                        <p:cTn id="18" dur="1000" fill="hold"/>
                                        <p:tgtEl>
                                          <p:spTgt spid="64"/>
                                        </p:tgtEl>
                                        <p:attrNameLst>
                                          <p:attrName>ppt_h</p:attrName>
                                        </p:attrNameLst>
                                      </p:cBhvr>
                                      <p:tavLst>
                                        <p:tav tm="0">
                                          <p:val>
                                            <p:strVal val="#ppt_h"/>
                                          </p:val>
                                        </p:tav>
                                        <p:tav tm="100000">
                                          <p:val>
                                            <p:strVal val="#ppt_h"/>
                                          </p:val>
                                        </p:tav>
                                      </p:tavLst>
                                    </p:anim>
                                    <p:animEffect transition="in" filter="fade">
                                      <p:cBhvr>
                                        <p:cTn id="19" dur="1000"/>
                                        <p:tgtEl>
                                          <p:spTgt spid="64"/>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1000" fill="hold"/>
                                        <p:tgtEl>
                                          <p:spTgt spid="18"/>
                                        </p:tgtEl>
                                        <p:attrNameLst>
                                          <p:attrName>ppt_w</p:attrName>
                                        </p:attrNameLst>
                                      </p:cBhvr>
                                      <p:tavLst>
                                        <p:tav tm="0">
                                          <p:val>
                                            <p:strVal val="#ppt_w*0.70"/>
                                          </p:val>
                                        </p:tav>
                                        <p:tav tm="100000">
                                          <p:val>
                                            <p:strVal val="#ppt_w"/>
                                          </p:val>
                                        </p:tav>
                                      </p:tavLst>
                                    </p:anim>
                                    <p:anim calcmode="lin" valueType="num">
                                      <p:cBhvr>
                                        <p:cTn id="23" dur="1000" fill="hold"/>
                                        <p:tgtEl>
                                          <p:spTgt spid="18"/>
                                        </p:tgtEl>
                                        <p:attrNameLst>
                                          <p:attrName>ppt_h</p:attrName>
                                        </p:attrNameLst>
                                      </p:cBhvr>
                                      <p:tavLst>
                                        <p:tav tm="0">
                                          <p:val>
                                            <p:strVal val="#ppt_h"/>
                                          </p:val>
                                        </p:tav>
                                        <p:tav tm="100000">
                                          <p:val>
                                            <p:strVal val="#ppt_h"/>
                                          </p:val>
                                        </p:tav>
                                      </p:tavLst>
                                    </p:anim>
                                    <p:animEffect transition="in" filter="fade">
                                      <p:cBhvr>
                                        <p:cTn id="24" dur="1000"/>
                                        <p:tgtEl>
                                          <p:spTgt spid="18"/>
                                        </p:tgtEl>
                                      </p:cBhvr>
                                    </p:animEffect>
                                  </p:childTnLst>
                                </p:cTn>
                              </p:par>
                              <p:par>
                                <p:cTn id="25" presetID="55"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1000" fill="hold"/>
                                        <p:tgtEl>
                                          <p:spTgt spid="13"/>
                                        </p:tgtEl>
                                        <p:attrNameLst>
                                          <p:attrName>ppt_w</p:attrName>
                                        </p:attrNameLst>
                                      </p:cBhvr>
                                      <p:tavLst>
                                        <p:tav tm="0">
                                          <p:val>
                                            <p:strVal val="#ppt_w*0.70"/>
                                          </p:val>
                                        </p:tav>
                                        <p:tav tm="100000">
                                          <p:val>
                                            <p:strVal val="#ppt_w"/>
                                          </p:val>
                                        </p:tav>
                                      </p:tavLst>
                                    </p:anim>
                                    <p:anim calcmode="lin" valueType="num">
                                      <p:cBhvr>
                                        <p:cTn id="28" dur="1000" fill="hold"/>
                                        <p:tgtEl>
                                          <p:spTgt spid="13"/>
                                        </p:tgtEl>
                                        <p:attrNameLst>
                                          <p:attrName>ppt_h</p:attrName>
                                        </p:attrNameLst>
                                      </p:cBhvr>
                                      <p:tavLst>
                                        <p:tav tm="0">
                                          <p:val>
                                            <p:strVal val="#ppt_h"/>
                                          </p:val>
                                        </p:tav>
                                        <p:tav tm="100000">
                                          <p:val>
                                            <p:strVal val="#ppt_h"/>
                                          </p:val>
                                        </p:tav>
                                      </p:tavLst>
                                    </p:anim>
                                    <p:animEffect transition="in" filter="fade">
                                      <p:cBhvr>
                                        <p:cTn id="29" dur="1000"/>
                                        <p:tgtEl>
                                          <p:spTgt spid="13"/>
                                        </p:tgtEl>
                                      </p:cBhvr>
                                    </p:animEffect>
                                  </p:childTnLst>
                                </p:cTn>
                              </p:par>
                              <p:par>
                                <p:cTn id="30" presetID="55"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p:cTn id="32" dur="1000" fill="hold"/>
                                        <p:tgtEl>
                                          <p:spTgt spid="21"/>
                                        </p:tgtEl>
                                        <p:attrNameLst>
                                          <p:attrName>ppt_w</p:attrName>
                                        </p:attrNameLst>
                                      </p:cBhvr>
                                      <p:tavLst>
                                        <p:tav tm="0">
                                          <p:val>
                                            <p:strVal val="#ppt_w*0.70"/>
                                          </p:val>
                                        </p:tav>
                                        <p:tav tm="100000">
                                          <p:val>
                                            <p:strVal val="#ppt_w"/>
                                          </p:val>
                                        </p:tav>
                                      </p:tavLst>
                                    </p:anim>
                                    <p:anim calcmode="lin" valueType="num">
                                      <p:cBhvr>
                                        <p:cTn id="33" dur="1000" fill="hold"/>
                                        <p:tgtEl>
                                          <p:spTgt spid="21"/>
                                        </p:tgtEl>
                                        <p:attrNameLst>
                                          <p:attrName>ppt_h</p:attrName>
                                        </p:attrNameLst>
                                      </p:cBhvr>
                                      <p:tavLst>
                                        <p:tav tm="0">
                                          <p:val>
                                            <p:strVal val="#ppt_h"/>
                                          </p:val>
                                        </p:tav>
                                        <p:tav tm="100000">
                                          <p:val>
                                            <p:strVal val="#ppt_h"/>
                                          </p:val>
                                        </p:tav>
                                      </p:tavLst>
                                    </p:anim>
                                    <p:animEffect transition="in" filter="fade">
                                      <p:cBhvr>
                                        <p:cTn id="34" dur="1000"/>
                                        <p:tgtEl>
                                          <p:spTgt spid="21"/>
                                        </p:tgtEl>
                                      </p:cBhvr>
                                    </p:animEffect>
                                  </p:childTnLst>
                                </p:cTn>
                              </p:par>
                              <p:par>
                                <p:cTn id="35" presetID="53" presetClass="entr" presetSubtype="16"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p:cTn id="37" dur="500" fill="hold"/>
                                        <p:tgtEl>
                                          <p:spTgt spid="22"/>
                                        </p:tgtEl>
                                        <p:attrNameLst>
                                          <p:attrName>ppt_w</p:attrName>
                                        </p:attrNameLst>
                                      </p:cBhvr>
                                      <p:tavLst>
                                        <p:tav tm="0">
                                          <p:val>
                                            <p:fltVal val="0"/>
                                          </p:val>
                                        </p:tav>
                                        <p:tav tm="100000">
                                          <p:val>
                                            <p:strVal val="#ppt_w"/>
                                          </p:val>
                                        </p:tav>
                                      </p:tavLst>
                                    </p:anim>
                                    <p:anim calcmode="lin" valueType="num">
                                      <p:cBhvr>
                                        <p:cTn id="38" dur="500" fill="hold"/>
                                        <p:tgtEl>
                                          <p:spTgt spid="22"/>
                                        </p:tgtEl>
                                        <p:attrNameLst>
                                          <p:attrName>ppt_h</p:attrName>
                                        </p:attrNameLst>
                                      </p:cBhvr>
                                      <p:tavLst>
                                        <p:tav tm="0">
                                          <p:val>
                                            <p:fltVal val="0"/>
                                          </p:val>
                                        </p:tav>
                                        <p:tav tm="100000">
                                          <p:val>
                                            <p:strVal val="#ppt_h"/>
                                          </p:val>
                                        </p:tav>
                                      </p:tavLst>
                                    </p:anim>
                                    <p:animEffect transition="in" filter="fade">
                                      <p:cBhvr>
                                        <p:cTn id="3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1BCC9-E08F-92FF-5CC0-C96A537D1CFC}"/>
            </a:ext>
          </a:extLst>
        </p:cNvPr>
        <p:cNvGrpSpPr/>
        <p:nvPr/>
      </p:nvGrpSpPr>
      <p:grpSpPr>
        <a:xfrm>
          <a:off x="0" y="0"/>
          <a:ext cx="0" cy="0"/>
          <a:chOff x="0" y="0"/>
          <a:chExt cx="0" cy="0"/>
        </a:xfrm>
      </p:grpSpPr>
      <p:grpSp>
        <p:nvGrpSpPr>
          <p:cNvPr id="3" name="组合 2">
            <a:extLst>
              <a:ext uri="{FF2B5EF4-FFF2-40B4-BE49-F238E27FC236}">
                <a16:creationId xmlns:a16="http://schemas.microsoft.com/office/drawing/2014/main" id="{7A59F65A-AAF6-B974-87F4-4A0E3DDC4581}"/>
              </a:ext>
            </a:extLst>
          </p:cNvPr>
          <p:cNvGrpSpPr/>
          <p:nvPr/>
        </p:nvGrpSpPr>
        <p:grpSpPr>
          <a:xfrm>
            <a:off x="0" y="454025"/>
            <a:ext cx="671830" cy="749300"/>
            <a:chOff x="0" y="1121"/>
            <a:chExt cx="1058" cy="1180"/>
          </a:xfrm>
        </p:grpSpPr>
        <p:sp>
          <p:nvSpPr>
            <p:cNvPr id="2" name="矩形 1">
              <a:extLst>
                <a:ext uri="{FF2B5EF4-FFF2-40B4-BE49-F238E27FC236}">
                  <a16:creationId xmlns:a16="http://schemas.microsoft.com/office/drawing/2014/main" id="{830CE866-274E-8F80-A396-94FD32080D8F}"/>
                </a:ext>
              </a:extLst>
            </p:cNvPr>
            <p:cNvSpPr/>
            <p:nvPr/>
          </p:nvSpPr>
          <p:spPr>
            <a:xfrm>
              <a:off x="200" y="1321"/>
              <a:ext cx="859" cy="980"/>
            </a:xfrm>
            <a:prstGeom prst="rect">
              <a:avLst/>
            </a:prstGeom>
            <a:noFill/>
            <a:ln w="22225">
              <a:solidFill>
                <a:srgbClr val="11374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9752F6A0-8458-CA81-D69F-184DD58822E0}"/>
                </a:ext>
              </a:extLst>
            </p:cNvPr>
            <p:cNvSpPr/>
            <p:nvPr/>
          </p:nvSpPr>
          <p:spPr>
            <a:xfrm>
              <a:off x="0" y="1121"/>
              <a:ext cx="859" cy="980"/>
            </a:xfrm>
            <a:prstGeom prst="rect">
              <a:avLst/>
            </a:prstGeom>
            <a:solidFill>
              <a:srgbClr val="AD1C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a:extLst>
              <a:ext uri="{FF2B5EF4-FFF2-40B4-BE49-F238E27FC236}">
                <a16:creationId xmlns:a16="http://schemas.microsoft.com/office/drawing/2014/main" id="{4EB3CA40-ACC7-5A59-95A2-F0F839BC6572}"/>
              </a:ext>
            </a:extLst>
          </p:cNvPr>
          <p:cNvSpPr/>
          <p:nvPr/>
        </p:nvSpPr>
        <p:spPr>
          <a:xfrm>
            <a:off x="795655" y="495418"/>
            <a:ext cx="4402455"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2400" b="1" dirty="0"/>
              <a:t>使用</a:t>
            </a:r>
            <a:r>
              <a:rPr lang="zh-CN" altLang="en-US" sz="2400" b="1" dirty="0"/>
              <a:t>分析</a:t>
            </a:r>
            <a:r>
              <a:rPr lang="zh-CN" altLang="zh-CN" sz="2400" b="1" dirty="0"/>
              <a:t>程序进行词法分析</a:t>
            </a:r>
            <a:endParaRPr lang="zh-CN" altLang="zh-CN" sz="4400" dirty="0"/>
          </a:p>
        </p:txBody>
      </p:sp>
      <p:grpSp>
        <p:nvGrpSpPr>
          <p:cNvPr id="64" name="组合 63">
            <a:extLst>
              <a:ext uri="{FF2B5EF4-FFF2-40B4-BE49-F238E27FC236}">
                <a16:creationId xmlns:a16="http://schemas.microsoft.com/office/drawing/2014/main" id="{1A03BE00-B7C1-D9CE-3181-C2AB84FC44FE}"/>
              </a:ext>
            </a:extLst>
          </p:cNvPr>
          <p:cNvGrpSpPr/>
          <p:nvPr/>
        </p:nvGrpSpPr>
        <p:grpSpPr>
          <a:xfrm>
            <a:off x="0" y="6631940"/>
            <a:ext cx="12191365" cy="226060"/>
            <a:chOff x="0" y="10444"/>
            <a:chExt cx="19199" cy="356"/>
          </a:xfrm>
        </p:grpSpPr>
        <p:sp>
          <p:nvSpPr>
            <p:cNvPr id="65" name="矩形 64">
              <a:extLst>
                <a:ext uri="{FF2B5EF4-FFF2-40B4-BE49-F238E27FC236}">
                  <a16:creationId xmlns:a16="http://schemas.microsoft.com/office/drawing/2014/main" id="{426A898E-C197-EBAB-6D39-8431F7DD37BC}"/>
                </a:ext>
              </a:extLst>
            </p:cNvPr>
            <p:cNvSpPr/>
            <p:nvPr/>
          </p:nvSpPr>
          <p:spPr>
            <a:xfrm>
              <a:off x="6595" y="10444"/>
              <a:ext cx="12605" cy="356"/>
            </a:xfrm>
            <a:prstGeom prst="rect">
              <a:avLst/>
            </a:prstGeom>
            <a:solidFill>
              <a:srgbClr val="1137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2F33E504-9787-45E3-C3A1-0615B2C3152D}"/>
                </a:ext>
              </a:extLst>
            </p:cNvPr>
            <p:cNvSpPr/>
            <p:nvPr/>
          </p:nvSpPr>
          <p:spPr>
            <a:xfrm>
              <a:off x="0" y="10444"/>
              <a:ext cx="12605" cy="356"/>
            </a:xfrm>
            <a:prstGeom prst="rect">
              <a:avLst/>
            </a:prstGeom>
            <a:solidFill>
              <a:srgbClr val="AD1C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3" name="直接连接符 12">
            <a:extLst>
              <a:ext uri="{FF2B5EF4-FFF2-40B4-BE49-F238E27FC236}">
                <a16:creationId xmlns:a16="http://schemas.microsoft.com/office/drawing/2014/main" id="{830918C9-C9C8-9979-E7D7-AED1F0D59702}"/>
              </a:ext>
            </a:extLst>
          </p:cNvPr>
          <p:cNvCxnSpPr/>
          <p:nvPr/>
        </p:nvCxnSpPr>
        <p:spPr>
          <a:xfrm flipH="1">
            <a:off x="12054840" y="2560955"/>
            <a:ext cx="14605" cy="153860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F81BD3E7-71AB-BDE7-E695-5735E5ED5892}"/>
              </a:ext>
            </a:extLst>
          </p:cNvPr>
          <p:cNvCxnSpPr/>
          <p:nvPr/>
        </p:nvCxnSpPr>
        <p:spPr>
          <a:xfrm rot="16200000" flipH="1">
            <a:off x="11415395" y="1273810"/>
            <a:ext cx="14605" cy="153860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EFEFF7B2-283F-CD21-22FB-DD12609CA9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71790" y="166368"/>
            <a:ext cx="534790" cy="586742"/>
          </a:xfrm>
          <a:prstGeom prst="rect">
            <a:avLst/>
          </a:prstGeom>
        </p:spPr>
      </p:pic>
      <p:sp>
        <p:nvSpPr>
          <p:cNvPr id="6" name="文本框 5">
            <a:extLst>
              <a:ext uri="{FF2B5EF4-FFF2-40B4-BE49-F238E27FC236}">
                <a16:creationId xmlns:a16="http://schemas.microsoft.com/office/drawing/2014/main" id="{9EB6233E-14C8-D7DA-33AE-19DE49E355A2}"/>
              </a:ext>
            </a:extLst>
          </p:cNvPr>
          <p:cNvSpPr txBox="1"/>
          <p:nvPr/>
        </p:nvSpPr>
        <p:spPr>
          <a:xfrm>
            <a:off x="382146" y="1203325"/>
            <a:ext cx="5122416" cy="5647700"/>
          </a:xfrm>
          <a:prstGeom prst="rect">
            <a:avLst/>
          </a:prstGeom>
          <a:noFill/>
        </p:spPr>
        <p:txBody>
          <a:bodyPr wrap="square" rtlCol="0">
            <a:spAutoFit/>
          </a:bodyPr>
          <a:lstStyle/>
          <a:p>
            <a:pPr algn="just">
              <a:lnSpc>
                <a:spcPct val="150000"/>
              </a:lnSpc>
            </a:pPr>
            <a:r>
              <a:rPr lang="zh-CN" altLang="zh-CN" sz="1400" kern="100" dirty="0">
                <a:effectLst/>
                <a:latin typeface="Times New Roman" panose="02020603050405020304" pitchFamily="18" charset="0"/>
                <a:ea typeface="宋体" panose="02010600030101010101" pitchFamily="2" charset="-122"/>
              </a:rPr>
              <a:t>文件检查：</a:t>
            </a:r>
            <a:endParaRPr lang="en-US" altLang="zh-CN" sz="1400" kern="100" dirty="0">
              <a:effectLst/>
              <a:latin typeface="Times New Roman" panose="02020603050405020304" pitchFamily="18" charset="0"/>
              <a:ea typeface="宋体" panose="02010600030101010101" pitchFamily="2" charset="-122"/>
            </a:endParaRPr>
          </a:p>
          <a:p>
            <a:pPr marL="171450" indent="-171450" algn="just">
              <a:lnSpc>
                <a:spcPct val="150000"/>
              </a:lnSpc>
              <a:buFont typeface="Arial" panose="020B0604020202020204" pitchFamily="34" charset="0"/>
              <a:buChar char="•"/>
            </a:pPr>
            <a:r>
              <a:rPr lang="zh-CN" altLang="zh-CN" sz="1400" kern="100" dirty="0">
                <a:effectLst/>
                <a:latin typeface="Times New Roman" panose="02020603050405020304" pitchFamily="18" charset="0"/>
                <a:ea typeface="宋体" panose="02010600030101010101" pitchFamily="2" charset="-122"/>
              </a:rPr>
              <a:t>检查是否已选择要分析的源代码文件。如果文件路径为空，则弹出提示框，告知用户先选择代码文件。</a:t>
            </a:r>
          </a:p>
          <a:p>
            <a:pPr algn="just">
              <a:lnSpc>
                <a:spcPct val="150000"/>
              </a:lnSpc>
            </a:pPr>
            <a:r>
              <a:rPr lang="zh-CN" altLang="zh-CN" sz="1400" kern="100" dirty="0">
                <a:effectLst/>
                <a:latin typeface="Times New Roman" panose="02020603050405020304" pitchFamily="18" charset="0"/>
                <a:ea typeface="宋体" panose="02010600030101010101" pitchFamily="2" charset="-122"/>
              </a:rPr>
              <a:t>编译过程：</a:t>
            </a:r>
          </a:p>
          <a:p>
            <a:pPr marL="342900" lvl="0" indent="-342900" algn="l">
              <a:lnSpc>
                <a:spcPct val="150000"/>
              </a:lnSpc>
              <a:buSzPts val="1000"/>
              <a:buFont typeface="Symbol" panose="05050102010706020507" pitchFamily="18" charset="2"/>
              <a:buChar char=""/>
              <a:tabLst>
                <a:tab pos="457200" algn="l"/>
              </a:tabLst>
            </a:pPr>
            <a:r>
              <a:rPr lang="zh-CN" altLang="zh-CN" sz="1400" kern="100" dirty="0">
                <a:effectLst/>
                <a:latin typeface="Times New Roman" panose="02020603050405020304" pitchFamily="18" charset="0"/>
                <a:ea typeface="宋体" panose="02010600030101010101" pitchFamily="2" charset="-122"/>
              </a:rPr>
              <a:t>使用</a:t>
            </a:r>
            <a:r>
              <a:rPr lang="en-US" altLang="zh-CN" sz="1400" kern="100" dirty="0" err="1">
                <a:effectLst/>
                <a:latin typeface="Times New Roman" panose="02020603050405020304" pitchFamily="18" charset="0"/>
                <a:ea typeface="宋体" panose="02010600030101010101" pitchFamily="2" charset="-122"/>
              </a:rPr>
              <a:t>QProcess</a:t>
            </a:r>
            <a:r>
              <a:rPr lang="zh-CN" altLang="zh-CN" sz="1400" kern="100" dirty="0">
                <a:effectLst/>
                <a:latin typeface="Times New Roman" panose="02020603050405020304" pitchFamily="18" charset="0"/>
                <a:ea typeface="宋体" panose="02010600030101010101" pitchFamily="2" charset="-122"/>
              </a:rPr>
              <a:t>接口创建一个线程运行</a:t>
            </a:r>
            <a:r>
              <a:rPr lang="en-US" altLang="zh-CN" sz="1400" kern="100" dirty="0">
                <a:effectLst/>
                <a:latin typeface="Times New Roman" panose="02020603050405020304" pitchFamily="18" charset="0"/>
                <a:ea typeface="宋体" panose="02010600030101010101" pitchFamily="2" charset="-122"/>
              </a:rPr>
              <a:t>g++</a:t>
            </a:r>
            <a:r>
              <a:rPr lang="zh-CN" altLang="zh-CN" sz="1400" kern="100" dirty="0">
                <a:effectLst/>
                <a:latin typeface="Times New Roman" panose="02020603050405020304" pitchFamily="18" charset="0"/>
                <a:ea typeface="宋体" panose="02010600030101010101" pitchFamily="2" charset="-122"/>
              </a:rPr>
              <a:t>命令编译选定的代码文件，生成可执行文件。本程序使用的</a:t>
            </a:r>
            <a:r>
              <a:rPr lang="en-US" altLang="zh-CN" sz="1400" kern="100" dirty="0">
                <a:effectLst/>
                <a:latin typeface="Times New Roman" panose="02020603050405020304" pitchFamily="18" charset="0"/>
                <a:ea typeface="宋体" panose="02010600030101010101" pitchFamily="2" charset="-122"/>
              </a:rPr>
              <a:t>g++</a:t>
            </a:r>
            <a:r>
              <a:rPr lang="zh-CN" altLang="zh-CN" sz="1400" kern="100" dirty="0">
                <a:effectLst/>
                <a:latin typeface="Times New Roman" panose="02020603050405020304" pitchFamily="18" charset="0"/>
                <a:ea typeface="宋体" panose="02010600030101010101" pitchFamily="2" charset="-122"/>
              </a:rPr>
              <a:t>版本</a:t>
            </a:r>
            <a:r>
              <a:rPr lang="zh-CN" altLang="en-US" sz="1400" kern="100" dirty="0">
                <a:effectLst/>
                <a:latin typeface="Times New Roman" panose="02020603050405020304" pitchFamily="18" charset="0"/>
                <a:ea typeface="宋体" panose="02010600030101010101" pitchFamily="2" charset="-122"/>
              </a:rPr>
              <a:t>见右图</a:t>
            </a:r>
            <a:endParaRPr lang="zh-CN" altLang="zh-CN" sz="1400" kern="100" dirty="0">
              <a:effectLst/>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r>
              <a:rPr lang="zh-CN" altLang="zh-CN" sz="1400" kern="100" dirty="0">
                <a:effectLst/>
                <a:latin typeface="Times New Roman" panose="02020603050405020304" pitchFamily="18" charset="0"/>
                <a:ea typeface="宋体" panose="02010600030101010101" pitchFamily="2" charset="-122"/>
              </a:rPr>
              <a:t>如果编译失败，捕获并显示错误信息。</a:t>
            </a:r>
            <a:endParaRPr lang="en-US" altLang="zh-CN" sz="1400" kern="100" dirty="0">
              <a:effectLst/>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r>
              <a:rPr lang="zh-CN" altLang="en-US" sz="1400" kern="100" dirty="0">
                <a:effectLst/>
                <a:latin typeface="Times New Roman" panose="02020603050405020304" pitchFamily="18" charset="0"/>
                <a:ea typeface="宋体" panose="02010600030101010101" pitchFamily="2" charset="-122"/>
              </a:rPr>
              <a:t>需要</a:t>
            </a:r>
            <a:r>
              <a:rPr lang="zh-CN" altLang="en-US" sz="1400" kern="100" dirty="0">
                <a:latin typeface="Times New Roman" panose="02020603050405020304" pitchFamily="18" charset="0"/>
                <a:ea typeface="宋体" panose="02010600030101010101" pitchFamily="2" charset="-122"/>
              </a:rPr>
              <a:t>系统环境变量中存在</a:t>
            </a:r>
            <a:r>
              <a:rPr lang="en-US" altLang="zh-CN" sz="1400" kern="100" dirty="0">
                <a:latin typeface="Times New Roman" panose="02020603050405020304" pitchFamily="18" charset="0"/>
                <a:ea typeface="宋体" panose="02010600030101010101" pitchFamily="2" charset="-122"/>
              </a:rPr>
              <a:t>G++</a:t>
            </a:r>
            <a:endParaRPr lang="zh-CN" altLang="zh-CN" sz="1400" kern="100" dirty="0">
              <a:effectLst/>
              <a:latin typeface="Times New Roman" panose="02020603050405020304" pitchFamily="18" charset="0"/>
              <a:ea typeface="宋体" panose="02010600030101010101" pitchFamily="2" charset="-122"/>
            </a:endParaRPr>
          </a:p>
          <a:p>
            <a:pPr algn="just">
              <a:lnSpc>
                <a:spcPct val="150000"/>
              </a:lnSpc>
            </a:pPr>
            <a:r>
              <a:rPr lang="zh-CN" altLang="zh-CN" sz="1400" kern="100" dirty="0">
                <a:effectLst/>
                <a:latin typeface="Times New Roman" panose="02020603050405020304" pitchFamily="18" charset="0"/>
                <a:ea typeface="宋体" panose="02010600030101010101" pitchFamily="2" charset="-122"/>
              </a:rPr>
              <a:t>运行过程：</a:t>
            </a:r>
          </a:p>
          <a:p>
            <a:pPr marL="342900" lvl="0" indent="-342900" algn="just">
              <a:lnSpc>
                <a:spcPct val="150000"/>
              </a:lnSpc>
              <a:buSzPts val="1000"/>
              <a:buFont typeface="Symbol" panose="05050102010706020507" pitchFamily="18" charset="2"/>
              <a:buChar char=""/>
              <a:tabLst>
                <a:tab pos="457200" algn="l"/>
              </a:tabLst>
            </a:pPr>
            <a:r>
              <a:rPr lang="zh-CN" altLang="zh-CN" sz="1400" kern="100" dirty="0">
                <a:effectLst/>
                <a:latin typeface="Times New Roman" panose="02020603050405020304" pitchFamily="18" charset="0"/>
                <a:ea typeface="宋体" panose="02010600030101010101" pitchFamily="2" charset="-122"/>
              </a:rPr>
              <a:t>使用</a:t>
            </a:r>
            <a:r>
              <a:rPr lang="en-US" altLang="zh-CN" sz="1400" kern="100" dirty="0" err="1">
                <a:effectLst/>
                <a:latin typeface="Times New Roman" panose="02020603050405020304" pitchFamily="18" charset="0"/>
                <a:ea typeface="宋体" panose="02010600030101010101" pitchFamily="2" charset="-122"/>
              </a:rPr>
              <a:t>QProcess</a:t>
            </a:r>
            <a:r>
              <a:rPr lang="zh-CN" altLang="zh-CN" sz="1400" kern="100" dirty="0">
                <a:effectLst/>
                <a:latin typeface="Times New Roman" panose="02020603050405020304" pitchFamily="18" charset="0"/>
                <a:ea typeface="宋体" panose="02010600030101010101" pitchFamily="2" charset="-122"/>
              </a:rPr>
              <a:t>创建一个新的线程运行编译后的可执行文件，由于源文件已经定义</a:t>
            </a:r>
            <a:r>
              <a:rPr lang="zh-CN" altLang="zh-CN" sz="1400" b="1" kern="100" dirty="0">
                <a:effectLst/>
                <a:latin typeface="Times New Roman" panose="02020603050405020304" pitchFamily="18" charset="0"/>
                <a:ea typeface="宋体" panose="02010600030101010101" pitchFamily="2" charset="-122"/>
              </a:rPr>
              <a:t>命令行传参</a:t>
            </a:r>
            <a:r>
              <a:rPr lang="zh-CN" altLang="zh-CN" sz="1400" kern="100" dirty="0">
                <a:effectLst/>
                <a:latin typeface="Times New Roman" panose="02020603050405020304" pitchFamily="18" charset="0"/>
                <a:ea typeface="宋体" panose="02010600030101010101" pitchFamily="2" charset="-122"/>
              </a:rPr>
              <a:t>方式，可直接传入源代码路径和输出文本文件路径。</a:t>
            </a:r>
          </a:p>
          <a:p>
            <a:pPr marL="342900" lvl="0" indent="-342900" algn="just">
              <a:lnSpc>
                <a:spcPct val="150000"/>
              </a:lnSpc>
              <a:buSzPts val="1000"/>
              <a:buFont typeface="Symbol" panose="05050102010706020507" pitchFamily="18" charset="2"/>
              <a:buChar char=""/>
              <a:tabLst>
                <a:tab pos="457200" algn="l"/>
              </a:tabLst>
            </a:pPr>
            <a:r>
              <a:rPr lang="zh-CN" altLang="zh-CN" sz="1400" kern="100" dirty="0">
                <a:effectLst/>
                <a:latin typeface="Times New Roman" panose="02020603050405020304" pitchFamily="18" charset="0"/>
                <a:ea typeface="宋体" panose="02010600030101010101" pitchFamily="2" charset="-122"/>
              </a:rPr>
              <a:t>捕获程序执行过程中的输出，并将分析结果保存到指定的文本文件。</a:t>
            </a:r>
            <a:endParaRPr lang="en-US" altLang="zh-CN" sz="1400" kern="100" dirty="0">
              <a:effectLst/>
              <a:latin typeface="Times New Roman" panose="02020603050405020304" pitchFamily="18" charset="0"/>
              <a:ea typeface="宋体" panose="02010600030101010101" pitchFamily="2" charset="-122"/>
            </a:endParaRPr>
          </a:p>
          <a:p>
            <a:pPr algn="just">
              <a:lnSpc>
                <a:spcPct val="150000"/>
              </a:lnSpc>
            </a:pPr>
            <a:r>
              <a:rPr lang="zh-CN" altLang="zh-CN" sz="1400" kern="100" dirty="0">
                <a:effectLst/>
                <a:latin typeface="Times New Roman" panose="02020603050405020304" pitchFamily="18" charset="0"/>
                <a:ea typeface="宋体" panose="02010600030101010101" pitchFamily="2" charset="-122"/>
              </a:rPr>
              <a:t>显示输出：</a:t>
            </a:r>
          </a:p>
          <a:p>
            <a:pPr marL="342900" lvl="0" indent="-342900" algn="just">
              <a:lnSpc>
                <a:spcPct val="150000"/>
              </a:lnSpc>
              <a:buSzPts val="1000"/>
              <a:buFont typeface="Symbol" panose="05050102010706020507" pitchFamily="18" charset="2"/>
              <a:buChar char=""/>
              <a:tabLst>
                <a:tab pos="457200" algn="l"/>
              </a:tabLst>
            </a:pPr>
            <a:r>
              <a:rPr lang="zh-CN" altLang="zh-CN" sz="1400" kern="100" dirty="0">
                <a:effectLst/>
                <a:latin typeface="Times New Roman" panose="02020603050405020304" pitchFamily="18" charset="0"/>
                <a:ea typeface="宋体" panose="02010600030101010101" pitchFamily="2" charset="-122"/>
              </a:rPr>
              <a:t>从输出文本文件中读取分析结果，将结果显示在</a:t>
            </a:r>
            <a:r>
              <a:rPr lang="en-US" altLang="zh-CN" sz="1400" kern="100" dirty="0">
                <a:effectLst/>
                <a:latin typeface="Times New Roman" panose="02020603050405020304" pitchFamily="18" charset="0"/>
                <a:ea typeface="宋体" panose="02010600030101010101" pitchFamily="2" charset="-122"/>
              </a:rPr>
              <a:t>UI</a:t>
            </a:r>
            <a:r>
              <a:rPr lang="zh-CN" altLang="zh-CN" sz="1400" kern="100" dirty="0">
                <a:effectLst/>
                <a:latin typeface="Times New Roman" panose="02020603050405020304" pitchFamily="18" charset="0"/>
                <a:ea typeface="宋体" panose="02010600030101010101" pitchFamily="2" charset="-122"/>
              </a:rPr>
              <a:t>中的</a:t>
            </a:r>
            <a:r>
              <a:rPr lang="en-US" altLang="zh-CN" sz="1400" kern="100" dirty="0" err="1">
                <a:effectLst/>
                <a:latin typeface="Times New Roman" panose="02020603050405020304" pitchFamily="18" charset="0"/>
                <a:ea typeface="宋体" panose="02010600030101010101" pitchFamily="2" charset="-122"/>
              </a:rPr>
              <a:t>ana_textEdit</a:t>
            </a:r>
            <a:r>
              <a:rPr lang="zh-CN" altLang="zh-CN" sz="1400" kern="100" dirty="0">
                <a:effectLst/>
                <a:latin typeface="Times New Roman" panose="02020603050405020304" pitchFamily="18" charset="0"/>
                <a:ea typeface="宋体" panose="02010600030101010101" pitchFamily="2" charset="-122"/>
              </a:rPr>
              <a:t>文本框中。</a:t>
            </a:r>
            <a:endParaRPr lang="zh-CN" altLang="zh-CN" sz="1200" kern="100" dirty="0">
              <a:effectLst/>
              <a:latin typeface="Times New Roman" panose="02020603050405020304" pitchFamily="18" charset="0"/>
              <a:ea typeface="宋体" panose="02010600030101010101" pitchFamily="2" charset="-122"/>
            </a:endParaRPr>
          </a:p>
          <a:p>
            <a:endParaRPr lang="zh-CN" altLang="en-US" dirty="0"/>
          </a:p>
        </p:txBody>
      </p:sp>
      <p:pic>
        <p:nvPicPr>
          <p:cNvPr id="15362" name="图片 1">
            <a:extLst>
              <a:ext uri="{FF2B5EF4-FFF2-40B4-BE49-F238E27FC236}">
                <a16:creationId xmlns:a16="http://schemas.microsoft.com/office/drawing/2014/main" id="{B289D342-B28B-109C-18AE-6D43AD8B3F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2096" y="1842898"/>
            <a:ext cx="5062537"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 name="图片 1">
            <a:extLst>
              <a:ext uri="{FF2B5EF4-FFF2-40B4-BE49-F238E27FC236}">
                <a16:creationId xmlns:a16="http://schemas.microsoft.com/office/drawing/2014/main" id="{974364F1-60DD-45D4-DB8B-A2EB76273E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8432" y="2909569"/>
            <a:ext cx="5286633" cy="878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图片 1">
            <a:extLst>
              <a:ext uri="{FF2B5EF4-FFF2-40B4-BE49-F238E27FC236}">
                <a16:creationId xmlns:a16="http://schemas.microsoft.com/office/drawing/2014/main" id="{6DE54BDB-98AF-FCCF-118E-86ABE71742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68946" y="4730465"/>
            <a:ext cx="6023054" cy="834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2137623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strVal val="#ppt_w*0.70"/>
                                          </p:val>
                                        </p:tav>
                                        <p:tav tm="100000">
                                          <p:val>
                                            <p:strVal val="#ppt_w"/>
                                          </p:val>
                                        </p:tav>
                                      </p:tavLst>
                                    </p:anim>
                                    <p:anim calcmode="lin" valueType="num">
                                      <p:cBhvr>
                                        <p:cTn id="13" dur="1000" fill="hold"/>
                                        <p:tgtEl>
                                          <p:spTgt spid="5"/>
                                        </p:tgtEl>
                                        <p:attrNameLst>
                                          <p:attrName>ppt_h</p:attrName>
                                        </p:attrNameLst>
                                      </p:cBhvr>
                                      <p:tavLst>
                                        <p:tav tm="0">
                                          <p:val>
                                            <p:strVal val="#ppt_h"/>
                                          </p:val>
                                        </p:tav>
                                        <p:tav tm="100000">
                                          <p:val>
                                            <p:strVal val="#ppt_h"/>
                                          </p:val>
                                        </p:tav>
                                      </p:tavLst>
                                    </p:anim>
                                    <p:animEffect transition="in" filter="fade">
                                      <p:cBhvr>
                                        <p:cTn id="14" dur="1000"/>
                                        <p:tgtEl>
                                          <p:spTgt spid="5"/>
                                        </p:tgtEl>
                                      </p:cBhvr>
                                    </p:animEffect>
                                  </p:childTnLst>
                                </p:cTn>
                              </p:par>
                              <p:par>
                                <p:cTn id="15" presetID="55" presetClass="entr" presetSubtype="0" fill="hold" nodeType="withEffect">
                                  <p:stCondLst>
                                    <p:cond delay="0"/>
                                  </p:stCondLst>
                                  <p:childTnLst>
                                    <p:set>
                                      <p:cBhvr>
                                        <p:cTn id="16" dur="1" fill="hold">
                                          <p:stCondLst>
                                            <p:cond delay="0"/>
                                          </p:stCondLst>
                                        </p:cTn>
                                        <p:tgtEl>
                                          <p:spTgt spid="64"/>
                                        </p:tgtEl>
                                        <p:attrNameLst>
                                          <p:attrName>style.visibility</p:attrName>
                                        </p:attrNameLst>
                                      </p:cBhvr>
                                      <p:to>
                                        <p:strVal val="visible"/>
                                      </p:to>
                                    </p:set>
                                    <p:anim calcmode="lin" valueType="num">
                                      <p:cBhvr>
                                        <p:cTn id="17" dur="1000" fill="hold"/>
                                        <p:tgtEl>
                                          <p:spTgt spid="64"/>
                                        </p:tgtEl>
                                        <p:attrNameLst>
                                          <p:attrName>ppt_w</p:attrName>
                                        </p:attrNameLst>
                                      </p:cBhvr>
                                      <p:tavLst>
                                        <p:tav tm="0">
                                          <p:val>
                                            <p:strVal val="#ppt_w*0.70"/>
                                          </p:val>
                                        </p:tav>
                                        <p:tav tm="100000">
                                          <p:val>
                                            <p:strVal val="#ppt_w"/>
                                          </p:val>
                                        </p:tav>
                                      </p:tavLst>
                                    </p:anim>
                                    <p:anim calcmode="lin" valueType="num">
                                      <p:cBhvr>
                                        <p:cTn id="18" dur="1000" fill="hold"/>
                                        <p:tgtEl>
                                          <p:spTgt spid="64"/>
                                        </p:tgtEl>
                                        <p:attrNameLst>
                                          <p:attrName>ppt_h</p:attrName>
                                        </p:attrNameLst>
                                      </p:cBhvr>
                                      <p:tavLst>
                                        <p:tav tm="0">
                                          <p:val>
                                            <p:strVal val="#ppt_h"/>
                                          </p:val>
                                        </p:tav>
                                        <p:tav tm="100000">
                                          <p:val>
                                            <p:strVal val="#ppt_h"/>
                                          </p:val>
                                        </p:tav>
                                      </p:tavLst>
                                    </p:anim>
                                    <p:animEffect transition="in" filter="fade">
                                      <p:cBhvr>
                                        <p:cTn id="19" dur="1000"/>
                                        <p:tgtEl>
                                          <p:spTgt spid="64"/>
                                        </p:tgtEl>
                                      </p:cBhvr>
                                    </p:animEffect>
                                  </p:childTnLst>
                                </p:cTn>
                              </p:par>
                              <p:par>
                                <p:cTn id="20" presetID="55"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1000" fill="hold"/>
                                        <p:tgtEl>
                                          <p:spTgt spid="13"/>
                                        </p:tgtEl>
                                        <p:attrNameLst>
                                          <p:attrName>ppt_w</p:attrName>
                                        </p:attrNameLst>
                                      </p:cBhvr>
                                      <p:tavLst>
                                        <p:tav tm="0">
                                          <p:val>
                                            <p:strVal val="#ppt_w*0.70"/>
                                          </p:val>
                                        </p:tav>
                                        <p:tav tm="100000">
                                          <p:val>
                                            <p:strVal val="#ppt_w"/>
                                          </p:val>
                                        </p:tav>
                                      </p:tavLst>
                                    </p:anim>
                                    <p:anim calcmode="lin" valueType="num">
                                      <p:cBhvr>
                                        <p:cTn id="23" dur="1000" fill="hold"/>
                                        <p:tgtEl>
                                          <p:spTgt spid="13"/>
                                        </p:tgtEl>
                                        <p:attrNameLst>
                                          <p:attrName>ppt_h</p:attrName>
                                        </p:attrNameLst>
                                      </p:cBhvr>
                                      <p:tavLst>
                                        <p:tav tm="0">
                                          <p:val>
                                            <p:strVal val="#ppt_h"/>
                                          </p:val>
                                        </p:tav>
                                        <p:tav tm="100000">
                                          <p:val>
                                            <p:strVal val="#ppt_h"/>
                                          </p:val>
                                        </p:tav>
                                      </p:tavLst>
                                    </p:anim>
                                    <p:animEffect transition="in" filter="fade">
                                      <p:cBhvr>
                                        <p:cTn id="24" dur="1000"/>
                                        <p:tgtEl>
                                          <p:spTgt spid="13"/>
                                        </p:tgtEl>
                                      </p:cBhvr>
                                    </p:animEffect>
                                  </p:childTnLst>
                                </p:cTn>
                              </p:par>
                              <p:par>
                                <p:cTn id="25" presetID="55"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1000" fill="hold"/>
                                        <p:tgtEl>
                                          <p:spTgt spid="21"/>
                                        </p:tgtEl>
                                        <p:attrNameLst>
                                          <p:attrName>ppt_w</p:attrName>
                                        </p:attrNameLst>
                                      </p:cBhvr>
                                      <p:tavLst>
                                        <p:tav tm="0">
                                          <p:val>
                                            <p:strVal val="#ppt_w*0.70"/>
                                          </p:val>
                                        </p:tav>
                                        <p:tav tm="100000">
                                          <p:val>
                                            <p:strVal val="#ppt_w"/>
                                          </p:val>
                                        </p:tav>
                                      </p:tavLst>
                                    </p:anim>
                                    <p:anim calcmode="lin" valueType="num">
                                      <p:cBhvr>
                                        <p:cTn id="28" dur="1000" fill="hold"/>
                                        <p:tgtEl>
                                          <p:spTgt spid="21"/>
                                        </p:tgtEl>
                                        <p:attrNameLst>
                                          <p:attrName>ppt_h</p:attrName>
                                        </p:attrNameLst>
                                      </p:cBhvr>
                                      <p:tavLst>
                                        <p:tav tm="0">
                                          <p:val>
                                            <p:strVal val="#ppt_h"/>
                                          </p:val>
                                        </p:tav>
                                        <p:tav tm="100000">
                                          <p:val>
                                            <p:strVal val="#ppt_h"/>
                                          </p:val>
                                        </p:tav>
                                      </p:tavLst>
                                    </p:anim>
                                    <p:animEffect transition="in" filter="fade">
                                      <p:cBhvr>
                                        <p:cTn id="29" dur="1000"/>
                                        <p:tgtEl>
                                          <p:spTgt spid="21"/>
                                        </p:tgtEl>
                                      </p:cBhvr>
                                    </p:animEffect>
                                  </p:childTnLst>
                                </p:cTn>
                              </p:par>
                              <p:par>
                                <p:cTn id="30" presetID="53" presetClass="entr" presetSubtype="16"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p:cTn id="32" dur="500" fill="hold"/>
                                        <p:tgtEl>
                                          <p:spTgt spid="22"/>
                                        </p:tgtEl>
                                        <p:attrNameLst>
                                          <p:attrName>ppt_w</p:attrName>
                                        </p:attrNameLst>
                                      </p:cBhvr>
                                      <p:tavLst>
                                        <p:tav tm="0">
                                          <p:val>
                                            <p:fltVal val="0"/>
                                          </p:val>
                                        </p:tav>
                                        <p:tav tm="100000">
                                          <p:val>
                                            <p:strVal val="#ppt_w"/>
                                          </p:val>
                                        </p:tav>
                                      </p:tavLst>
                                    </p:anim>
                                    <p:anim calcmode="lin" valueType="num">
                                      <p:cBhvr>
                                        <p:cTn id="33" dur="500" fill="hold"/>
                                        <p:tgtEl>
                                          <p:spTgt spid="22"/>
                                        </p:tgtEl>
                                        <p:attrNameLst>
                                          <p:attrName>ppt_h</p:attrName>
                                        </p:attrNameLst>
                                      </p:cBhvr>
                                      <p:tavLst>
                                        <p:tav tm="0">
                                          <p:val>
                                            <p:fltVal val="0"/>
                                          </p:val>
                                        </p:tav>
                                        <p:tav tm="100000">
                                          <p:val>
                                            <p:strVal val="#ppt_h"/>
                                          </p:val>
                                        </p:tav>
                                      </p:tavLst>
                                    </p:anim>
                                    <p:animEffect transition="in" filter="fade">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583D4-5645-93BB-106F-40862042800C}"/>
            </a:ext>
          </a:extLst>
        </p:cNvPr>
        <p:cNvGrpSpPr/>
        <p:nvPr/>
      </p:nvGrpSpPr>
      <p:grpSpPr>
        <a:xfrm>
          <a:off x="0" y="0"/>
          <a:ext cx="0" cy="0"/>
          <a:chOff x="0" y="0"/>
          <a:chExt cx="0" cy="0"/>
        </a:xfrm>
      </p:grpSpPr>
      <p:grpSp>
        <p:nvGrpSpPr>
          <p:cNvPr id="3" name="组合 2">
            <a:extLst>
              <a:ext uri="{FF2B5EF4-FFF2-40B4-BE49-F238E27FC236}">
                <a16:creationId xmlns:a16="http://schemas.microsoft.com/office/drawing/2014/main" id="{AC2E8140-90FA-0022-337E-6C40768F328C}"/>
              </a:ext>
            </a:extLst>
          </p:cNvPr>
          <p:cNvGrpSpPr/>
          <p:nvPr/>
        </p:nvGrpSpPr>
        <p:grpSpPr>
          <a:xfrm>
            <a:off x="0" y="454025"/>
            <a:ext cx="671830" cy="749300"/>
            <a:chOff x="0" y="1121"/>
            <a:chExt cx="1058" cy="1180"/>
          </a:xfrm>
        </p:grpSpPr>
        <p:sp>
          <p:nvSpPr>
            <p:cNvPr id="2" name="矩形 1">
              <a:extLst>
                <a:ext uri="{FF2B5EF4-FFF2-40B4-BE49-F238E27FC236}">
                  <a16:creationId xmlns:a16="http://schemas.microsoft.com/office/drawing/2014/main" id="{FE962781-9ADB-671E-2E64-20D3A023A8FA}"/>
                </a:ext>
              </a:extLst>
            </p:cNvPr>
            <p:cNvSpPr/>
            <p:nvPr/>
          </p:nvSpPr>
          <p:spPr>
            <a:xfrm>
              <a:off x="200" y="1321"/>
              <a:ext cx="859" cy="980"/>
            </a:xfrm>
            <a:prstGeom prst="rect">
              <a:avLst/>
            </a:prstGeom>
            <a:noFill/>
            <a:ln w="22225">
              <a:solidFill>
                <a:srgbClr val="11374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3A788043-3A1A-EACC-D461-B4D623034E7F}"/>
                </a:ext>
              </a:extLst>
            </p:cNvPr>
            <p:cNvSpPr/>
            <p:nvPr/>
          </p:nvSpPr>
          <p:spPr>
            <a:xfrm>
              <a:off x="0" y="1121"/>
              <a:ext cx="859" cy="980"/>
            </a:xfrm>
            <a:prstGeom prst="rect">
              <a:avLst/>
            </a:prstGeom>
            <a:solidFill>
              <a:srgbClr val="AD1C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a:extLst>
              <a:ext uri="{FF2B5EF4-FFF2-40B4-BE49-F238E27FC236}">
                <a16:creationId xmlns:a16="http://schemas.microsoft.com/office/drawing/2014/main" id="{99106F5D-5A36-B85B-8D9B-4B56A62972AB}"/>
              </a:ext>
            </a:extLst>
          </p:cNvPr>
          <p:cNvSpPr/>
          <p:nvPr/>
        </p:nvSpPr>
        <p:spPr>
          <a:xfrm>
            <a:off x="795655" y="495418"/>
            <a:ext cx="4402455"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t>文法处理</a:t>
            </a:r>
            <a:endParaRPr lang="zh-CN" altLang="zh-CN" sz="4400" dirty="0"/>
          </a:p>
        </p:txBody>
      </p:sp>
      <p:grpSp>
        <p:nvGrpSpPr>
          <p:cNvPr id="64" name="组合 63">
            <a:extLst>
              <a:ext uri="{FF2B5EF4-FFF2-40B4-BE49-F238E27FC236}">
                <a16:creationId xmlns:a16="http://schemas.microsoft.com/office/drawing/2014/main" id="{137A65F8-C022-FA88-0BCA-984975729313}"/>
              </a:ext>
            </a:extLst>
          </p:cNvPr>
          <p:cNvGrpSpPr/>
          <p:nvPr/>
        </p:nvGrpSpPr>
        <p:grpSpPr>
          <a:xfrm>
            <a:off x="0" y="6631940"/>
            <a:ext cx="12191365" cy="226060"/>
            <a:chOff x="0" y="10444"/>
            <a:chExt cx="19199" cy="356"/>
          </a:xfrm>
        </p:grpSpPr>
        <p:sp>
          <p:nvSpPr>
            <p:cNvPr id="65" name="矩形 64">
              <a:extLst>
                <a:ext uri="{FF2B5EF4-FFF2-40B4-BE49-F238E27FC236}">
                  <a16:creationId xmlns:a16="http://schemas.microsoft.com/office/drawing/2014/main" id="{35B891AA-1842-DB13-5061-B1C571F82F0F}"/>
                </a:ext>
              </a:extLst>
            </p:cNvPr>
            <p:cNvSpPr/>
            <p:nvPr/>
          </p:nvSpPr>
          <p:spPr>
            <a:xfrm>
              <a:off x="6595" y="10444"/>
              <a:ext cx="12605" cy="356"/>
            </a:xfrm>
            <a:prstGeom prst="rect">
              <a:avLst/>
            </a:prstGeom>
            <a:solidFill>
              <a:srgbClr val="1137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FCDF7904-BA5E-9187-054C-4198FA535227}"/>
                </a:ext>
              </a:extLst>
            </p:cNvPr>
            <p:cNvSpPr/>
            <p:nvPr/>
          </p:nvSpPr>
          <p:spPr>
            <a:xfrm>
              <a:off x="0" y="10444"/>
              <a:ext cx="12605" cy="356"/>
            </a:xfrm>
            <a:prstGeom prst="rect">
              <a:avLst/>
            </a:prstGeom>
            <a:solidFill>
              <a:srgbClr val="AD1C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3" name="直接连接符 12">
            <a:extLst>
              <a:ext uri="{FF2B5EF4-FFF2-40B4-BE49-F238E27FC236}">
                <a16:creationId xmlns:a16="http://schemas.microsoft.com/office/drawing/2014/main" id="{9C9A4CE4-3C98-8DE5-C873-492FB7EBBA17}"/>
              </a:ext>
            </a:extLst>
          </p:cNvPr>
          <p:cNvCxnSpPr/>
          <p:nvPr/>
        </p:nvCxnSpPr>
        <p:spPr>
          <a:xfrm flipH="1">
            <a:off x="12054840" y="2560955"/>
            <a:ext cx="14605" cy="153860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63490C77-6C21-A90C-7A58-161E50DAD0BC}"/>
              </a:ext>
            </a:extLst>
          </p:cNvPr>
          <p:cNvCxnSpPr/>
          <p:nvPr/>
        </p:nvCxnSpPr>
        <p:spPr>
          <a:xfrm rot="16200000" flipH="1">
            <a:off x="11415395" y="1273810"/>
            <a:ext cx="14605" cy="153860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160BB893-4D32-D23A-A725-91313FEF28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71790" y="166368"/>
            <a:ext cx="534790" cy="586742"/>
          </a:xfrm>
          <a:prstGeom prst="rect">
            <a:avLst/>
          </a:prstGeom>
        </p:spPr>
      </p:pic>
      <p:pic>
        <p:nvPicPr>
          <p:cNvPr id="16388" name="图片 1">
            <a:extLst>
              <a:ext uri="{FF2B5EF4-FFF2-40B4-BE49-F238E27FC236}">
                <a16:creationId xmlns:a16="http://schemas.microsoft.com/office/drawing/2014/main" id="{040D1BF1-331F-B443-1274-44491EB312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0652" y="957083"/>
            <a:ext cx="3309392" cy="2750373"/>
          </a:xfrm>
          <a:prstGeom prst="rect">
            <a:avLst/>
          </a:prstGeom>
          <a:noFill/>
          <a:extLst>
            <a:ext uri="{909E8E84-426E-40DD-AFC4-6F175D3DCCD1}">
              <a14:hiddenFill xmlns:a14="http://schemas.microsoft.com/office/drawing/2010/main">
                <a:solidFill>
                  <a:srgbClr val="FFFFFF"/>
                </a:solidFill>
              </a14:hiddenFill>
            </a:ext>
          </a:extLst>
        </p:spPr>
      </p:pic>
      <p:pic>
        <p:nvPicPr>
          <p:cNvPr id="16387" name="Picture 3">
            <a:extLst>
              <a:ext uri="{FF2B5EF4-FFF2-40B4-BE49-F238E27FC236}">
                <a16:creationId xmlns:a16="http://schemas.microsoft.com/office/drawing/2014/main" id="{996E18BF-7130-7938-4BF2-A888F2FA88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4147" y="3915803"/>
            <a:ext cx="2485986" cy="431928"/>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0D756AB4-B58A-49DB-8FDD-4FF0E4EEAF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5465" y="4745832"/>
            <a:ext cx="5057775" cy="314325"/>
          </a:xfrm>
          <a:prstGeom prst="rect">
            <a:avLst/>
          </a:prstGeom>
          <a:noFill/>
          <a:extLst>
            <a:ext uri="{909E8E84-426E-40DD-AFC4-6F175D3DCCD1}">
              <a14:hiddenFill xmlns:a14="http://schemas.microsoft.com/office/drawing/2010/main">
                <a:solidFill>
                  <a:srgbClr val="FFFFFF"/>
                </a:solidFill>
              </a14:hiddenFill>
            </a:ext>
          </a:extLst>
        </p:spPr>
      </p:pic>
      <p:pic>
        <p:nvPicPr>
          <p:cNvPr id="16385" name="Picture 1">
            <a:extLst>
              <a:ext uri="{FF2B5EF4-FFF2-40B4-BE49-F238E27FC236}">
                <a16:creationId xmlns:a16="http://schemas.microsoft.com/office/drawing/2014/main" id="{A3ECA5BB-5E48-F092-3E03-3DA0B9C46D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3936" y="5758973"/>
            <a:ext cx="3476625" cy="2190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5">
            <a:extLst>
              <a:ext uri="{FF2B5EF4-FFF2-40B4-BE49-F238E27FC236}">
                <a16:creationId xmlns:a16="http://schemas.microsoft.com/office/drawing/2014/main" id="{C31B6234-769A-FEDD-2BFF-87EE3D08496B}"/>
              </a:ext>
            </a:extLst>
          </p:cNvPr>
          <p:cNvSpPr>
            <a:spLocks noChangeArrowheads="1"/>
          </p:cNvSpPr>
          <p:nvPr/>
        </p:nvSpPr>
        <p:spPr bwMode="auto">
          <a:xfrm>
            <a:off x="272732" y="1274852"/>
            <a:ext cx="5487400"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a:t>
            </a:r>
            <a:r>
              <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）使用的数据结构</a:t>
            </a:r>
            <a:endParaRPr kumimoji="0" lang="zh-CN"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zh-CN" sz="1400" b="0" i="0" u="none" strike="noStrike" cap="none" normalizeH="0" baseline="0" dirty="0" err="1">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grammarNode</a:t>
            </a:r>
            <a:r>
              <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结构体表示文法中的一个生成式（产生式规则）。</a:t>
            </a:r>
            <a:endParaRPr kumimoji="0" lang="zh-CN" altLang="en-US" sz="11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Pct val="100000"/>
              <a:buFont typeface="Symbol" panose="05050102010706020507" pitchFamily="18" charset="2"/>
              <a:buChar char=""/>
              <a:tabLst/>
            </a:pPr>
            <a:r>
              <a:rPr kumimoji="0" lang="en-US"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left</a:t>
            </a:r>
            <a:r>
              <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表示产生式的左部（即非终结符）。</a:t>
            </a:r>
            <a:endParaRPr kumimoji="0" lang="zh-CN" altLang="en-US"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Pct val="100000"/>
              <a:buFont typeface="Symbol" panose="05050102010706020507" pitchFamily="18" charset="2"/>
              <a:buChar char=""/>
              <a:tabLst/>
            </a:pPr>
            <a:r>
              <a:rPr kumimoji="0" lang="en-US"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right</a:t>
            </a:r>
            <a:r>
              <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是一个字符串向量，表示产生式的右部（符号序列）。</a:t>
            </a:r>
            <a:endParaRPr kumimoji="0" lang="zh-CN"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3200" b="0" i="0" u="none" strike="noStrike" cap="none" normalizeH="0" baseline="0" dirty="0">
              <a:ln>
                <a:noFill/>
              </a:ln>
              <a:solidFill>
                <a:schemeClr val="tx1"/>
              </a:solidFill>
              <a:effectLst/>
              <a:latin typeface="Arial" panose="020B0604020202020204" pitchFamily="34" charset="0"/>
            </a:endParaRPr>
          </a:p>
        </p:txBody>
      </p:sp>
      <p:sp>
        <p:nvSpPr>
          <p:cNvPr id="8" name="Rectangle 6">
            <a:extLst>
              <a:ext uri="{FF2B5EF4-FFF2-40B4-BE49-F238E27FC236}">
                <a16:creationId xmlns:a16="http://schemas.microsoft.com/office/drawing/2014/main" id="{86A6B741-7A35-B49C-F51E-94714DB29FFC}"/>
              </a:ext>
            </a:extLst>
          </p:cNvPr>
          <p:cNvSpPr>
            <a:spLocks noChangeArrowheads="1"/>
          </p:cNvSpPr>
          <p:nvPr/>
        </p:nvSpPr>
        <p:spPr bwMode="auto">
          <a:xfrm>
            <a:off x="443884" y="2962453"/>
            <a:ext cx="5660524" cy="1508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3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first</a:t>
            </a:r>
            <a:r>
              <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：文法的起始符号。</a:t>
            </a:r>
            <a:endParaRPr kumimoji="0" lang="zh-CN" altLang="en-US"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std::vector&lt;</a:t>
            </a:r>
            <a:r>
              <a:rPr kumimoji="0" lang="en-US" altLang="zh-CN" sz="1400" b="0" i="0" u="none" strike="noStrike" cap="none" normalizeH="0" baseline="0" dirty="0" err="1">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grammarNode</a:t>
            </a:r>
            <a:r>
              <a:rPr kumimoji="0" lang="en-US"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&gt;</a:t>
            </a:r>
            <a:r>
              <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，用于存储初始文法以及产生的增广文法</a:t>
            </a:r>
            <a:endParaRPr kumimoji="0" lang="zh-CN"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3200" b="0" i="0" u="none" strike="noStrike" cap="none" normalizeH="0" baseline="0" dirty="0">
              <a:ln>
                <a:noFill/>
              </a:ln>
              <a:solidFill>
                <a:schemeClr val="tx1"/>
              </a:solidFill>
              <a:effectLst/>
              <a:latin typeface="Arial" panose="020B0604020202020204" pitchFamily="34" charset="0"/>
            </a:endParaRPr>
          </a:p>
        </p:txBody>
      </p:sp>
      <p:sp>
        <p:nvSpPr>
          <p:cNvPr id="9" name="Rectangle 7">
            <a:extLst>
              <a:ext uri="{FF2B5EF4-FFF2-40B4-BE49-F238E27FC236}">
                <a16:creationId xmlns:a16="http://schemas.microsoft.com/office/drawing/2014/main" id="{E121AC84-A6B9-0645-35B0-4C52A536560E}"/>
              </a:ext>
            </a:extLst>
          </p:cNvPr>
          <p:cNvSpPr>
            <a:spLocks noChangeArrowheads="1"/>
          </p:cNvSpPr>
          <p:nvPr/>
        </p:nvSpPr>
        <p:spPr bwMode="auto">
          <a:xfrm>
            <a:off x="450563" y="4316362"/>
            <a:ext cx="610936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zh-CN" sz="1400" b="0" i="0" u="none" strike="noStrike" cap="none" normalizeH="0" baseline="0" dirty="0" err="1">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firstMap</a:t>
            </a:r>
            <a:r>
              <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sz="1400" b="0" i="0" u="none" strike="noStrike" cap="none" normalizeH="0" baseline="0" dirty="0" err="1">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followMap</a:t>
            </a:r>
            <a:r>
              <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：分别存储每个非终结符的</a:t>
            </a:r>
            <a:r>
              <a:rPr kumimoji="0" lang="en-US"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FIRST</a:t>
            </a:r>
            <a:r>
              <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集合和</a:t>
            </a:r>
            <a:r>
              <a:rPr kumimoji="0" lang="en-US"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FOLLOW</a:t>
            </a:r>
            <a:r>
              <a:rPr kumimoji="0" lang="zh-CN" altLang="en-US"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集合。</a:t>
            </a:r>
            <a:endParaRPr kumimoji="0" lang="zh-CN" altLang="en-US" sz="1100" b="0" i="0" u="none" strike="noStrike" cap="none" normalizeH="0" baseline="0" dirty="0">
              <a:ln>
                <a:noFill/>
              </a:ln>
              <a:solidFill>
                <a:schemeClr val="tx1"/>
              </a:solidFill>
              <a:effectLst/>
            </a:endParaRPr>
          </a:p>
        </p:txBody>
      </p:sp>
      <p:sp>
        <p:nvSpPr>
          <p:cNvPr id="10" name="Rectangle 8">
            <a:extLst>
              <a:ext uri="{FF2B5EF4-FFF2-40B4-BE49-F238E27FC236}">
                <a16:creationId xmlns:a16="http://schemas.microsoft.com/office/drawing/2014/main" id="{55EB9ADB-A4C5-4591-CBE8-D3CCAB9866CF}"/>
              </a:ext>
            </a:extLst>
          </p:cNvPr>
          <p:cNvSpPr>
            <a:spLocks noChangeArrowheads="1"/>
          </p:cNvSpPr>
          <p:nvPr/>
        </p:nvSpPr>
        <p:spPr bwMode="auto">
          <a:xfrm>
            <a:off x="443884" y="5281870"/>
            <a:ext cx="410881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zh-CN" sz="1200" b="0" i="0" u="none" strike="noStrike" cap="none" normalizeH="0" baseline="0" dirty="0" err="1">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itemMap</a:t>
            </a:r>
            <a:r>
              <a:rPr kumimoji="0" lang="zh-CN" altLang="en-US" sz="12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：用于映射文法产生式，记录每个产生式的编号。</a:t>
            </a:r>
            <a:endParaRPr kumimoji="0" lang="zh-CN" altLang="en-US" sz="1050" b="0" i="0" u="none" strike="noStrike" cap="none" normalizeH="0" baseline="0" dirty="0">
              <a:ln>
                <a:noFill/>
              </a:ln>
              <a:solidFill>
                <a:schemeClr val="tx1"/>
              </a:solidFill>
              <a:effectLst/>
            </a:endParaRPr>
          </a:p>
        </p:txBody>
      </p:sp>
    </p:spTree>
    <p:custDataLst>
      <p:tags r:id="rId1"/>
    </p:custDataLst>
    <p:extLst>
      <p:ext uri="{BB962C8B-B14F-4D97-AF65-F5344CB8AC3E}">
        <p14:creationId xmlns:p14="http://schemas.microsoft.com/office/powerpoint/2010/main" val="21233868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strVal val="#ppt_w*0.70"/>
                                          </p:val>
                                        </p:tav>
                                        <p:tav tm="100000">
                                          <p:val>
                                            <p:strVal val="#ppt_w"/>
                                          </p:val>
                                        </p:tav>
                                      </p:tavLst>
                                    </p:anim>
                                    <p:anim calcmode="lin" valueType="num">
                                      <p:cBhvr>
                                        <p:cTn id="13" dur="1000" fill="hold"/>
                                        <p:tgtEl>
                                          <p:spTgt spid="5"/>
                                        </p:tgtEl>
                                        <p:attrNameLst>
                                          <p:attrName>ppt_h</p:attrName>
                                        </p:attrNameLst>
                                      </p:cBhvr>
                                      <p:tavLst>
                                        <p:tav tm="0">
                                          <p:val>
                                            <p:strVal val="#ppt_h"/>
                                          </p:val>
                                        </p:tav>
                                        <p:tav tm="100000">
                                          <p:val>
                                            <p:strVal val="#ppt_h"/>
                                          </p:val>
                                        </p:tav>
                                      </p:tavLst>
                                    </p:anim>
                                    <p:animEffect transition="in" filter="fade">
                                      <p:cBhvr>
                                        <p:cTn id="14" dur="1000"/>
                                        <p:tgtEl>
                                          <p:spTgt spid="5"/>
                                        </p:tgtEl>
                                      </p:cBhvr>
                                    </p:animEffect>
                                  </p:childTnLst>
                                </p:cTn>
                              </p:par>
                              <p:par>
                                <p:cTn id="15" presetID="55" presetClass="entr" presetSubtype="0" fill="hold" nodeType="withEffect">
                                  <p:stCondLst>
                                    <p:cond delay="0"/>
                                  </p:stCondLst>
                                  <p:childTnLst>
                                    <p:set>
                                      <p:cBhvr>
                                        <p:cTn id="16" dur="1" fill="hold">
                                          <p:stCondLst>
                                            <p:cond delay="0"/>
                                          </p:stCondLst>
                                        </p:cTn>
                                        <p:tgtEl>
                                          <p:spTgt spid="64"/>
                                        </p:tgtEl>
                                        <p:attrNameLst>
                                          <p:attrName>style.visibility</p:attrName>
                                        </p:attrNameLst>
                                      </p:cBhvr>
                                      <p:to>
                                        <p:strVal val="visible"/>
                                      </p:to>
                                    </p:set>
                                    <p:anim calcmode="lin" valueType="num">
                                      <p:cBhvr>
                                        <p:cTn id="17" dur="1000" fill="hold"/>
                                        <p:tgtEl>
                                          <p:spTgt spid="64"/>
                                        </p:tgtEl>
                                        <p:attrNameLst>
                                          <p:attrName>ppt_w</p:attrName>
                                        </p:attrNameLst>
                                      </p:cBhvr>
                                      <p:tavLst>
                                        <p:tav tm="0">
                                          <p:val>
                                            <p:strVal val="#ppt_w*0.70"/>
                                          </p:val>
                                        </p:tav>
                                        <p:tav tm="100000">
                                          <p:val>
                                            <p:strVal val="#ppt_w"/>
                                          </p:val>
                                        </p:tav>
                                      </p:tavLst>
                                    </p:anim>
                                    <p:anim calcmode="lin" valueType="num">
                                      <p:cBhvr>
                                        <p:cTn id="18" dur="1000" fill="hold"/>
                                        <p:tgtEl>
                                          <p:spTgt spid="64"/>
                                        </p:tgtEl>
                                        <p:attrNameLst>
                                          <p:attrName>ppt_h</p:attrName>
                                        </p:attrNameLst>
                                      </p:cBhvr>
                                      <p:tavLst>
                                        <p:tav tm="0">
                                          <p:val>
                                            <p:strVal val="#ppt_h"/>
                                          </p:val>
                                        </p:tav>
                                        <p:tav tm="100000">
                                          <p:val>
                                            <p:strVal val="#ppt_h"/>
                                          </p:val>
                                        </p:tav>
                                      </p:tavLst>
                                    </p:anim>
                                    <p:animEffect transition="in" filter="fade">
                                      <p:cBhvr>
                                        <p:cTn id="19" dur="1000"/>
                                        <p:tgtEl>
                                          <p:spTgt spid="64"/>
                                        </p:tgtEl>
                                      </p:cBhvr>
                                    </p:animEffect>
                                  </p:childTnLst>
                                </p:cTn>
                              </p:par>
                              <p:par>
                                <p:cTn id="20" presetID="55"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1000" fill="hold"/>
                                        <p:tgtEl>
                                          <p:spTgt spid="13"/>
                                        </p:tgtEl>
                                        <p:attrNameLst>
                                          <p:attrName>ppt_w</p:attrName>
                                        </p:attrNameLst>
                                      </p:cBhvr>
                                      <p:tavLst>
                                        <p:tav tm="0">
                                          <p:val>
                                            <p:strVal val="#ppt_w*0.70"/>
                                          </p:val>
                                        </p:tav>
                                        <p:tav tm="100000">
                                          <p:val>
                                            <p:strVal val="#ppt_w"/>
                                          </p:val>
                                        </p:tav>
                                      </p:tavLst>
                                    </p:anim>
                                    <p:anim calcmode="lin" valueType="num">
                                      <p:cBhvr>
                                        <p:cTn id="23" dur="1000" fill="hold"/>
                                        <p:tgtEl>
                                          <p:spTgt spid="13"/>
                                        </p:tgtEl>
                                        <p:attrNameLst>
                                          <p:attrName>ppt_h</p:attrName>
                                        </p:attrNameLst>
                                      </p:cBhvr>
                                      <p:tavLst>
                                        <p:tav tm="0">
                                          <p:val>
                                            <p:strVal val="#ppt_h"/>
                                          </p:val>
                                        </p:tav>
                                        <p:tav tm="100000">
                                          <p:val>
                                            <p:strVal val="#ppt_h"/>
                                          </p:val>
                                        </p:tav>
                                      </p:tavLst>
                                    </p:anim>
                                    <p:animEffect transition="in" filter="fade">
                                      <p:cBhvr>
                                        <p:cTn id="24" dur="1000"/>
                                        <p:tgtEl>
                                          <p:spTgt spid="13"/>
                                        </p:tgtEl>
                                      </p:cBhvr>
                                    </p:animEffect>
                                  </p:childTnLst>
                                </p:cTn>
                              </p:par>
                              <p:par>
                                <p:cTn id="25" presetID="55"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1000" fill="hold"/>
                                        <p:tgtEl>
                                          <p:spTgt spid="21"/>
                                        </p:tgtEl>
                                        <p:attrNameLst>
                                          <p:attrName>ppt_w</p:attrName>
                                        </p:attrNameLst>
                                      </p:cBhvr>
                                      <p:tavLst>
                                        <p:tav tm="0">
                                          <p:val>
                                            <p:strVal val="#ppt_w*0.70"/>
                                          </p:val>
                                        </p:tav>
                                        <p:tav tm="100000">
                                          <p:val>
                                            <p:strVal val="#ppt_w"/>
                                          </p:val>
                                        </p:tav>
                                      </p:tavLst>
                                    </p:anim>
                                    <p:anim calcmode="lin" valueType="num">
                                      <p:cBhvr>
                                        <p:cTn id="28" dur="1000" fill="hold"/>
                                        <p:tgtEl>
                                          <p:spTgt spid="21"/>
                                        </p:tgtEl>
                                        <p:attrNameLst>
                                          <p:attrName>ppt_h</p:attrName>
                                        </p:attrNameLst>
                                      </p:cBhvr>
                                      <p:tavLst>
                                        <p:tav tm="0">
                                          <p:val>
                                            <p:strVal val="#ppt_h"/>
                                          </p:val>
                                        </p:tav>
                                        <p:tav tm="100000">
                                          <p:val>
                                            <p:strVal val="#ppt_h"/>
                                          </p:val>
                                        </p:tav>
                                      </p:tavLst>
                                    </p:anim>
                                    <p:animEffect transition="in" filter="fade">
                                      <p:cBhvr>
                                        <p:cTn id="29" dur="1000"/>
                                        <p:tgtEl>
                                          <p:spTgt spid="21"/>
                                        </p:tgtEl>
                                      </p:cBhvr>
                                    </p:animEffect>
                                  </p:childTnLst>
                                </p:cTn>
                              </p:par>
                              <p:par>
                                <p:cTn id="30" presetID="53" presetClass="entr" presetSubtype="16"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p:cTn id="32" dur="500" fill="hold"/>
                                        <p:tgtEl>
                                          <p:spTgt spid="22"/>
                                        </p:tgtEl>
                                        <p:attrNameLst>
                                          <p:attrName>ppt_w</p:attrName>
                                        </p:attrNameLst>
                                      </p:cBhvr>
                                      <p:tavLst>
                                        <p:tav tm="0">
                                          <p:val>
                                            <p:fltVal val="0"/>
                                          </p:val>
                                        </p:tav>
                                        <p:tav tm="100000">
                                          <p:val>
                                            <p:strVal val="#ppt_w"/>
                                          </p:val>
                                        </p:tav>
                                      </p:tavLst>
                                    </p:anim>
                                    <p:anim calcmode="lin" valueType="num">
                                      <p:cBhvr>
                                        <p:cTn id="33" dur="500" fill="hold"/>
                                        <p:tgtEl>
                                          <p:spTgt spid="22"/>
                                        </p:tgtEl>
                                        <p:attrNameLst>
                                          <p:attrName>ppt_h</p:attrName>
                                        </p:attrNameLst>
                                      </p:cBhvr>
                                      <p:tavLst>
                                        <p:tav tm="0">
                                          <p:val>
                                            <p:fltVal val="0"/>
                                          </p:val>
                                        </p:tav>
                                        <p:tav tm="100000">
                                          <p:val>
                                            <p:strVal val="#ppt_h"/>
                                          </p:val>
                                        </p:tav>
                                      </p:tavLst>
                                    </p:anim>
                                    <p:animEffect transition="in" filter="fade">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C24B5-D52A-A6F0-0C84-44C349344BF3}"/>
            </a:ext>
          </a:extLst>
        </p:cNvPr>
        <p:cNvGrpSpPr/>
        <p:nvPr/>
      </p:nvGrpSpPr>
      <p:grpSpPr>
        <a:xfrm>
          <a:off x="0" y="0"/>
          <a:ext cx="0" cy="0"/>
          <a:chOff x="0" y="0"/>
          <a:chExt cx="0" cy="0"/>
        </a:xfrm>
      </p:grpSpPr>
      <p:grpSp>
        <p:nvGrpSpPr>
          <p:cNvPr id="3" name="组合 2">
            <a:extLst>
              <a:ext uri="{FF2B5EF4-FFF2-40B4-BE49-F238E27FC236}">
                <a16:creationId xmlns:a16="http://schemas.microsoft.com/office/drawing/2014/main" id="{C6D822F0-CF82-47A9-E3A7-086D23E40979}"/>
              </a:ext>
            </a:extLst>
          </p:cNvPr>
          <p:cNvGrpSpPr/>
          <p:nvPr/>
        </p:nvGrpSpPr>
        <p:grpSpPr>
          <a:xfrm>
            <a:off x="0" y="454025"/>
            <a:ext cx="671830" cy="749300"/>
            <a:chOff x="0" y="1121"/>
            <a:chExt cx="1058" cy="1180"/>
          </a:xfrm>
        </p:grpSpPr>
        <p:sp>
          <p:nvSpPr>
            <p:cNvPr id="2" name="矩形 1">
              <a:extLst>
                <a:ext uri="{FF2B5EF4-FFF2-40B4-BE49-F238E27FC236}">
                  <a16:creationId xmlns:a16="http://schemas.microsoft.com/office/drawing/2014/main" id="{16276698-93F8-D8C3-08E1-B34576C1BD6E}"/>
                </a:ext>
              </a:extLst>
            </p:cNvPr>
            <p:cNvSpPr/>
            <p:nvPr/>
          </p:nvSpPr>
          <p:spPr>
            <a:xfrm>
              <a:off x="200" y="1321"/>
              <a:ext cx="859" cy="980"/>
            </a:xfrm>
            <a:prstGeom prst="rect">
              <a:avLst/>
            </a:prstGeom>
            <a:noFill/>
            <a:ln w="22225">
              <a:solidFill>
                <a:srgbClr val="11374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BBF07548-4EF3-3FB3-24DC-79FA2D1786EC}"/>
                </a:ext>
              </a:extLst>
            </p:cNvPr>
            <p:cNvSpPr/>
            <p:nvPr/>
          </p:nvSpPr>
          <p:spPr>
            <a:xfrm>
              <a:off x="0" y="1121"/>
              <a:ext cx="859" cy="980"/>
            </a:xfrm>
            <a:prstGeom prst="rect">
              <a:avLst/>
            </a:prstGeom>
            <a:solidFill>
              <a:srgbClr val="AD1C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a:extLst>
              <a:ext uri="{FF2B5EF4-FFF2-40B4-BE49-F238E27FC236}">
                <a16:creationId xmlns:a16="http://schemas.microsoft.com/office/drawing/2014/main" id="{7BBFA1F5-BC33-B1A5-F979-86CDDD0549B4}"/>
              </a:ext>
            </a:extLst>
          </p:cNvPr>
          <p:cNvSpPr/>
          <p:nvPr/>
        </p:nvSpPr>
        <p:spPr>
          <a:xfrm>
            <a:off x="795655" y="556895"/>
            <a:ext cx="4402455" cy="5232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2800" dirty="0"/>
              <a:t>创建增广文法</a:t>
            </a:r>
            <a:endParaRPr lang="zh-CN" altLang="zh-CN" sz="4800" dirty="0"/>
          </a:p>
        </p:txBody>
      </p:sp>
      <p:grpSp>
        <p:nvGrpSpPr>
          <p:cNvPr id="64" name="组合 63">
            <a:extLst>
              <a:ext uri="{FF2B5EF4-FFF2-40B4-BE49-F238E27FC236}">
                <a16:creationId xmlns:a16="http://schemas.microsoft.com/office/drawing/2014/main" id="{000CA952-CE7F-CDDA-4794-EF6C8D1ABA42}"/>
              </a:ext>
            </a:extLst>
          </p:cNvPr>
          <p:cNvGrpSpPr/>
          <p:nvPr/>
        </p:nvGrpSpPr>
        <p:grpSpPr>
          <a:xfrm>
            <a:off x="0" y="6631940"/>
            <a:ext cx="12191365" cy="226060"/>
            <a:chOff x="0" y="10444"/>
            <a:chExt cx="19199" cy="356"/>
          </a:xfrm>
        </p:grpSpPr>
        <p:sp>
          <p:nvSpPr>
            <p:cNvPr id="65" name="矩形 64">
              <a:extLst>
                <a:ext uri="{FF2B5EF4-FFF2-40B4-BE49-F238E27FC236}">
                  <a16:creationId xmlns:a16="http://schemas.microsoft.com/office/drawing/2014/main" id="{9E620C24-7EAF-1499-17E3-159CC32119C5}"/>
                </a:ext>
              </a:extLst>
            </p:cNvPr>
            <p:cNvSpPr/>
            <p:nvPr/>
          </p:nvSpPr>
          <p:spPr>
            <a:xfrm>
              <a:off x="6595" y="10444"/>
              <a:ext cx="12605" cy="356"/>
            </a:xfrm>
            <a:prstGeom prst="rect">
              <a:avLst/>
            </a:prstGeom>
            <a:solidFill>
              <a:srgbClr val="1137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25978B90-1356-DE0E-69D5-6634D7C1C7CE}"/>
                </a:ext>
              </a:extLst>
            </p:cNvPr>
            <p:cNvSpPr/>
            <p:nvPr/>
          </p:nvSpPr>
          <p:spPr>
            <a:xfrm>
              <a:off x="0" y="10444"/>
              <a:ext cx="12605" cy="356"/>
            </a:xfrm>
            <a:prstGeom prst="rect">
              <a:avLst/>
            </a:prstGeom>
            <a:solidFill>
              <a:srgbClr val="AD1C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C048E0BC-86C7-92ED-DADE-C6E2D175B818}"/>
              </a:ext>
            </a:extLst>
          </p:cNvPr>
          <p:cNvSpPr txBox="1"/>
          <p:nvPr/>
        </p:nvSpPr>
        <p:spPr>
          <a:xfrm>
            <a:off x="8294370" y="2385695"/>
            <a:ext cx="3298190" cy="12712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600" dirty="0">
                <a:solidFill>
                  <a:schemeClr val="bg1"/>
                </a:solidFill>
                <a:latin typeface="字魂59号-创粗黑" panose="00000500000000000000" charset="-122"/>
                <a:ea typeface="字魂59号-创粗黑" panose="00000500000000000000" charset="-122"/>
              </a:rPr>
              <a:t>请添加您所需要的文本请添加您所需要的文本请添加您所需要需要的文本请添加您所需要的文本请添加您的文本请。</a:t>
            </a:r>
          </a:p>
        </p:txBody>
      </p:sp>
      <p:cxnSp>
        <p:nvCxnSpPr>
          <p:cNvPr id="13" name="直接连接符 12">
            <a:extLst>
              <a:ext uri="{FF2B5EF4-FFF2-40B4-BE49-F238E27FC236}">
                <a16:creationId xmlns:a16="http://schemas.microsoft.com/office/drawing/2014/main" id="{0C132E5F-A061-2982-610D-86E4AA2D0FC2}"/>
              </a:ext>
            </a:extLst>
          </p:cNvPr>
          <p:cNvCxnSpPr/>
          <p:nvPr/>
        </p:nvCxnSpPr>
        <p:spPr>
          <a:xfrm flipH="1">
            <a:off x="12054840" y="2560955"/>
            <a:ext cx="14605" cy="153860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382F8052-6880-0C51-193B-DFE708A7C8B8}"/>
              </a:ext>
            </a:extLst>
          </p:cNvPr>
          <p:cNvCxnSpPr/>
          <p:nvPr/>
        </p:nvCxnSpPr>
        <p:spPr>
          <a:xfrm rot="16200000" flipH="1">
            <a:off x="11415395" y="1273810"/>
            <a:ext cx="14605" cy="153860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A7704F27-4054-82B3-2833-E83AAE2DF1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71790" y="166368"/>
            <a:ext cx="534790" cy="586742"/>
          </a:xfrm>
          <a:prstGeom prst="rect">
            <a:avLst/>
          </a:prstGeom>
        </p:spPr>
      </p:pic>
      <p:sp>
        <p:nvSpPr>
          <p:cNvPr id="6" name="文本框 5">
            <a:extLst>
              <a:ext uri="{FF2B5EF4-FFF2-40B4-BE49-F238E27FC236}">
                <a16:creationId xmlns:a16="http://schemas.microsoft.com/office/drawing/2014/main" id="{6661CE35-1643-1CA7-A83B-7352FFD89782}"/>
              </a:ext>
            </a:extLst>
          </p:cNvPr>
          <p:cNvSpPr txBox="1"/>
          <p:nvPr/>
        </p:nvSpPr>
        <p:spPr>
          <a:xfrm>
            <a:off x="363985" y="1553592"/>
            <a:ext cx="5122416" cy="4203074"/>
          </a:xfrm>
          <a:prstGeom prst="rect">
            <a:avLst/>
          </a:prstGeom>
          <a:noFill/>
        </p:spPr>
        <p:txBody>
          <a:bodyPr wrap="square" rtlCol="0">
            <a:spAutoFit/>
          </a:bodyPr>
          <a:lstStyle/>
          <a:p>
            <a:pPr marL="342900" lvl="0" indent="-342900" algn="l">
              <a:lnSpc>
                <a:spcPct val="150000"/>
              </a:lnSpc>
              <a:buSzPts val="1000"/>
              <a:buFont typeface="Symbol" panose="05050102010706020507" pitchFamily="18" charset="2"/>
              <a:buChar char=""/>
              <a:tabLst>
                <a:tab pos="457200" algn="l"/>
              </a:tabLst>
            </a:pPr>
            <a:r>
              <a:rPr lang="zh-CN" altLang="zh-CN" sz="1600" kern="100" dirty="0">
                <a:effectLst/>
                <a:latin typeface="Times New Roman" panose="02020603050405020304" pitchFamily="18" charset="0"/>
                <a:ea typeface="宋体" panose="02010600030101010101" pitchFamily="2" charset="-122"/>
              </a:rPr>
              <a:t>从文件中读入原文法，注意，</a:t>
            </a:r>
            <a:r>
              <a:rPr lang="zh-CN" altLang="zh-CN" sz="1600" b="1" kern="100" dirty="0">
                <a:effectLst/>
                <a:latin typeface="Times New Roman" panose="02020603050405020304" pitchFamily="18" charset="0"/>
                <a:ea typeface="宋体" panose="02010600030101010101" pitchFamily="2" charset="-122"/>
              </a:rPr>
              <a:t>原文法必须用空格分割每个终结符和非终结符</a:t>
            </a:r>
          </a:p>
          <a:p>
            <a:pPr marL="342900" lvl="0" indent="-342900" algn="l">
              <a:lnSpc>
                <a:spcPct val="150000"/>
              </a:lnSpc>
              <a:buSzPts val="1000"/>
              <a:buFont typeface="Symbol" panose="05050102010706020507" pitchFamily="18" charset="2"/>
              <a:buChar char=""/>
              <a:tabLst>
                <a:tab pos="457200" algn="l"/>
              </a:tabLst>
            </a:pPr>
            <a:r>
              <a:rPr lang="zh-CN" altLang="zh-CN" sz="1600" kern="100" dirty="0">
                <a:effectLst/>
                <a:latin typeface="Times New Roman" panose="02020603050405020304" pitchFamily="18" charset="0"/>
                <a:ea typeface="宋体" panose="02010600030101010101" pitchFamily="2" charset="-122"/>
              </a:rPr>
              <a:t>将原文法的每个产生式拆分成多个选择</a:t>
            </a:r>
            <a:r>
              <a:rPr lang="zh-CN" altLang="zh-CN" sz="1600" b="1" kern="100" dirty="0">
                <a:effectLst/>
                <a:latin typeface="Times New Roman" panose="02020603050405020304" pitchFamily="18" charset="0"/>
                <a:ea typeface="宋体" panose="02010600030101010101" pitchFamily="2" charset="-122"/>
              </a:rPr>
              <a:t>（</a:t>
            </a:r>
            <a:r>
              <a:rPr lang="zh-CN" altLang="en-US" sz="1600" b="1" kern="100" dirty="0">
                <a:effectLst/>
                <a:latin typeface="Times New Roman" panose="02020603050405020304" pitchFamily="18" charset="0"/>
                <a:ea typeface="宋体" panose="02010600030101010101" pitchFamily="2" charset="-122"/>
              </a:rPr>
              <a:t>必须</a:t>
            </a:r>
            <a:r>
              <a:rPr lang="zh-CN" altLang="zh-CN" sz="1600" b="1" kern="100" dirty="0">
                <a:effectLst/>
                <a:latin typeface="Times New Roman" panose="02020603050405020304" pitchFamily="18" charset="0"/>
                <a:ea typeface="宋体" panose="02010600030101010101" pitchFamily="2" charset="-122"/>
              </a:rPr>
              <a:t>以</a:t>
            </a:r>
            <a:r>
              <a:rPr lang="en-US" altLang="zh-CN" sz="1600" b="1" kern="100" dirty="0">
                <a:effectLst/>
                <a:latin typeface="Times New Roman" panose="02020603050405020304" pitchFamily="18" charset="0"/>
                <a:ea typeface="宋体" panose="02010600030101010101" pitchFamily="2" charset="-122"/>
              </a:rPr>
              <a:t> | </a:t>
            </a:r>
            <a:r>
              <a:rPr lang="zh-CN" altLang="zh-CN" sz="1600" b="1" kern="100" dirty="0">
                <a:effectLst/>
                <a:latin typeface="Times New Roman" panose="02020603050405020304" pitchFamily="18" charset="0"/>
                <a:ea typeface="宋体" panose="02010600030101010101" pitchFamily="2" charset="-122"/>
              </a:rPr>
              <a:t>为分隔符）。</a:t>
            </a:r>
          </a:p>
          <a:p>
            <a:pPr marL="342900" lvl="0" indent="-342900" algn="l">
              <a:lnSpc>
                <a:spcPct val="150000"/>
              </a:lnSpc>
              <a:buSzPts val="1000"/>
              <a:buFont typeface="Symbol" panose="05050102010706020507" pitchFamily="18" charset="2"/>
              <a:buChar char=""/>
              <a:tabLst>
                <a:tab pos="457200" algn="l"/>
              </a:tabLst>
            </a:pPr>
            <a:r>
              <a:rPr lang="zh-CN" altLang="zh-CN" sz="1600" kern="100" dirty="0">
                <a:effectLst/>
                <a:latin typeface="Times New Roman" panose="02020603050405020304" pitchFamily="18" charset="0"/>
                <a:ea typeface="宋体" panose="02010600030101010101" pitchFamily="2" charset="-122"/>
              </a:rPr>
              <a:t>对每个选择进行处理，创建新的增广文法产生式，并更新</a:t>
            </a:r>
            <a:r>
              <a:rPr lang="en-US" altLang="zh-CN" sz="1600" kern="100" dirty="0" err="1">
                <a:effectLst/>
                <a:latin typeface="Times New Roman" panose="02020603050405020304" pitchFamily="18" charset="0"/>
                <a:ea typeface="宋体" panose="02010600030101010101" pitchFamily="2" charset="-122"/>
              </a:rPr>
              <a:t>ex_G</a:t>
            </a:r>
            <a:r>
              <a:rPr lang="zh-CN" altLang="zh-CN" sz="1600" kern="100" dirty="0">
                <a:effectLst/>
                <a:latin typeface="Times New Roman" panose="02020603050405020304" pitchFamily="18" charset="0"/>
                <a:ea typeface="宋体" panose="02010600030101010101" pitchFamily="2" charset="-122"/>
              </a:rPr>
              <a:t>（增广文法规则），为了方便后续的分析，对每一条文法生成唯一的一条编号，通过</a:t>
            </a:r>
            <a:r>
              <a:rPr lang="en-US" altLang="zh-CN" sz="1600" kern="100" dirty="0" err="1">
                <a:effectLst/>
                <a:latin typeface="Times New Roman" panose="02020603050405020304" pitchFamily="18" charset="0"/>
                <a:ea typeface="宋体" panose="02010600030101010101" pitchFamily="2" charset="-122"/>
              </a:rPr>
              <a:t>itemmap</a:t>
            </a:r>
            <a:r>
              <a:rPr lang="zh-CN" altLang="zh-CN" sz="1600" kern="100" dirty="0">
                <a:effectLst/>
                <a:latin typeface="Times New Roman" panose="02020603050405020304" pitchFamily="18" charset="0"/>
                <a:ea typeface="宋体" panose="02010600030101010101" pitchFamily="2" charset="-122"/>
              </a:rPr>
              <a:t>可以轻松找到该文法的编号</a:t>
            </a:r>
            <a:endParaRPr lang="en-US" altLang="zh-CN" sz="1600" kern="100" dirty="0">
              <a:effectLst/>
              <a:latin typeface="Times New Roman" panose="02020603050405020304" pitchFamily="18" charset="0"/>
              <a:ea typeface="宋体" panose="02010600030101010101" pitchFamily="2" charset="-122"/>
            </a:endParaRPr>
          </a:p>
          <a:p>
            <a:pPr marL="342900" indent="-342900">
              <a:lnSpc>
                <a:spcPct val="150000"/>
              </a:lnSpc>
              <a:buSzPts val="1000"/>
              <a:buFont typeface="Symbol" panose="05050102010706020507" pitchFamily="18" charset="2"/>
              <a:buChar char=""/>
              <a:tabLst>
                <a:tab pos="457200" algn="l"/>
              </a:tabLst>
            </a:pPr>
            <a:r>
              <a:rPr lang="zh-CN" altLang="zh-CN" sz="1600" kern="100" dirty="0">
                <a:effectLst/>
                <a:latin typeface="Times New Roman" panose="02020603050405020304" pitchFamily="18" charset="0"/>
                <a:ea typeface="宋体" panose="02010600030101010101" pitchFamily="2" charset="-122"/>
              </a:rPr>
              <a:t>特别地，处理空串（</a:t>
            </a:r>
            <a:r>
              <a:rPr lang="en-US" altLang="zh-CN" sz="1600" kern="100" dirty="0">
                <a:effectLst/>
                <a:latin typeface="Times New Roman" panose="02020603050405020304" pitchFamily="18" charset="0"/>
                <a:ea typeface="宋体" panose="02010600030101010101" pitchFamily="2" charset="-122"/>
              </a:rPr>
              <a:t>empty</a:t>
            </a:r>
            <a:r>
              <a:rPr lang="zh-CN" altLang="zh-CN" sz="1600" kern="100" dirty="0">
                <a:effectLst/>
                <a:latin typeface="Times New Roman" panose="02020603050405020304" pitchFamily="18" charset="0"/>
                <a:ea typeface="宋体" panose="02010600030101010101" pitchFamily="2" charset="-122"/>
              </a:rPr>
              <a:t>）时，使用</a:t>
            </a:r>
            <a:r>
              <a:rPr lang="en-US" altLang="zh-CN" sz="1600" kern="100" dirty="0">
                <a:effectLst/>
                <a:latin typeface="Times New Roman" panose="02020603050405020304" pitchFamily="18" charset="0"/>
                <a:ea typeface="宋体" panose="02010600030101010101" pitchFamily="2" charset="-122"/>
              </a:rPr>
              <a:t>"@"</a:t>
            </a:r>
            <a:r>
              <a:rPr lang="zh-CN" altLang="zh-CN" sz="1600" kern="100" dirty="0">
                <a:effectLst/>
                <a:latin typeface="Times New Roman" panose="02020603050405020304" pitchFamily="18" charset="0"/>
                <a:ea typeface="宋体" panose="02010600030101010101" pitchFamily="2" charset="-122"/>
              </a:rPr>
              <a:t>表示空串，并更新</a:t>
            </a:r>
            <a:r>
              <a:rPr lang="en-US" altLang="zh-CN" sz="1600" kern="100" dirty="0" err="1">
                <a:effectLst/>
                <a:latin typeface="Times New Roman" panose="02020603050405020304" pitchFamily="18" charset="0"/>
                <a:ea typeface="宋体" panose="02010600030101010101" pitchFamily="2" charset="-122"/>
              </a:rPr>
              <a:t>nullMap</a:t>
            </a:r>
            <a:r>
              <a:rPr lang="zh-CN" altLang="zh-CN" sz="1600" kern="100" dirty="0">
                <a:effectLst/>
                <a:latin typeface="Times New Roman" panose="02020603050405020304" pitchFamily="18" charset="0"/>
                <a:ea typeface="宋体" panose="02010600030101010101" pitchFamily="2" charset="-122"/>
              </a:rPr>
              <a:t>。</a:t>
            </a:r>
          </a:p>
          <a:p>
            <a:pPr marL="342900" lvl="0" indent="-342900" algn="l">
              <a:lnSpc>
                <a:spcPct val="150000"/>
              </a:lnSpc>
              <a:buSzPts val="1000"/>
              <a:buFont typeface="Symbol" panose="05050102010706020507" pitchFamily="18" charset="2"/>
              <a:buChar char=""/>
              <a:tabLst>
                <a:tab pos="457200" algn="l"/>
              </a:tabLst>
            </a:pPr>
            <a:endParaRPr lang="zh-CN" altLang="zh-CN" sz="1600" kern="100" dirty="0">
              <a:effectLst/>
              <a:latin typeface="Times New Roman" panose="02020603050405020304" pitchFamily="18" charset="0"/>
              <a:ea typeface="宋体" panose="02010600030101010101" pitchFamily="2" charset="-122"/>
            </a:endParaRPr>
          </a:p>
        </p:txBody>
      </p:sp>
      <p:pic>
        <p:nvPicPr>
          <p:cNvPr id="17410" name="Picture 2">
            <a:extLst>
              <a:ext uri="{FF2B5EF4-FFF2-40B4-BE49-F238E27FC236}">
                <a16:creationId xmlns:a16="http://schemas.microsoft.com/office/drawing/2014/main" id="{06DCDBD7-D4F2-82BE-738A-E1A899E242C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29129" y="168592"/>
            <a:ext cx="4124266" cy="648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8142498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strVal val="#ppt_w*0.70"/>
                                          </p:val>
                                        </p:tav>
                                        <p:tav tm="100000">
                                          <p:val>
                                            <p:strVal val="#ppt_w"/>
                                          </p:val>
                                        </p:tav>
                                      </p:tavLst>
                                    </p:anim>
                                    <p:anim calcmode="lin" valueType="num">
                                      <p:cBhvr>
                                        <p:cTn id="13" dur="1000" fill="hold"/>
                                        <p:tgtEl>
                                          <p:spTgt spid="5"/>
                                        </p:tgtEl>
                                        <p:attrNameLst>
                                          <p:attrName>ppt_h</p:attrName>
                                        </p:attrNameLst>
                                      </p:cBhvr>
                                      <p:tavLst>
                                        <p:tav tm="0">
                                          <p:val>
                                            <p:strVal val="#ppt_h"/>
                                          </p:val>
                                        </p:tav>
                                        <p:tav tm="100000">
                                          <p:val>
                                            <p:strVal val="#ppt_h"/>
                                          </p:val>
                                        </p:tav>
                                      </p:tavLst>
                                    </p:anim>
                                    <p:animEffect transition="in" filter="fade">
                                      <p:cBhvr>
                                        <p:cTn id="14" dur="1000"/>
                                        <p:tgtEl>
                                          <p:spTgt spid="5"/>
                                        </p:tgtEl>
                                      </p:cBhvr>
                                    </p:animEffect>
                                  </p:childTnLst>
                                </p:cTn>
                              </p:par>
                              <p:par>
                                <p:cTn id="15" presetID="55" presetClass="entr" presetSubtype="0" fill="hold" nodeType="withEffect">
                                  <p:stCondLst>
                                    <p:cond delay="0"/>
                                  </p:stCondLst>
                                  <p:childTnLst>
                                    <p:set>
                                      <p:cBhvr>
                                        <p:cTn id="16" dur="1" fill="hold">
                                          <p:stCondLst>
                                            <p:cond delay="0"/>
                                          </p:stCondLst>
                                        </p:cTn>
                                        <p:tgtEl>
                                          <p:spTgt spid="64"/>
                                        </p:tgtEl>
                                        <p:attrNameLst>
                                          <p:attrName>style.visibility</p:attrName>
                                        </p:attrNameLst>
                                      </p:cBhvr>
                                      <p:to>
                                        <p:strVal val="visible"/>
                                      </p:to>
                                    </p:set>
                                    <p:anim calcmode="lin" valueType="num">
                                      <p:cBhvr>
                                        <p:cTn id="17" dur="1000" fill="hold"/>
                                        <p:tgtEl>
                                          <p:spTgt spid="64"/>
                                        </p:tgtEl>
                                        <p:attrNameLst>
                                          <p:attrName>ppt_w</p:attrName>
                                        </p:attrNameLst>
                                      </p:cBhvr>
                                      <p:tavLst>
                                        <p:tav tm="0">
                                          <p:val>
                                            <p:strVal val="#ppt_w*0.70"/>
                                          </p:val>
                                        </p:tav>
                                        <p:tav tm="100000">
                                          <p:val>
                                            <p:strVal val="#ppt_w"/>
                                          </p:val>
                                        </p:tav>
                                      </p:tavLst>
                                    </p:anim>
                                    <p:anim calcmode="lin" valueType="num">
                                      <p:cBhvr>
                                        <p:cTn id="18" dur="1000" fill="hold"/>
                                        <p:tgtEl>
                                          <p:spTgt spid="64"/>
                                        </p:tgtEl>
                                        <p:attrNameLst>
                                          <p:attrName>ppt_h</p:attrName>
                                        </p:attrNameLst>
                                      </p:cBhvr>
                                      <p:tavLst>
                                        <p:tav tm="0">
                                          <p:val>
                                            <p:strVal val="#ppt_h"/>
                                          </p:val>
                                        </p:tav>
                                        <p:tav tm="100000">
                                          <p:val>
                                            <p:strVal val="#ppt_h"/>
                                          </p:val>
                                        </p:tav>
                                      </p:tavLst>
                                    </p:anim>
                                    <p:animEffect transition="in" filter="fade">
                                      <p:cBhvr>
                                        <p:cTn id="19" dur="1000"/>
                                        <p:tgtEl>
                                          <p:spTgt spid="64"/>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1000" fill="hold"/>
                                        <p:tgtEl>
                                          <p:spTgt spid="18"/>
                                        </p:tgtEl>
                                        <p:attrNameLst>
                                          <p:attrName>ppt_w</p:attrName>
                                        </p:attrNameLst>
                                      </p:cBhvr>
                                      <p:tavLst>
                                        <p:tav tm="0">
                                          <p:val>
                                            <p:strVal val="#ppt_w*0.70"/>
                                          </p:val>
                                        </p:tav>
                                        <p:tav tm="100000">
                                          <p:val>
                                            <p:strVal val="#ppt_w"/>
                                          </p:val>
                                        </p:tav>
                                      </p:tavLst>
                                    </p:anim>
                                    <p:anim calcmode="lin" valueType="num">
                                      <p:cBhvr>
                                        <p:cTn id="23" dur="1000" fill="hold"/>
                                        <p:tgtEl>
                                          <p:spTgt spid="18"/>
                                        </p:tgtEl>
                                        <p:attrNameLst>
                                          <p:attrName>ppt_h</p:attrName>
                                        </p:attrNameLst>
                                      </p:cBhvr>
                                      <p:tavLst>
                                        <p:tav tm="0">
                                          <p:val>
                                            <p:strVal val="#ppt_h"/>
                                          </p:val>
                                        </p:tav>
                                        <p:tav tm="100000">
                                          <p:val>
                                            <p:strVal val="#ppt_h"/>
                                          </p:val>
                                        </p:tav>
                                      </p:tavLst>
                                    </p:anim>
                                    <p:animEffect transition="in" filter="fade">
                                      <p:cBhvr>
                                        <p:cTn id="24" dur="1000"/>
                                        <p:tgtEl>
                                          <p:spTgt spid="18"/>
                                        </p:tgtEl>
                                      </p:cBhvr>
                                    </p:animEffect>
                                  </p:childTnLst>
                                </p:cTn>
                              </p:par>
                              <p:par>
                                <p:cTn id="25" presetID="55"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1000" fill="hold"/>
                                        <p:tgtEl>
                                          <p:spTgt spid="13"/>
                                        </p:tgtEl>
                                        <p:attrNameLst>
                                          <p:attrName>ppt_w</p:attrName>
                                        </p:attrNameLst>
                                      </p:cBhvr>
                                      <p:tavLst>
                                        <p:tav tm="0">
                                          <p:val>
                                            <p:strVal val="#ppt_w*0.70"/>
                                          </p:val>
                                        </p:tav>
                                        <p:tav tm="100000">
                                          <p:val>
                                            <p:strVal val="#ppt_w"/>
                                          </p:val>
                                        </p:tav>
                                      </p:tavLst>
                                    </p:anim>
                                    <p:anim calcmode="lin" valueType="num">
                                      <p:cBhvr>
                                        <p:cTn id="28" dur="1000" fill="hold"/>
                                        <p:tgtEl>
                                          <p:spTgt spid="13"/>
                                        </p:tgtEl>
                                        <p:attrNameLst>
                                          <p:attrName>ppt_h</p:attrName>
                                        </p:attrNameLst>
                                      </p:cBhvr>
                                      <p:tavLst>
                                        <p:tav tm="0">
                                          <p:val>
                                            <p:strVal val="#ppt_h"/>
                                          </p:val>
                                        </p:tav>
                                        <p:tav tm="100000">
                                          <p:val>
                                            <p:strVal val="#ppt_h"/>
                                          </p:val>
                                        </p:tav>
                                      </p:tavLst>
                                    </p:anim>
                                    <p:animEffect transition="in" filter="fade">
                                      <p:cBhvr>
                                        <p:cTn id="29" dur="1000"/>
                                        <p:tgtEl>
                                          <p:spTgt spid="13"/>
                                        </p:tgtEl>
                                      </p:cBhvr>
                                    </p:animEffect>
                                  </p:childTnLst>
                                </p:cTn>
                              </p:par>
                              <p:par>
                                <p:cTn id="30" presetID="55"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p:cTn id="32" dur="1000" fill="hold"/>
                                        <p:tgtEl>
                                          <p:spTgt spid="21"/>
                                        </p:tgtEl>
                                        <p:attrNameLst>
                                          <p:attrName>ppt_w</p:attrName>
                                        </p:attrNameLst>
                                      </p:cBhvr>
                                      <p:tavLst>
                                        <p:tav tm="0">
                                          <p:val>
                                            <p:strVal val="#ppt_w*0.70"/>
                                          </p:val>
                                        </p:tav>
                                        <p:tav tm="100000">
                                          <p:val>
                                            <p:strVal val="#ppt_w"/>
                                          </p:val>
                                        </p:tav>
                                      </p:tavLst>
                                    </p:anim>
                                    <p:anim calcmode="lin" valueType="num">
                                      <p:cBhvr>
                                        <p:cTn id="33" dur="1000" fill="hold"/>
                                        <p:tgtEl>
                                          <p:spTgt spid="21"/>
                                        </p:tgtEl>
                                        <p:attrNameLst>
                                          <p:attrName>ppt_h</p:attrName>
                                        </p:attrNameLst>
                                      </p:cBhvr>
                                      <p:tavLst>
                                        <p:tav tm="0">
                                          <p:val>
                                            <p:strVal val="#ppt_h"/>
                                          </p:val>
                                        </p:tav>
                                        <p:tav tm="100000">
                                          <p:val>
                                            <p:strVal val="#ppt_h"/>
                                          </p:val>
                                        </p:tav>
                                      </p:tavLst>
                                    </p:anim>
                                    <p:animEffect transition="in" filter="fade">
                                      <p:cBhvr>
                                        <p:cTn id="34" dur="1000"/>
                                        <p:tgtEl>
                                          <p:spTgt spid="21"/>
                                        </p:tgtEl>
                                      </p:cBhvr>
                                    </p:animEffect>
                                  </p:childTnLst>
                                </p:cTn>
                              </p:par>
                              <p:par>
                                <p:cTn id="35" presetID="53" presetClass="entr" presetSubtype="16"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p:cTn id="37" dur="500" fill="hold"/>
                                        <p:tgtEl>
                                          <p:spTgt spid="22"/>
                                        </p:tgtEl>
                                        <p:attrNameLst>
                                          <p:attrName>ppt_w</p:attrName>
                                        </p:attrNameLst>
                                      </p:cBhvr>
                                      <p:tavLst>
                                        <p:tav tm="0">
                                          <p:val>
                                            <p:fltVal val="0"/>
                                          </p:val>
                                        </p:tav>
                                        <p:tav tm="100000">
                                          <p:val>
                                            <p:strVal val="#ppt_w"/>
                                          </p:val>
                                        </p:tav>
                                      </p:tavLst>
                                    </p:anim>
                                    <p:anim calcmode="lin" valueType="num">
                                      <p:cBhvr>
                                        <p:cTn id="38" dur="500" fill="hold"/>
                                        <p:tgtEl>
                                          <p:spTgt spid="22"/>
                                        </p:tgtEl>
                                        <p:attrNameLst>
                                          <p:attrName>ppt_h</p:attrName>
                                        </p:attrNameLst>
                                      </p:cBhvr>
                                      <p:tavLst>
                                        <p:tav tm="0">
                                          <p:val>
                                            <p:fltVal val="0"/>
                                          </p:val>
                                        </p:tav>
                                        <p:tav tm="100000">
                                          <p:val>
                                            <p:strVal val="#ppt_h"/>
                                          </p:val>
                                        </p:tav>
                                      </p:tavLst>
                                    </p:anim>
                                    <p:animEffect transition="in" filter="fade">
                                      <p:cBhvr>
                                        <p:cTn id="3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DFDFD-7C55-F0D3-806D-15BD1F15997B}"/>
            </a:ext>
          </a:extLst>
        </p:cNvPr>
        <p:cNvGrpSpPr/>
        <p:nvPr/>
      </p:nvGrpSpPr>
      <p:grpSpPr>
        <a:xfrm>
          <a:off x="0" y="0"/>
          <a:ext cx="0" cy="0"/>
          <a:chOff x="0" y="0"/>
          <a:chExt cx="0" cy="0"/>
        </a:xfrm>
      </p:grpSpPr>
      <p:grpSp>
        <p:nvGrpSpPr>
          <p:cNvPr id="3" name="组合 2">
            <a:extLst>
              <a:ext uri="{FF2B5EF4-FFF2-40B4-BE49-F238E27FC236}">
                <a16:creationId xmlns:a16="http://schemas.microsoft.com/office/drawing/2014/main" id="{AE37D389-8F57-7A1B-7A9C-6077F8DDD60C}"/>
              </a:ext>
            </a:extLst>
          </p:cNvPr>
          <p:cNvGrpSpPr/>
          <p:nvPr/>
        </p:nvGrpSpPr>
        <p:grpSpPr>
          <a:xfrm>
            <a:off x="0" y="454025"/>
            <a:ext cx="671830" cy="749300"/>
            <a:chOff x="0" y="1121"/>
            <a:chExt cx="1058" cy="1180"/>
          </a:xfrm>
        </p:grpSpPr>
        <p:sp>
          <p:nvSpPr>
            <p:cNvPr id="2" name="矩形 1">
              <a:extLst>
                <a:ext uri="{FF2B5EF4-FFF2-40B4-BE49-F238E27FC236}">
                  <a16:creationId xmlns:a16="http://schemas.microsoft.com/office/drawing/2014/main" id="{BC1B0138-D429-094C-D46A-6F8D9123A116}"/>
                </a:ext>
              </a:extLst>
            </p:cNvPr>
            <p:cNvSpPr/>
            <p:nvPr/>
          </p:nvSpPr>
          <p:spPr>
            <a:xfrm>
              <a:off x="200" y="1321"/>
              <a:ext cx="859" cy="980"/>
            </a:xfrm>
            <a:prstGeom prst="rect">
              <a:avLst/>
            </a:prstGeom>
            <a:noFill/>
            <a:ln w="22225">
              <a:solidFill>
                <a:srgbClr val="11374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62847389-1053-4E26-C4F3-0A72CC831107}"/>
                </a:ext>
              </a:extLst>
            </p:cNvPr>
            <p:cNvSpPr/>
            <p:nvPr/>
          </p:nvSpPr>
          <p:spPr>
            <a:xfrm>
              <a:off x="0" y="1121"/>
              <a:ext cx="859" cy="980"/>
            </a:xfrm>
            <a:prstGeom prst="rect">
              <a:avLst/>
            </a:prstGeom>
            <a:solidFill>
              <a:srgbClr val="AD1C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a:extLst>
              <a:ext uri="{FF2B5EF4-FFF2-40B4-BE49-F238E27FC236}">
                <a16:creationId xmlns:a16="http://schemas.microsoft.com/office/drawing/2014/main" id="{BCFF6108-378E-EE17-9FEF-BE80DB439735}"/>
              </a:ext>
            </a:extLst>
          </p:cNvPr>
          <p:cNvSpPr/>
          <p:nvPr/>
        </p:nvSpPr>
        <p:spPr>
          <a:xfrm>
            <a:off x="795655" y="556895"/>
            <a:ext cx="4402455"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2400" b="1" dirty="0"/>
              <a:t>创建</a:t>
            </a:r>
            <a:r>
              <a:rPr lang="en-US" altLang="zh-CN" sz="2400" b="1" dirty="0"/>
              <a:t>first</a:t>
            </a:r>
            <a:r>
              <a:rPr lang="zh-CN" altLang="zh-CN" sz="2400" b="1" dirty="0"/>
              <a:t>和</a:t>
            </a:r>
            <a:r>
              <a:rPr lang="en-US" altLang="zh-CN" sz="2400" b="1" dirty="0"/>
              <a:t>follow</a:t>
            </a:r>
            <a:r>
              <a:rPr lang="zh-CN" altLang="zh-CN" sz="2400" b="1" dirty="0"/>
              <a:t>集合</a:t>
            </a:r>
            <a:endParaRPr lang="zh-CN" altLang="zh-CN" sz="2400" dirty="0"/>
          </a:p>
        </p:txBody>
      </p:sp>
      <p:grpSp>
        <p:nvGrpSpPr>
          <p:cNvPr id="64" name="组合 63">
            <a:extLst>
              <a:ext uri="{FF2B5EF4-FFF2-40B4-BE49-F238E27FC236}">
                <a16:creationId xmlns:a16="http://schemas.microsoft.com/office/drawing/2014/main" id="{49840B71-6F94-4722-9FB7-18F7E3E227C3}"/>
              </a:ext>
            </a:extLst>
          </p:cNvPr>
          <p:cNvGrpSpPr/>
          <p:nvPr/>
        </p:nvGrpSpPr>
        <p:grpSpPr>
          <a:xfrm>
            <a:off x="0" y="6631940"/>
            <a:ext cx="12191365" cy="226060"/>
            <a:chOff x="0" y="10444"/>
            <a:chExt cx="19199" cy="356"/>
          </a:xfrm>
        </p:grpSpPr>
        <p:sp>
          <p:nvSpPr>
            <p:cNvPr id="65" name="矩形 64">
              <a:extLst>
                <a:ext uri="{FF2B5EF4-FFF2-40B4-BE49-F238E27FC236}">
                  <a16:creationId xmlns:a16="http://schemas.microsoft.com/office/drawing/2014/main" id="{BC4B51C5-8F4A-0A49-FC55-CF56284D7F22}"/>
                </a:ext>
              </a:extLst>
            </p:cNvPr>
            <p:cNvSpPr/>
            <p:nvPr/>
          </p:nvSpPr>
          <p:spPr>
            <a:xfrm>
              <a:off x="6595" y="10444"/>
              <a:ext cx="12605" cy="356"/>
            </a:xfrm>
            <a:prstGeom prst="rect">
              <a:avLst/>
            </a:prstGeom>
            <a:solidFill>
              <a:srgbClr val="1137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1695D884-6F1B-5695-2E3C-6F6D628BB0C3}"/>
                </a:ext>
              </a:extLst>
            </p:cNvPr>
            <p:cNvSpPr/>
            <p:nvPr/>
          </p:nvSpPr>
          <p:spPr>
            <a:xfrm>
              <a:off x="0" y="10444"/>
              <a:ext cx="12605" cy="356"/>
            </a:xfrm>
            <a:prstGeom prst="rect">
              <a:avLst/>
            </a:prstGeom>
            <a:solidFill>
              <a:srgbClr val="AD1C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D35E9B1F-EBC6-F7D4-5A1B-D33120C3ADE3}"/>
              </a:ext>
            </a:extLst>
          </p:cNvPr>
          <p:cNvSpPr txBox="1"/>
          <p:nvPr/>
        </p:nvSpPr>
        <p:spPr>
          <a:xfrm>
            <a:off x="8294370" y="2385695"/>
            <a:ext cx="3298190" cy="12712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600" dirty="0">
                <a:solidFill>
                  <a:schemeClr val="bg1"/>
                </a:solidFill>
                <a:latin typeface="字魂59号-创粗黑" panose="00000500000000000000" charset="-122"/>
                <a:ea typeface="字魂59号-创粗黑" panose="00000500000000000000" charset="-122"/>
              </a:rPr>
              <a:t>请添加您所需要的文本请添加您所需要的文本请添加您所需要需要的文本请添加您所需要的文本请添加您的文本请。</a:t>
            </a:r>
          </a:p>
        </p:txBody>
      </p:sp>
      <p:cxnSp>
        <p:nvCxnSpPr>
          <p:cNvPr id="13" name="直接连接符 12">
            <a:extLst>
              <a:ext uri="{FF2B5EF4-FFF2-40B4-BE49-F238E27FC236}">
                <a16:creationId xmlns:a16="http://schemas.microsoft.com/office/drawing/2014/main" id="{AAFC1D0D-53CD-77A5-0885-8A6F72375151}"/>
              </a:ext>
            </a:extLst>
          </p:cNvPr>
          <p:cNvCxnSpPr/>
          <p:nvPr/>
        </p:nvCxnSpPr>
        <p:spPr>
          <a:xfrm flipH="1">
            <a:off x="12054840" y="2560955"/>
            <a:ext cx="14605" cy="153860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F04EBCCC-1784-8B6D-71AD-8BE3D37E919F}"/>
              </a:ext>
            </a:extLst>
          </p:cNvPr>
          <p:cNvCxnSpPr/>
          <p:nvPr/>
        </p:nvCxnSpPr>
        <p:spPr>
          <a:xfrm rot="16200000" flipH="1">
            <a:off x="11415395" y="1273810"/>
            <a:ext cx="14605" cy="153860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CA94EBCA-33E7-15C4-78A0-40B39B48F3F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71790" y="166368"/>
            <a:ext cx="534790" cy="586742"/>
          </a:xfrm>
          <a:prstGeom prst="rect">
            <a:avLst/>
          </a:prstGeom>
        </p:spPr>
      </p:pic>
      <p:sp>
        <p:nvSpPr>
          <p:cNvPr id="6" name="文本框 5">
            <a:extLst>
              <a:ext uri="{FF2B5EF4-FFF2-40B4-BE49-F238E27FC236}">
                <a16:creationId xmlns:a16="http://schemas.microsoft.com/office/drawing/2014/main" id="{3D86A42F-7930-1C8D-E750-889D6E531A45}"/>
              </a:ext>
            </a:extLst>
          </p:cNvPr>
          <p:cNvSpPr txBox="1"/>
          <p:nvPr/>
        </p:nvSpPr>
        <p:spPr>
          <a:xfrm>
            <a:off x="363985" y="1553592"/>
            <a:ext cx="5122416" cy="1940916"/>
          </a:xfrm>
          <a:prstGeom prst="rect">
            <a:avLst/>
          </a:prstGeom>
          <a:noFill/>
        </p:spPr>
        <p:txBody>
          <a:bodyPr wrap="square" rtlCol="0">
            <a:spAutoFit/>
          </a:bodyPr>
          <a:lstStyle/>
          <a:p>
            <a:pPr marL="342900" lvl="0" indent="-342900" algn="l">
              <a:lnSpc>
                <a:spcPct val="150000"/>
              </a:lnSpc>
              <a:buSzPts val="1000"/>
              <a:buFont typeface="Symbol" panose="05050102010706020507" pitchFamily="18" charset="2"/>
              <a:buChar char=""/>
              <a:tabLst>
                <a:tab pos="457200" algn="l"/>
              </a:tabLst>
            </a:pPr>
            <a:r>
              <a:rPr lang="zh-CN" altLang="zh-CN" sz="1800" kern="100" dirty="0">
                <a:effectLst/>
                <a:ea typeface="宋体" panose="02010600030101010101" pitchFamily="2" charset="-122"/>
                <a:cs typeface="Times New Roman" panose="02020603050405020304" pitchFamily="18" charset="0"/>
              </a:rPr>
              <a:t>求解</a:t>
            </a:r>
            <a:r>
              <a:rPr lang="en-US" altLang="zh-CN" sz="1800" kern="100" dirty="0">
                <a:effectLst/>
                <a:ea typeface="宋体" panose="02010600030101010101" pitchFamily="2" charset="-122"/>
                <a:cs typeface="Times New Roman" panose="02020603050405020304" pitchFamily="18" charset="0"/>
              </a:rPr>
              <a:t>first</a:t>
            </a:r>
            <a:r>
              <a:rPr lang="zh-CN" altLang="zh-CN" sz="1800" kern="100" dirty="0">
                <a:effectLst/>
                <a:ea typeface="宋体" panose="02010600030101010101" pitchFamily="2" charset="-122"/>
                <a:cs typeface="Times New Roman" panose="02020603050405020304" pitchFamily="18" charset="0"/>
              </a:rPr>
              <a:t>集合采用了</a:t>
            </a:r>
            <a:r>
              <a:rPr lang="zh-CN" altLang="en-US" sz="1800" kern="100" dirty="0">
                <a:effectLst/>
                <a:ea typeface="宋体" panose="02010600030101010101" pitchFamily="2" charset="-122"/>
                <a:cs typeface="Times New Roman" panose="02020603050405020304" pitchFamily="18" charset="0"/>
              </a:rPr>
              <a:t>右侧</a:t>
            </a:r>
            <a:r>
              <a:rPr lang="zh-CN" altLang="zh-CN" sz="1800" kern="100" dirty="0">
                <a:effectLst/>
                <a:ea typeface="宋体" panose="02010600030101010101" pitchFamily="2" charset="-122"/>
                <a:cs typeface="Times New Roman" panose="02020603050405020304" pitchFamily="18" charset="0"/>
              </a:rPr>
              <a:t>伪代码</a:t>
            </a:r>
            <a:endPar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800" kern="100" dirty="0">
                <a:effectLst/>
                <a:latin typeface="Times New Roman" panose="02020603050405020304" pitchFamily="18" charset="0"/>
                <a:ea typeface="宋体" panose="02010600030101010101" pitchFamily="2" charset="-122"/>
              </a:rPr>
              <a:t>求解</a:t>
            </a:r>
            <a:r>
              <a:rPr lang="en-US" altLang="zh-CN" sz="1800" kern="100" dirty="0">
                <a:effectLst/>
                <a:latin typeface="Times New Roman" panose="02020603050405020304" pitchFamily="18" charset="0"/>
                <a:ea typeface="宋体" panose="02010600030101010101" pitchFamily="2" charset="-122"/>
              </a:rPr>
              <a:t>Follow</a:t>
            </a:r>
            <a:r>
              <a:rPr lang="zh-CN" altLang="zh-CN" sz="1800" kern="100" dirty="0">
                <a:effectLst/>
                <a:latin typeface="Times New Roman" panose="02020603050405020304" pitchFamily="18" charset="0"/>
                <a:ea typeface="宋体" panose="02010600030101010101" pitchFamily="2" charset="-122"/>
              </a:rPr>
              <a:t>集合的时候需要用到求解</a:t>
            </a:r>
            <a:r>
              <a:rPr lang="en-US" altLang="zh-CN" sz="1800" kern="100" dirty="0">
                <a:effectLst/>
                <a:latin typeface="Times New Roman" panose="02020603050405020304" pitchFamily="18" charset="0"/>
                <a:ea typeface="宋体" panose="02010600030101010101" pitchFamily="2" charset="-122"/>
              </a:rPr>
              <a:t>First</a:t>
            </a:r>
            <a:r>
              <a:rPr lang="zh-CN" altLang="zh-CN"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X</a:t>
            </a:r>
            <a:r>
              <a:rPr lang="en-US" altLang="zh-CN" sz="1800" kern="100" baseline="-25000" dirty="0">
                <a:effectLst/>
                <a:latin typeface="Times New Roman" panose="02020603050405020304" pitchFamily="18" charset="0"/>
                <a:ea typeface="宋体" panose="02010600030101010101" pitchFamily="2" charset="-122"/>
              </a:rPr>
              <a:t>i+1</a:t>
            </a:r>
            <a:r>
              <a:rPr lang="en-US" altLang="zh-CN" sz="1800" kern="100" dirty="0">
                <a:effectLst/>
                <a:latin typeface="Times New Roman" panose="02020603050405020304" pitchFamily="18" charset="0"/>
                <a:ea typeface="宋体" panose="02010600030101010101" pitchFamily="2" charset="-122"/>
              </a:rPr>
              <a:t>X</a:t>
            </a:r>
            <a:r>
              <a:rPr lang="en-US" altLang="zh-CN" sz="1800" kern="100" baseline="-25000" dirty="0">
                <a:effectLst/>
                <a:latin typeface="Times New Roman" panose="02020603050405020304" pitchFamily="18" charset="0"/>
                <a:ea typeface="宋体" panose="02010600030101010101" pitchFamily="2" charset="-122"/>
              </a:rPr>
              <a:t>i+2.</a:t>
            </a:r>
            <a:r>
              <a:rPr lang="en-US" altLang="zh-CN" sz="1800" kern="100" dirty="0">
                <a:effectLst/>
                <a:latin typeface="Times New Roman" panose="02020603050405020304" pitchFamily="18" charset="0"/>
                <a:ea typeface="宋体" panose="02010600030101010101" pitchFamily="2" charset="-122"/>
              </a:rPr>
              <a:t>.....</a:t>
            </a:r>
            <a:r>
              <a:rPr lang="en-US" altLang="zh-CN" sz="1800" kern="100" dirty="0" err="1">
                <a:effectLst/>
                <a:latin typeface="Times New Roman" panose="02020603050405020304" pitchFamily="18" charset="0"/>
                <a:ea typeface="宋体" panose="02010600030101010101" pitchFamily="2" charset="-122"/>
              </a:rPr>
              <a:t>X</a:t>
            </a:r>
            <a:r>
              <a:rPr lang="en-US" altLang="zh-CN" sz="1800" kern="100" baseline="-25000" dirty="0" err="1">
                <a:effectLst/>
                <a:latin typeface="Times New Roman" panose="02020603050405020304" pitchFamily="18" charset="0"/>
                <a:ea typeface="宋体" panose="02010600030101010101" pitchFamily="2" charset="-122"/>
              </a:rPr>
              <a:t>i+n</a:t>
            </a:r>
            <a:r>
              <a:rPr lang="zh-CN" altLang="zh-CN" sz="1800" kern="100" dirty="0">
                <a:effectLst/>
                <a:latin typeface="Times New Roman" panose="02020603050405020304" pitchFamily="18" charset="0"/>
                <a:ea typeface="宋体" panose="02010600030101010101" pitchFamily="2" charset="-122"/>
              </a:rPr>
              <a:t>）的算法</a:t>
            </a:r>
          </a:p>
          <a:p>
            <a:pPr marL="285750" indent="-285750" algn="just">
              <a:buFont typeface="Arial" panose="020B0604020202020204" pitchFamily="34" charset="0"/>
              <a:buChar char="•"/>
            </a:pPr>
            <a:r>
              <a:rPr lang="zh-CN" altLang="en-US" sz="1800" kern="100" dirty="0">
                <a:effectLst/>
                <a:latin typeface="Times New Roman" panose="02020603050405020304" pitchFamily="18" charset="0"/>
                <a:ea typeface="宋体" panose="02010600030101010101" pitchFamily="2" charset="-122"/>
              </a:rPr>
              <a:t>实现</a:t>
            </a:r>
            <a:r>
              <a:rPr lang="zh-CN" altLang="zh-CN" sz="1800" kern="100" dirty="0">
                <a:effectLst/>
                <a:latin typeface="Times New Roman" panose="02020603050405020304" pitchFamily="18" charset="0"/>
                <a:ea typeface="宋体" panose="02010600030101010101" pitchFamily="2" charset="-122"/>
              </a:rPr>
              <a:t>求解</a:t>
            </a:r>
            <a:r>
              <a:rPr lang="en-US" altLang="zh-CN" sz="1800" kern="100" dirty="0">
                <a:effectLst/>
                <a:latin typeface="Times New Roman" panose="02020603050405020304" pitchFamily="18" charset="0"/>
                <a:ea typeface="宋体" panose="02010600030101010101" pitchFamily="2" charset="-122"/>
              </a:rPr>
              <a:t>First</a:t>
            </a:r>
            <a:r>
              <a:rPr lang="zh-CN" altLang="zh-CN"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X</a:t>
            </a:r>
            <a:r>
              <a:rPr lang="en-US" altLang="zh-CN" sz="1800" kern="100" baseline="-25000" dirty="0">
                <a:effectLst/>
                <a:latin typeface="Times New Roman" panose="02020603050405020304" pitchFamily="18" charset="0"/>
                <a:ea typeface="宋体" panose="02010600030101010101" pitchFamily="2" charset="-122"/>
              </a:rPr>
              <a:t>i+1</a:t>
            </a:r>
            <a:r>
              <a:rPr lang="en-US" altLang="zh-CN" sz="1800" kern="100" dirty="0">
                <a:effectLst/>
                <a:latin typeface="Times New Roman" panose="02020603050405020304" pitchFamily="18" charset="0"/>
                <a:ea typeface="宋体" panose="02010600030101010101" pitchFamily="2" charset="-122"/>
              </a:rPr>
              <a:t>X</a:t>
            </a:r>
            <a:r>
              <a:rPr lang="en-US" altLang="zh-CN" sz="1800" kern="100" baseline="-25000" dirty="0">
                <a:effectLst/>
                <a:latin typeface="Times New Roman" panose="02020603050405020304" pitchFamily="18" charset="0"/>
                <a:ea typeface="宋体" panose="02010600030101010101" pitchFamily="2" charset="-122"/>
              </a:rPr>
              <a:t>i+2.</a:t>
            </a:r>
            <a:r>
              <a:rPr lang="en-US" altLang="zh-CN" sz="1800" kern="100" dirty="0">
                <a:effectLst/>
                <a:latin typeface="Times New Roman" panose="02020603050405020304" pitchFamily="18" charset="0"/>
                <a:ea typeface="宋体" panose="02010600030101010101" pitchFamily="2" charset="-122"/>
              </a:rPr>
              <a:t>.....</a:t>
            </a:r>
            <a:r>
              <a:rPr lang="en-US" altLang="zh-CN" sz="1800" kern="100" dirty="0" err="1">
                <a:effectLst/>
                <a:latin typeface="Times New Roman" panose="02020603050405020304" pitchFamily="18" charset="0"/>
                <a:ea typeface="宋体" panose="02010600030101010101" pitchFamily="2" charset="-122"/>
              </a:rPr>
              <a:t>X</a:t>
            </a:r>
            <a:r>
              <a:rPr lang="en-US" altLang="zh-CN" sz="1800" kern="100" baseline="-25000" dirty="0" err="1">
                <a:effectLst/>
                <a:latin typeface="Times New Roman" panose="02020603050405020304" pitchFamily="18" charset="0"/>
                <a:ea typeface="宋体" panose="02010600030101010101" pitchFamily="2" charset="-122"/>
              </a:rPr>
              <a:t>i+n</a:t>
            </a:r>
            <a:r>
              <a:rPr lang="zh-CN" altLang="zh-CN" sz="1800" kern="100" dirty="0">
                <a:effectLst/>
                <a:latin typeface="Times New Roman" panose="02020603050405020304" pitchFamily="18" charset="0"/>
                <a:ea typeface="宋体" panose="02010600030101010101" pitchFamily="2" charset="-122"/>
              </a:rPr>
              <a:t>）的伪代码</a:t>
            </a:r>
            <a:endParaRPr lang="en-US" altLang="zh-CN" sz="1800" kern="100" dirty="0">
              <a:effectLst/>
              <a:latin typeface="Times New Roman" panose="02020603050405020304" pitchFamily="18" charset="0"/>
              <a:ea typeface="宋体" panose="02010600030101010101" pitchFamily="2" charset="-122"/>
            </a:endParaRPr>
          </a:p>
          <a:p>
            <a:pPr marL="285750" indent="-285750" algn="just">
              <a:buFont typeface="Arial" panose="020B0604020202020204" pitchFamily="34" charset="0"/>
              <a:buChar char="•"/>
            </a:pPr>
            <a:r>
              <a:rPr lang="zh-CN" altLang="en-US" kern="100" dirty="0">
                <a:latin typeface="Times New Roman" panose="02020603050405020304" pitchFamily="18" charset="0"/>
                <a:ea typeface="宋体" panose="02010600030101010101" pitchFamily="2" charset="-122"/>
              </a:rPr>
              <a:t>求解</a:t>
            </a:r>
            <a:r>
              <a:rPr lang="en-US" altLang="zh-CN" kern="100" dirty="0">
                <a:latin typeface="Times New Roman" panose="02020603050405020304" pitchFamily="18" charset="0"/>
                <a:ea typeface="宋体" panose="02010600030101010101" pitchFamily="2" charset="-122"/>
              </a:rPr>
              <a:t>follow</a:t>
            </a:r>
            <a:r>
              <a:rPr lang="zh-CN" altLang="en-US" kern="100" dirty="0">
                <a:latin typeface="Times New Roman" panose="02020603050405020304" pitchFamily="18" charset="0"/>
                <a:ea typeface="宋体" panose="02010600030101010101" pitchFamily="2" charset="-122"/>
              </a:rPr>
              <a:t>集合使用讲稿上的算法：</a:t>
            </a:r>
            <a:endParaRPr lang="zh-CN" altLang="zh-CN" sz="1800" kern="100" dirty="0">
              <a:effectLst/>
              <a:latin typeface="Times New Roman" panose="02020603050405020304" pitchFamily="18" charset="0"/>
              <a:ea typeface="宋体" panose="02010600030101010101" pitchFamily="2" charset="-122"/>
            </a:endParaRPr>
          </a:p>
          <a:p>
            <a:pPr lvl="0" algn="l">
              <a:lnSpc>
                <a:spcPct val="150000"/>
              </a:lnSpc>
              <a:buSzPts val="1000"/>
              <a:tabLst>
                <a:tab pos="457200" algn="l"/>
              </a:tabLst>
            </a:pPr>
            <a:endParaRPr lang="zh-CN" altLang="zh-CN" sz="1600" kern="100" dirty="0">
              <a:effectLst/>
              <a:latin typeface="Times New Roman" panose="02020603050405020304" pitchFamily="18" charset="0"/>
              <a:ea typeface="宋体" panose="02010600030101010101" pitchFamily="2" charset="-122"/>
            </a:endParaRPr>
          </a:p>
        </p:txBody>
      </p:sp>
      <p:pic>
        <p:nvPicPr>
          <p:cNvPr id="18434" name="图片 30">
            <a:extLst>
              <a:ext uri="{FF2B5EF4-FFF2-40B4-BE49-F238E27FC236}">
                <a16:creationId xmlns:a16="http://schemas.microsoft.com/office/drawing/2014/main" id="{770F62D5-8C37-83D8-8554-1E0156CE43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345" y="454025"/>
            <a:ext cx="4242050" cy="28881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435" name="图片 31">
            <a:extLst>
              <a:ext uri="{FF2B5EF4-FFF2-40B4-BE49-F238E27FC236}">
                <a16:creationId xmlns:a16="http://schemas.microsoft.com/office/drawing/2014/main" id="{EEAB3E7B-A860-9095-9609-71C76245ED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2377" y="3739259"/>
            <a:ext cx="4878889" cy="23116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436" name="图片 1">
            <a:extLst>
              <a:ext uri="{FF2B5EF4-FFF2-40B4-BE49-F238E27FC236}">
                <a16:creationId xmlns:a16="http://schemas.microsoft.com/office/drawing/2014/main" id="{AF618B2C-7BC2-D178-F0B5-285EB1EBD15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2465" y="3552574"/>
            <a:ext cx="4697952" cy="2615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0647461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strVal val="#ppt_w*0.70"/>
                                          </p:val>
                                        </p:tav>
                                        <p:tav tm="100000">
                                          <p:val>
                                            <p:strVal val="#ppt_w"/>
                                          </p:val>
                                        </p:tav>
                                      </p:tavLst>
                                    </p:anim>
                                    <p:anim calcmode="lin" valueType="num">
                                      <p:cBhvr>
                                        <p:cTn id="13" dur="1000" fill="hold"/>
                                        <p:tgtEl>
                                          <p:spTgt spid="5"/>
                                        </p:tgtEl>
                                        <p:attrNameLst>
                                          <p:attrName>ppt_h</p:attrName>
                                        </p:attrNameLst>
                                      </p:cBhvr>
                                      <p:tavLst>
                                        <p:tav tm="0">
                                          <p:val>
                                            <p:strVal val="#ppt_h"/>
                                          </p:val>
                                        </p:tav>
                                        <p:tav tm="100000">
                                          <p:val>
                                            <p:strVal val="#ppt_h"/>
                                          </p:val>
                                        </p:tav>
                                      </p:tavLst>
                                    </p:anim>
                                    <p:animEffect transition="in" filter="fade">
                                      <p:cBhvr>
                                        <p:cTn id="14" dur="1000"/>
                                        <p:tgtEl>
                                          <p:spTgt spid="5"/>
                                        </p:tgtEl>
                                      </p:cBhvr>
                                    </p:animEffect>
                                  </p:childTnLst>
                                </p:cTn>
                              </p:par>
                              <p:par>
                                <p:cTn id="15" presetID="55" presetClass="entr" presetSubtype="0" fill="hold" nodeType="withEffect">
                                  <p:stCondLst>
                                    <p:cond delay="0"/>
                                  </p:stCondLst>
                                  <p:childTnLst>
                                    <p:set>
                                      <p:cBhvr>
                                        <p:cTn id="16" dur="1" fill="hold">
                                          <p:stCondLst>
                                            <p:cond delay="0"/>
                                          </p:stCondLst>
                                        </p:cTn>
                                        <p:tgtEl>
                                          <p:spTgt spid="64"/>
                                        </p:tgtEl>
                                        <p:attrNameLst>
                                          <p:attrName>style.visibility</p:attrName>
                                        </p:attrNameLst>
                                      </p:cBhvr>
                                      <p:to>
                                        <p:strVal val="visible"/>
                                      </p:to>
                                    </p:set>
                                    <p:anim calcmode="lin" valueType="num">
                                      <p:cBhvr>
                                        <p:cTn id="17" dur="1000" fill="hold"/>
                                        <p:tgtEl>
                                          <p:spTgt spid="64"/>
                                        </p:tgtEl>
                                        <p:attrNameLst>
                                          <p:attrName>ppt_w</p:attrName>
                                        </p:attrNameLst>
                                      </p:cBhvr>
                                      <p:tavLst>
                                        <p:tav tm="0">
                                          <p:val>
                                            <p:strVal val="#ppt_w*0.70"/>
                                          </p:val>
                                        </p:tav>
                                        <p:tav tm="100000">
                                          <p:val>
                                            <p:strVal val="#ppt_w"/>
                                          </p:val>
                                        </p:tav>
                                      </p:tavLst>
                                    </p:anim>
                                    <p:anim calcmode="lin" valueType="num">
                                      <p:cBhvr>
                                        <p:cTn id="18" dur="1000" fill="hold"/>
                                        <p:tgtEl>
                                          <p:spTgt spid="64"/>
                                        </p:tgtEl>
                                        <p:attrNameLst>
                                          <p:attrName>ppt_h</p:attrName>
                                        </p:attrNameLst>
                                      </p:cBhvr>
                                      <p:tavLst>
                                        <p:tav tm="0">
                                          <p:val>
                                            <p:strVal val="#ppt_h"/>
                                          </p:val>
                                        </p:tav>
                                        <p:tav tm="100000">
                                          <p:val>
                                            <p:strVal val="#ppt_h"/>
                                          </p:val>
                                        </p:tav>
                                      </p:tavLst>
                                    </p:anim>
                                    <p:animEffect transition="in" filter="fade">
                                      <p:cBhvr>
                                        <p:cTn id="19" dur="1000"/>
                                        <p:tgtEl>
                                          <p:spTgt spid="64"/>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1000" fill="hold"/>
                                        <p:tgtEl>
                                          <p:spTgt spid="18"/>
                                        </p:tgtEl>
                                        <p:attrNameLst>
                                          <p:attrName>ppt_w</p:attrName>
                                        </p:attrNameLst>
                                      </p:cBhvr>
                                      <p:tavLst>
                                        <p:tav tm="0">
                                          <p:val>
                                            <p:strVal val="#ppt_w*0.70"/>
                                          </p:val>
                                        </p:tav>
                                        <p:tav tm="100000">
                                          <p:val>
                                            <p:strVal val="#ppt_w"/>
                                          </p:val>
                                        </p:tav>
                                      </p:tavLst>
                                    </p:anim>
                                    <p:anim calcmode="lin" valueType="num">
                                      <p:cBhvr>
                                        <p:cTn id="23" dur="1000" fill="hold"/>
                                        <p:tgtEl>
                                          <p:spTgt spid="18"/>
                                        </p:tgtEl>
                                        <p:attrNameLst>
                                          <p:attrName>ppt_h</p:attrName>
                                        </p:attrNameLst>
                                      </p:cBhvr>
                                      <p:tavLst>
                                        <p:tav tm="0">
                                          <p:val>
                                            <p:strVal val="#ppt_h"/>
                                          </p:val>
                                        </p:tav>
                                        <p:tav tm="100000">
                                          <p:val>
                                            <p:strVal val="#ppt_h"/>
                                          </p:val>
                                        </p:tav>
                                      </p:tavLst>
                                    </p:anim>
                                    <p:animEffect transition="in" filter="fade">
                                      <p:cBhvr>
                                        <p:cTn id="24" dur="1000"/>
                                        <p:tgtEl>
                                          <p:spTgt spid="18"/>
                                        </p:tgtEl>
                                      </p:cBhvr>
                                    </p:animEffect>
                                  </p:childTnLst>
                                </p:cTn>
                              </p:par>
                              <p:par>
                                <p:cTn id="25" presetID="55"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1000" fill="hold"/>
                                        <p:tgtEl>
                                          <p:spTgt spid="13"/>
                                        </p:tgtEl>
                                        <p:attrNameLst>
                                          <p:attrName>ppt_w</p:attrName>
                                        </p:attrNameLst>
                                      </p:cBhvr>
                                      <p:tavLst>
                                        <p:tav tm="0">
                                          <p:val>
                                            <p:strVal val="#ppt_w*0.70"/>
                                          </p:val>
                                        </p:tav>
                                        <p:tav tm="100000">
                                          <p:val>
                                            <p:strVal val="#ppt_w"/>
                                          </p:val>
                                        </p:tav>
                                      </p:tavLst>
                                    </p:anim>
                                    <p:anim calcmode="lin" valueType="num">
                                      <p:cBhvr>
                                        <p:cTn id="28" dur="1000" fill="hold"/>
                                        <p:tgtEl>
                                          <p:spTgt spid="13"/>
                                        </p:tgtEl>
                                        <p:attrNameLst>
                                          <p:attrName>ppt_h</p:attrName>
                                        </p:attrNameLst>
                                      </p:cBhvr>
                                      <p:tavLst>
                                        <p:tav tm="0">
                                          <p:val>
                                            <p:strVal val="#ppt_h"/>
                                          </p:val>
                                        </p:tav>
                                        <p:tav tm="100000">
                                          <p:val>
                                            <p:strVal val="#ppt_h"/>
                                          </p:val>
                                        </p:tav>
                                      </p:tavLst>
                                    </p:anim>
                                    <p:animEffect transition="in" filter="fade">
                                      <p:cBhvr>
                                        <p:cTn id="29" dur="1000"/>
                                        <p:tgtEl>
                                          <p:spTgt spid="13"/>
                                        </p:tgtEl>
                                      </p:cBhvr>
                                    </p:animEffect>
                                  </p:childTnLst>
                                </p:cTn>
                              </p:par>
                              <p:par>
                                <p:cTn id="30" presetID="55"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p:cTn id="32" dur="1000" fill="hold"/>
                                        <p:tgtEl>
                                          <p:spTgt spid="21"/>
                                        </p:tgtEl>
                                        <p:attrNameLst>
                                          <p:attrName>ppt_w</p:attrName>
                                        </p:attrNameLst>
                                      </p:cBhvr>
                                      <p:tavLst>
                                        <p:tav tm="0">
                                          <p:val>
                                            <p:strVal val="#ppt_w*0.70"/>
                                          </p:val>
                                        </p:tav>
                                        <p:tav tm="100000">
                                          <p:val>
                                            <p:strVal val="#ppt_w"/>
                                          </p:val>
                                        </p:tav>
                                      </p:tavLst>
                                    </p:anim>
                                    <p:anim calcmode="lin" valueType="num">
                                      <p:cBhvr>
                                        <p:cTn id="33" dur="1000" fill="hold"/>
                                        <p:tgtEl>
                                          <p:spTgt spid="21"/>
                                        </p:tgtEl>
                                        <p:attrNameLst>
                                          <p:attrName>ppt_h</p:attrName>
                                        </p:attrNameLst>
                                      </p:cBhvr>
                                      <p:tavLst>
                                        <p:tav tm="0">
                                          <p:val>
                                            <p:strVal val="#ppt_h"/>
                                          </p:val>
                                        </p:tav>
                                        <p:tav tm="100000">
                                          <p:val>
                                            <p:strVal val="#ppt_h"/>
                                          </p:val>
                                        </p:tav>
                                      </p:tavLst>
                                    </p:anim>
                                    <p:animEffect transition="in" filter="fade">
                                      <p:cBhvr>
                                        <p:cTn id="34" dur="1000"/>
                                        <p:tgtEl>
                                          <p:spTgt spid="21"/>
                                        </p:tgtEl>
                                      </p:cBhvr>
                                    </p:animEffect>
                                  </p:childTnLst>
                                </p:cTn>
                              </p:par>
                              <p:par>
                                <p:cTn id="35" presetID="53" presetClass="entr" presetSubtype="16"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p:cTn id="37" dur="500" fill="hold"/>
                                        <p:tgtEl>
                                          <p:spTgt spid="22"/>
                                        </p:tgtEl>
                                        <p:attrNameLst>
                                          <p:attrName>ppt_w</p:attrName>
                                        </p:attrNameLst>
                                      </p:cBhvr>
                                      <p:tavLst>
                                        <p:tav tm="0">
                                          <p:val>
                                            <p:fltVal val="0"/>
                                          </p:val>
                                        </p:tav>
                                        <p:tav tm="100000">
                                          <p:val>
                                            <p:strVal val="#ppt_w"/>
                                          </p:val>
                                        </p:tav>
                                      </p:tavLst>
                                    </p:anim>
                                    <p:anim calcmode="lin" valueType="num">
                                      <p:cBhvr>
                                        <p:cTn id="38" dur="500" fill="hold"/>
                                        <p:tgtEl>
                                          <p:spTgt spid="22"/>
                                        </p:tgtEl>
                                        <p:attrNameLst>
                                          <p:attrName>ppt_h</p:attrName>
                                        </p:attrNameLst>
                                      </p:cBhvr>
                                      <p:tavLst>
                                        <p:tav tm="0">
                                          <p:val>
                                            <p:fltVal val="0"/>
                                          </p:val>
                                        </p:tav>
                                        <p:tav tm="100000">
                                          <p:val>
                                            <p:strVal val="#ppt_h"/>
                                          </p:val>
                                        </p:tav>
                                      </p:tavLst>
                                    </p:anim>
                                    <p:animEffect transition="in" filter="fade">
                                      <p:cBhvr>
                                        <p:cTn id="3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030C86-E83E-07A0-B12C-F8DC5D04BA24}"/>
            </a:ext>
          </a:extLst>
        </p:cNvPr>
        <p:cNvGrpSpPr/>
        <p:nvPr/>
      </p:nvGrpSpPr>
      <p:grpSpPr>
        <a:xfrm>
          <a:off x="0" y="0"/>
          <a:ext cx="0" cy="0"/>
          <a:chOff x="0" y="0"/>
          <a:chExt cx="0" cy="0"/>
        </a:xfrm>
      </p:grpSpPr>
      <p:grpSp>
        <p:nvGrpSpPr>
          <p:cNvPr id="3" name="组合 2">
            <a:extLst>
              <a:ext uri="{FF2B5EF4-FFF2-40B4-BE49-F238E27FC236}">
                <a16:creationId xmlns:a16="http://schemas.microsoft.com/office/drawing/2014/main" id="{1F27F3B7-3E0B-3A7E-962C-F06FF2DCA618}"/>
              </a:ext>
            </a:extLst>
          </p:cNvPr>
          <p:cNvGrpSpPr/>
          <p:nvPr/>
        </p:nvGrpSpPr>
        <p:grpSpPr>
          <a:xfrm>
            <a:off x="0" y="454025"/>
            <a:ext cx="671830" cy="749300"/>
            <a:chOff x="0" y="1121"/>
            <a:chExt cx="1058" cy="1180"/>
          </a:xfrm>
        </p:grpSpPr>
        <p:sp>
          <p:nvSpPr>
            <p:cNvPr id="2" name="矩形 1">
              <a:extLst>
                <a:ext uri="{FF2B5EF4-FFF2-40B4-BE49-F238E27FC236}">
                  <a16:creationId xmlns:a16="http://schemas.microsoft.com/office/drawing/2014/main" id="{9B24B47E-6667-C48A-877E-33A416455E24}"/>
                </a:ext>
              </a:extLst>
            </p:cNvPr>
            <p:cNvSpPr/>
            <p:nvPr/>
          </p:nvSpPr>
          <p:spPr>
            <a:xfrm>
              <a:off x="200" y="1321"/>
              <a:ext cx="859" cy="980"/>
            </a:xfrm>
            <a:prstGeom prst="rect">
              <a:avLst/>
            </a:prstGeom>
            <a:noFill/>
            <a:ln w="22225">
              <a:solidFill>
                <a:srgbClr val="11374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98BBEEEE-6476-D771-8659-D2AA3799B383}"/>
                </a:ext>
              </a:extLst>
            </p:cNvPr>
            <p:cNvSpPr/>
            <p:nvPr/>
          </p:nvSpPr>
          <p:spPr>
            <a:xfrm>
              <a:off x="0" y="1121"/>
              <a:ext cx="859" cy="980"/>
            </a:xfrm>
            <a:prstGeom prst="rect">
              <a:avLst/>
            </a:prstGeom>
            <a:solidFill>
              <a:srgbClr val="AD1C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a:extLst>
              <a:ext uri="{FF2B5EF4-FFF2-40B4-BE49-F238E27FC236}">
                <a16:creationId xmlns:a16="http://schemas.microsoft.com/office/drawing/2014/main" id="{A49A59B5-EA43-F37D-BBB4-7FABC3D2C579}"/>
              </a:ext>
            </a:extLst>
          </p:cNvPr>
          <p:cNvSpPr/>
          <p:nvPr/>
        </p:nvSpPr>
        <p:spPr>
          <a:xfrm>
            <a:off x="795655" y="556895"/>
            <a:ext cx="4402455" cy="5232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t>创建</a:t>
            </a:r>
            <a:r>
              <a:rPr lang="en-US" altLang="zh-CN" sz="2800" dirty="0"/>
              <a:t>LR</a:t>
            </a:r>
            <a:r>
              <a:rPr lang="zh-CN" altLang="en-US" sz="2800" dirty="0"/>
              <a:t>（</a:t>
            </a:r>
            <a:r>
              <a:rPr lang="en-US" altLang="zh-CN" sz="2800" dirty="0"/>
              <a:t>1</a:t>
            </a:r>
            <a:r>
              <a:rPr lang="zh-CN" altLang="en-US" sz="2800" dirty="0"/>
              <a:t>）</a:t>
            </a:r>
            <a:r>
              <a:rPr lang="en-US" altLang="zh-CN" sz="2800" dirty="0"/>
              <a:t>DFA</a:t>
            </a:r>
            <a:endParaRPr lang="zh-CN" altLang="zh-CN" sz="4800" dirty="0"/>
          </a:p>
        </p:txBody>
      </p:sp>
      <p:grpSp>
        <p:nvGrpSpPr>
          <p:cNvPr id="64" name="组合 63">
            <a:extLst>
              <a:ext uri="{FF2B5EF4-FFF2-40B4-BE49-F238E27FC236}">
                <a16:creationId xmlns:a16="http://schemas.microsoft.com/office/drawing/2014/main" id="{009BBC4D-302D-6F7A-C909-2672A05977B7}"/>
              </a:ext>
            </a:extLst>
          </p:cNvPr>
          <p:cNvGrpSpPr/>
          <p:nvPr/>
        </p:nvGrpSpPr>
        <p:grpSpPr>
          <a:xfrm>
            <a:off x="0" y="6631940"/>
            <a:ext cx="12191365" cy="226060"/>
            <a:chOff x="0" y="10444"/>
            <a:chExt cx="19199" cy="356"/>
          </a:xfrm>
        </p:grpSpPr>
        <p:sp>
          <p:nvSpPr>
            <p:cNvPr id="65" name="矩形 64">
              <a:extLst>
                <a:ext uri="{FF2B5EF4-FFF2-40B4-BE49-F238E27FC236}">
                  <a16:creationId xmlns:a16="http://schemas.microsoft.com/office/drawing/2014/main" id="{9C4A92A6-AEC0-A6BA-DCFB-613C7F9F0DED}"/>
                </a:ext>
              </a:extLst>
            </p:cNvPr>
            <p:cNvSpPr/>
            <p:nvPr/>
          </p:nvSpPr>
          <p:spPr>
            <a:xfrm>
              <a:off x="6595" y="10444"/>
              <a:ext cx="12605" cy="356"/>
            </a:xfrm>
            <a:prstGeom prst="rect">
              <a:avLst/>
            </a:prstGeom>
            <a:solidFill>
              <a:srgbClr val="1137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396935E9-98E5-F9A6-5940-0AADB9FFC8E9}"/>
                </a:ext>
              </a:extLst>
            </p:cNvPr>
            <p:cNvSpPr/>
            <p:nvPr/>
          </p:nvSpPr>
          <p:spPr>
            <a:xfrm>
              <a:off x="0" y="10444"/>
              <a:ext cx="12605" cy="356"/>
            </a:xfrm>
            <a:prstGeom prst="rect">
              <a:avLst/>
            </a:prstGeom>
            <a:solidFill>
              <a:srgbClr val="AD1C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CF970828-AB7B-5E68-8FD7-AD70814CF3C9}"/>
              </a:ext>
            </a:extLst>
          </p:cNvPr>
          <p:cNvSpPr txBox="1"/>
          <p:nvPr/>
        </p:nvSpPr>
        <p:spPr>
          <a:xfrm>
            <a:off x="8294370" y="2385695"/>
            <a:ext cx="3298190" cy="12712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600" dirty="0">
                <a:solidFill>
                  <a:schemeClr val="bg1"/>
                </a:solidFill>
                <a:latin typeface="字魂59号-创粗黑" panose="00000500000000000000" charset="-122"/>
                <a:ea typeface="字魂59号-创粗黑" panose="00000500000000000000" charset="-122"/>
              </a:rPr>
              <a:t>请添加您所需要的文本请添加您所需要的文本请添加您所需要需要的文本请添加您所需要的文本请添加您的文本请。</a:t>
            </a:r>
          </a:p>
        </p:txBody>
      </p:sp>
      <p:cxnSp>
        <p:nvCxnSpPr>
          <p:cNvPr id="13" name="直接连接符 12">
            <a:extLst>
              <a:ext uri="{FF2B5EF4-FFF2-40B4-BE49-F238E27FC236}">
                <a16:creationId xmlns:a16="http://schemas.microsoft.com/office/drawing/2014/main" id="{D73939F1-D19C-98CE-3FEA-364E252FF266}"/>
              </a:ext>
            </a:extLst>
          </p:cNvPr>
          <p:cNvCxnSpPr/>
          <p:nvPr/>
        </p:nvCxnSpPr>
        <p:spPr>
          <a:xfrm flipH="1">
            <a:off x="12054840" y="2560955"/>
            <a:ext cx="14605" cy="153860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982CC679-8B3C-7CEE-AA2B-CFFCBA2A4E41}"/>
              </a:ext>
            </a:extLst>
          </p:cNvPr>
          <p:cNvCxnSpPr/>
          <p:nvPr/>
        </p:nvCxnSpPr>
        <p:spPr>
          <a:xfrm rot="16200000" flipH="1">
            <a:off x="11415395" y="1273810"/>
            <a:ext cx="14605" cy="153860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69DE748F-F35B-1F9E-340A-659E194BAC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71790" y="166368"/>
            <a:ext cx="534790" cy="586742"/>
          </a:xfrm>
          <a:prstGeom prst="rect">
            <a:avLst/>
          </a:prstGeom>
        </p:spPr>
      </p:pic>
      <p:sp>
        <p:nvSpPr>
          <p:cNvPr id="6" name="文本框 5">
            <a:extLst>
              <a:ext uri="{FF2B5EF4-FFF2-40B4-BE49-F238E27FC236}">
                <a16:creationId xmlns:a16="http://schemas.microsoft.com/office/drawing/2014/main" id="{1503D2E7-8087-2110-502B-D4B2FF58ECBE}"/>
              </a:ext>
            </a:extLst>
          </p:cNvPr>
          <p:cNvSpPr txBox="1"/>
          <p:nvPr/>
        </p:nvSpPr>
        <p:spPr>
          <a:xfrm>
            <a:off x="399732" y="1330325"/>
            <a:ext cx="5122416" cy="5357236"/>
          </a:xfrm>
          <a:prstGeom prst="rect">
            <a:avLst/>
          </a:prstGeom>
          <a:noFill/>
        </p:spPr>
        <p:txBody>
          <a:bodyPr wrap="square" rtlCol="0">
            <a:spAutoFit/>
          </a:bodyPr>
          <a:lstStyle/>
          <a:p>
            <a:pPr algn="just">
              <a:lnSpc>
                <a:spcPct val="150000"/>
              </a:lnSpc>
            </a:pPr>
            <a:r>
              <a:rPr lang="en-US" altLang="zh-CN" sz="1400" b="1" kern="100" dirty="0">
                <a:effectLst/>
                <a:latin typeface="宋体" panose="02010600030101010101" pitchFamily="2" charset="-122"/>
                <a:ea typeface="宋体" panose="02010600030101010101" pitchFamily="2" charset="-122"/>
              </a:rPr>
              <a:t>LR1Item </a:t>
            </a:r>
            <a:r>
              <a:rPr lang="zh-CN" altLang="zh-CN" sz="1400" b="1" kern="100" dirty="0">
                <a:effectLst/>
                <a:latin typeface="Times New Roman" panose="02020603050405020304" pitchFamily="18" charset="0"/>
                <a:ea typeface="宋体" panose="02010600030101010101" pitchFamily="2" charset="-122"/>
              </a:rPr>
              <a:t>包含：</a:t>
            </a:r>
            <a:endParaRPr lang="zh-CN" altLang="zh-CN" sz="1400" kern="100" dirty="0">
              <a:effectLst/>
              <a:latin typeface="Times New Roman" panose="02020603050405020304" pitchFamily="18" charset="0"/>
              <a:ea typeface="宋体" panose="02010600030101010101" pitchFamily="2" charset="-122"/>
            </a:endParaRPr>
          </a:p>
          <a:p>
            <a:pPr marL="342900" lvl="0" indent="-342900" algn="just">
              <a:lnSpc>
                <a:spcPct val="150000"/>
              </a:lnSpc>
              <a:buSzPts val="1000"/>
              <a:buFont typeface="Symbol" panose="05050102010706020507" pitchFamily="18" charset="2"/>
              <a:buChar char=""/>
              <a:tabLst>
                <a:tab pos="457200" algn="l"/>
              </a:tabLst>
            </a:pPr>
            <a:r>
              <a:rPr lang="en-US" altLang="zh-CN" sz="1400" kern="100" dirty="0" err="1">
                <a:effectLst/>
                <a:latin typeface="宋体" panose="02010600030101010101" pitchFamily="2" charset="-122"/>
                <a:ea typeface="宋体" panose="02010600030101010101" pitchFamily="2" charset="-122"/>
              </a:rPr>
              <a:t>lhs</a:t>
            </a:r>
            <a:r>
              <a:rPr lang="zh-CN" altLang="zh-CN" sz="1400" kern="100" dirty="0">
                <a:effectLst/>
                <a:latin typeface="Times New Roman" panose="02020603050405020304" pitchFamily="18" charset="0"/>
                <a:ea typeface="宋体" panose="02010600030101010101" pitchFamily="2" charset="-122"/>
              </a:rPr>
              <a:t>：规则的左侧（左部）。</a:t>
            </a:r>
          </a:p>
          <a:p>
            <a:pPr marL="342900" lvl="0" indent="-342900" algn="just">
              <a:lnSpc>
                <a:spcPct val="150000"/>
              </a:lnSpc>
              <a:buSzPts val="1000"/>
              <a:buFont typeface="Symbol" panose="05050102010706020507" pitchFamily="18" charset="2"/>
              <a:buChar char=""/>
              <a:tabLst>
                <a:tab pos="457200" algn="l"/>
              </a:tabLst>
            </a:pPr>
            <a:r>
              <a:rPr lang="en-US" altLang="zh-CN" sz="1400" kern="100" dirty="0" err="1">
                <a:effectLst/>
                <a:latin typeface="宋体" panose="02010600030101010101" pitchFamily="2" charset="-122"/>
                <a:ea typeface="宋体" panose="02010600030101010101" pitchFamily="2" charset="-122"/>
              </a:rPr>
              <a:t>rhs</a:t>
            </a:r>
            <a:r>
              <a:rPr lang="zh-CN" altLang="zh-CN" sz="1400" kern="100" dirty="0">
                <a:effectLst/>
                <a:latin typeface="Times New Roman" panose="02020603050405020304" pitchFamily="18" charset="0"/>
                <a:ea typeface="宋体" panose="02010600030101010101" pitchFamily="2" charset="-122"/>
              </a:rPr>
              <a:t>：规则的右侧（右部），是一个字符串向量。</a:t>
            </a:r>
          </a:p>
          <a:p>
            <a:pPr marL="342900" lvl="0" indent="-342900" algn="just">
              <a:lnSpc>
                <a:spcPct val="150000"/>
              </a:lnSpc>
              <a:buSzPts val="1000"/>
              <a:buFont typeface="Symbol" panose="05050102010706020507" pitchFamily="18" charset="2"/>
              <a:buChar char=""/>
              <a:tabLst>
                <a:tab pos="457200" algn="l"/>
              </a:tabLst>
            </a:pPr>
            <a:r>
              <a:rPr lang="en-US" altLang="zh-CN" sz="1400" kern="100" dirty="0" err="1">
                <a:effectLst/>
                <a:latin typeface="宋体" panose="02010600030101010101" pitchFamily="2" charset="-122"/>
                <a:ea typeface="宋体" panose="02010600030101010101" pitchFamily="2" charset="-122"/>
              </a:rPr>
              <a:t>dotPos</a:t>
            </a:r>
            <a:r>
              <a:rPr lang="zh-CN" altLang="zh-CN" sz="1400" kern="100" dirty="0">
                <a:effectLst/>
                <a:latin typeface="Times New Roman" panose="02020603050405020304" pitchFamily="18" charset="0"/>
                <a:ea typeface="宋体" panose="02010600030101010101" pitchFamily="2" charset="-122"/>
              </a:rPr>
              <a:t>：点的位置（</a:t>
            </a:r>
            <a:r>
              <a:rPr lang="en-US" altLang="zh-CN" sz="1400" kern="100" dirty="0">
                <a:effectLst/>
                <a:latin typeface="Times New Roman" panose="02020603050405020304" pitchFamily="18" charset="0"/>
                <a:ea typeface="宋体" panose="02010600030101010101" pitchFamily="2" charset="-122"/>
              </a:rPr>
              <a:t>LR</a:t>
            </a:r>
            <a:r>
              <a:rPr lang="zh-CN" altLang="zh-CN" sz="1400" kern="100" dirty="0">
                <a:effectLst/>
                <a:latin typeface="Times New Roman" panose="02020603050405020304" pitchFamily="18" charset="0"/>
                <a:ea typeface="宋体" panose="02010600030101010101" pitchFamily="2" charset="-122"/>
              </a:rPr>
              <a:t>分析中，点标记表示当前解析的位置）。</a:t>
            </a:r>
          </a:p>
          <a:p>
            <a:pPr marL="342900" lvl="0" indent="-342900" algn="just">
              <a:lnSpc>
                <a:spcPct val="150000"/>
              </a:lnSpc>
              <a:buSzPts val="1000"/>
              <a:buFont typeface="Symbol" panose="05050102010706020507" pitchFamily="18" charset="2"/>
              <a:buChar char=""/>
              <a:tabLst>
                <a:tab pos="457200" algn="l"/>
              </a:tabLst>
            </a:pPr>
            <a:r>
              <a:rPr lang="en-US" altLang="zh-CN" sz="1400" kern="100" dirty="0">
                <a:effectLst/>
                <a:latin typeface="宋体" panose="02010600030101010101" pitchFamily="2" charset="-122"/>
                <a:ea typeface="宋体" panose="02010600030101010101" pitchFamily="2" charset="-122"/>
              </a:rPr>
              <a:t>lookahead</a:t>
            </a:r>
            <a:r>
              <a:rPr lang="zh-CN" altLang="zh-CN" sz="1400" kern="100" dirty="0">
                <a:effectLst/>
                <a:latin typeface="Times New Roman" panose="02020603050405020304" pitchFamily="18" charset="0"/>
                <a:ea typeface="宋体" panose="02010600030101010101" pitchFamily="2" charset="-122"/>
              </a:rPr>
              <a:t>：向前看符号（</a:t>
            </a:r>
            <a:r>
              <a:rPr lang="en-US" altLang="zh-CN" sz="1400" kern="100" dirty="0">
                <a:effectLst/>
                <a:latin typeface="Times New Roman" panose="02020603050405020304" pitchFamily="18" charset="0"/>
                <a:ea typeface="宋体" panose="02010600030101010101" pitchFamily="2" charset="-122"/>
              </a:rPr>
              <a:t>LR1</a:t>
            </a:r>
            <a:r>
              <a:rPr lang="zh-CN" altLang="zh-CN" sz="1400" kern="100" dirty="0">
                <a:effectLst/>
                <a:latin typeface="Times New Roman" panose="02020603050405020304" pitchFamily="18" charset="0"/>
                <a:ea typeface="宋体" panose="02010600030101010101" pitchFamily="2" charset="-122"/>
              </a:rPr>
              <a:t>分析中，通过查看下一个符号来决定使用哪条规则）。</a:t>
            </a:r>
          </a:p>
          <a:p>
            <a:pPr marL="342900" lvl="0" indent="-342900" algn="just">
              <a:lnSpc>
                <a:spcPct val="150000"/>
              </a:lnSpc>
              <a:buSzPts val="1000"/>
              <a:buFont typeface="Symbol" panose="05050102010706020507" pitchFamily="18" charset="2"/>
              <a:buChar char=""/>
              <a:tabLst>
                <a:tab pos="457200" algn="l"/>
              </a:tabLst>
            </a:pPr>
            <a:r>
              <a:rPr lang="en-US" altLang="zh-CN" sz="1400" kern="100" dirty="0">
                <a:effectLst/>
                <a:latin typeface="宋体" panose="02010600030101010101" pitchFamily="2" charset="-122"/>
                <a:ea typeface="宋体" panose="02010600030101010101" pitchFamily="2" charset="-122"/>
              </a:rPr>
              <a:t>rhs2str</a:t>
            </a:r>
            <a:r>
              <a:rPr lang="zh-CN" altLang="zh-CN" sz="1400" kern="100" dirty="0">
                <a:effectLst/>
                <a:latin typeface="Times New Roman" panose="02020603050405020304" pitchFamily="18" charset="0"/>
                <a:ea typeface="宋体" panose="02010600030101010101" pitchFamily="2" charset="-122"/>
              </a:rPr>
              <a:t>：将右侧转换为字符串，方便比较</a:t>
            </a:r>
            <a:r>
              <a:rPr lang="zh-CN" altLang="zh-CN" kern="100" dirty="0">
                <a:effectLst/>
                <a:latin typeface="Times New Roman" panose="02020603050405020304" pitchFamily="18" charset="0"/>
                <a:ea typeface="宋体" panose="02010600030101010101" pitchFamily="2" charset="-122"/>
              </a:rPr>
              <a:t>。</a:t>
            </a:r>
          </a:p>
          <a:p>
            <a:pPr algn="just">
              <a:lnSpc>
                <a:spcPct val="150000"/>
              </a:lnSpc>
            </a:pPr>
            <a:r>
              <a:rPr lang="en-US" altLang="zh-CN" sz="1400" b="1" kern="100" dirty="0">
                <a:effectLst/>
                <a:latin typeface="宋体" panose="02010600030101010101" pitchFamily="2" charset="-122"/>
                <a:ea typeface="宋体" panose="02010600030101010101" pitchFamily="2" charset="-122"/>
              </a:rPr>
              <a:t>LR1NODE</a:t>
            </a:r>
            <a:r>
              <a:rPr lang="zh-CN" altLang="zh-CN" sz="1400" b="1" kern="100" dirty="0">
                <a:effectLst/>
                <a:latin typeface="Times New Roman" panose="02020603050405020304" pitchFamily="18" charset="0"/>
                <a:ea typeface="宋体" panose="02010600030101010101" pitchFamily="2" charset="-122"/>
              </a:rPr>
              <a:t>表示</a:t>
            </a:r>
            <a:r>
              <a:rPr lang="en-US" altLang="zh-CN" sz="1400" b="1" kern="100" dirty="0">
                <a:effectLst/>
                <a:latin typeface="Times New Roman" panose="02020603050405020304" pitchFamily="18" charset="0"/>
                <a:ea typeface="宋体" panose="02010600030101010101" pitchFamily="2" charset="-122"/>
              </a:rPr>
              <a:t> LR1 </a:t>
            </a:r>
            <a:r>
              <a:rPr lang="zh-CN" altLang="zh-CN" sz="1400" b="1" kern="100" dirty="0">
                <a:effectLst/>
                <a:latin typeface="Times New Roman" panose="02020603050405020304" pitchFamily="18" charset="0"/>
                <a:ea typeface="宋体" panose="02010600030101010101" pitchFamily="2" charset="-122"/>
              </a:rPr>
              <a:t>自动机中的一个状态：</a:t>
            </a:r>
            <a:endParaRPr lang="zh-CN" altLang="zh-CN" sz="1400" kern="100" dirty="0">
              <a:effectLst/>
              <a:latin typeface="Times New Roman" panose="02020603050405020304" pitchFamily="18" charset="0"/>
              <a:ea typeface="宋体" panose="02010600030101010101" pitchFamily="2" charset="-122"/>
            </a:endParaRPr>
          </a:p>
          <a:p>
            <a:pPr marL="342900" lvl="0" indent="-342900" algn="just">
              <a:lnSpc>
                <a:spcPct val="150000"/>
              </a:lnSpc>
              <a:buSzPts val="1000"/>
              <a:buFont typeface="Symbol" panose="05050102010706020507" pitchFamily="18" charset="2"/>
              <a:buChar char=""/>
              <a:tabLst>
                <a:tab pos="457200" algn="l"/>
              </a:tabLst>
            </a:pPr>
            <a:r>
              <a:rPr lang="en-US" altLang="zh-CN" sz="1400" kern="100" dirty="0">
                <a:effectLst/>
                <a:latin typeface="宋体" panose="02010600030101010101" pitchFamily="2" charset="-122"/>
                <a:ea typeface="宋体" panose="02010600030101010101" pitchFamily="2" charset="-122"/>
              </a:rPr>
              <a:t>items</a:t>
            </a:r>
            <a:r>
              <a:rPr lang="zh-CN" altLang="zh-CN" sz="1400" kern="100" dirty="0">
                <a:effectLst/>
                <a:latin typeface="Times New Roman" panose="02020603050405020304" pitchFamily="18" charset="0"/>
                <a:ea typeface="宋体" panose="02010600030101010101" pitchFamily="2" charset="-122"/>
              </a:rPr>
              <a:t>：当前状态的</a:t>
            </a:r>
            <a:r>
              <a:rPr lang="en-US" altLang="zh-CN" sz="1400" kern="100" dirty="0">
                <a:effectLst/>
                <a:latin typeface="Times New Roman" panose="02020603050405020304" pitchFamily="18" charset="0"/>
                <a:ea typeface="宋体" panose="02010600030101010101" pitchFamily="2" charset="-122"/>
              </a:rPr>
              <a:t> LR1 </a:t>
            </a:r>
            <a:r>
              <a:rPr lang="zh-CN" altLang="zh-CN" sz="1400" kern="100" dirty="0">
                <a:effectLst/>
                <a:latin typeface="Times New Roman" panose="02020603050405020304" pitchFamily="18" charset="0"/>
                <a:ea typeface="宋体" panose="02010600030101010101" pitchFamily="2" charset="-122"/>
              </a:rPr>
              <a:t>项目集。</a:t>
            </a:r>
          </a:p>
          <a:p>
            <a:pPr marL="342900" lvl="0" indent="-342900" algn="just">
              <a:lnSpc>
                <a:spcPct val="150000"/>
              </a:lnSpc>
              <a:buSzPts val="1000"/>
              <a:buFont typeface="Symbol" panose="05050102010706020507" pitchFamily="18" charset="2"/>
              <a:buChar char=""/>
              <a:tabLst>
                <a:tab pos="457200" algn="l"/>
              </a:tabLst>
            </a:pPr>
            <a:r>
              <a:rPr lang="en-US" altLang="zh-CN" sz="1400" kern="100" dirty="0">
                <a:effectLst/>
                <a:latin typeface="宋体" panose="02010600030101010101" pitchFamily="2" charset="-122"/>
                <a:ea typeface="宋体" panose="02010600030101010101" pitchFamily="2" charset="-122"/>
              </a:rPr>
              <a:t>state</a:t>
            </a:r>
            <a:r>
              <a:rPr lang="zh-CN" altLang="zh-CN" sz="1400" kern="100" dirty="0">
                <a:effectLst/>
                <a:latin typeface="Times New Roman" panose="02020603050405020304" pitchFamily="18" charset="0"/>
                <a:ea typeface="宋体" panose="02010600030101010101" pitchFamily="2" charset="-122"/>
              </a:rPr>
              <a:t>：状态的转移信息（通过字符串到</a:t>
            </a:r>
            <a:r>
              <a:rPr lang="en-US" altLang="zh-CN" sz="1400" kern="100" dirty="0">
                <a:effectLst/>
                <a:latin typeface="Times New Roman" panose="02020603050405020304" pitchFamily="18" charset="0"/>
                <a:ea typeface="宋体" panose="02010600030101010101" pitchFamily="2" charset="-122"/>
              </a:rPr>
              <a:t> LR1NODE </a:t>
            </a:r>
            <a:r>
              <a:rPr lang="zh-CN" altLang="zh-CN" sz="1400" kern="100" dirty="0">
                <a:effectLst/>
                <a:latin typeface="Times New Roman" panose="02020603050405020304" pitchFamily="18" charset="0"/>
                <a:ea typeface="宋体" panose="02010600030101010101" pitchFamily="2" charset="-122"/>
              </a:rPr>
              <a:t>指针的无序映射）。</a:t>
            </a:r>
          </a:p>
          <a:p>
            <a:pPr marL="342900" lvl="0" indent="-342900" algn="just">
              <a:lnSpc>
                <a:spcPct val="150000"/>
              </a:lnSpc>
              <a:buSzPts val="1000"/>
              <a:buFont typeface="Symbol" panose="05050102010706020507" pitchFamily="18" charset="2"/>
              <a:buChar char=""/>
              <a:tabLst>
                <a:tab pos="457200" algn="l"/>
              </a:tabLst>
            </a:pPr>
            <a:r>
              <a:rPr lang="en-US" altLang="zh-CN" sz="1400" kern="100" dirty="0" err="1">
                <a:effectLst/>
                <a:latin typeface="宋体" panose="02010600030101010101" pitchFamily="2" charset="-122"/>
                <a:ea typeface="宋体" panose="02010600030101010101" pitchFamily="2" charset="-122"/>
              </a:rPr>
              <a:t>stateNum</a:t>
            </a:r>
            <a:r>
              <a:rPr lang="zh-CN" altLang="zh-CN" sz="1400" kern="100" dirty="0">
                <a:effectLst/>
                <a:latin typeface="Times New Roman" panose="02020603050405020304" pitchFamily="18" charset="0"/>
                <a:ea typeface="宋体" panose="02010600030101010101" pitchFamily="2" charset="-122"/>
              </a:rPr>
              <a:t>：状态编号。</a:t>
            </a:r>
          </a:p>
          <a:p>
            <a:pPr marL="342900" lvl="0" indent="-342900" algn="just">
              <a:lnSpc>
                <a:spcPct val="150000"/>
              </a:lnSpc>
              <a:buSzPts val="1000"/>
              <a:buFont typeface="Symbol" panose="05050102010706020507" pitchFamily="18" charset="2"/>
              <a:buChar char=""/>
              <a:tabLst>
                <a:tab pos="457200" algn="l"/>
              </a:tabLst>
            </a:pPr>
            <a:r>
              <a:rPr lang="en-US" altLang="zh-CN" sz="1400" kern="100" dirty="0">
                <a:effectLst/>
                <a:latin typeface="宋体" panose="02010600030101010101" pitchFamily="2" charset="-122"/>
                <a:ea typeface="宋体" panose="02010600030101010101" pitchFamily="2" charset="-122"/>
              </a:rPr>
              <a:t>core</a:t>
            </a:r>
            <a:r>
              <a:rPr lang="zh-CN" altLang="zh-CN" sz="1400" kern="100" dirty="0">
                <a:effectLst/>
                <a:latin typeface="Times New Roman" panose="02020603050405020304" pitchFamily="18" charset="0"/>
                <a:ea typeface="宋体" panose="02010600030101010101" pitchFamily="2" charset="-122"/>
              </a:rPr>
              <a:t>：状态的</a:t>
            </a:r>
            <a:r>
              <a:rPr lang="en-US" altLang="zh-CN" sz="1400" kern="100" dirty="0">
                <a:effectLst/>
                <a:latin typeface="Times New Roman" panose="02020603050405020304" pitchFamily="18" charset="0"/>
                <a:ea typeface="宋体" panose="02010600030101010101" pitchFamily="2" charset="-122"/>
              </a:rPr>
              <a:t> "</a:t>
            </a:r>
            <a:r>
              <a:rPr lang="zh-CN" altLang="zh-CN" sz="1400" kern="100" dirty="0">
                <a:effectLst/>
                <a:latin typeface="Times New Roman" panose="02020603050405020304" pitchFamily="18" charset="0"/>
                <a:ea typeface="宋体" panose="02010600030101010101" pitchFamily="2" charset="-122"/>
              </a:rPr>
              <a:t>核心</a:t>
            </a:r>
            <a:r>
              <a:rPr lang="en-US" altLang="zh-CN" sz="1400" kern="100" dirty="0">
                <a:effectLst/>
                <a:latin typeface="Times New Roman" panose="02020603050405020304" pitchFamily="18" charset="0"/>
                <a:ea typeface="宋体" panose="02010600030101010101" pitchFamily="2" charset="-122"/>
              </a:rPr>
              <a:t>"</a:t>
            </a:r>
            <a:r>
              <a:rPr lang="zh-CN" altLang="zh-CN" sz="1400" kern="100" dirty="0">
                <a:effectLst/>
                <a:latin typeface="Times New Roman" panose="02020603050405020304" pitchFamily="18" charset="0"/>
                <a:ea typeface="宋体" panose="02010600030101010101" pitchFamily="2" charset="-122"/>
              </a:rPr>
              <a:t>，在</a:t>
            </a:r>
            <a:r>
              <a:rPr lang="en-US" altLang="zh-CN" sz="1400" kern="100" dirty="0">
                <a:effectLst/>
                <a:latin typeface="Times New Roman" panose="02020603050405020304" pitchFamily="18" charset="0"/>
                <a:ea typeface="宋体" panose="02010600030101010101" pitchFamily="2" charset="-122"/>
              </a:rPr>
              <a:t> LALR </a:t>
            </a:r>
            <a:r>
              <a:rPr lang="zh-CN" altLang="zh-CN" sz="1400" kern="100" dirty="0">
                <a:effectLst/>
                <a:latin typeface="Times New Roman" panose="02020603050405020304" pitchFamily="18" charset="0"/>
                <a:ea typeface="宋体" panose="02010600030101010101" pitchFamily="2" charset="-122"/>
              </a:rPr>
              <a:t>分析中用来将等价的状态合并</a:t>
            </a:r>
            <a:r>
              <a:rPr lang="zh-CN" altLang="zh-CN" sz="1200" kern="100" dirty="0">
                <a:effectLst/>
                <a:latin typeface="Times New Roman" panose="02020603050405020304" pitchFamily="18" charset="0"/>
                <a:ea typeface="宋体" panose="02010600030101010101" pitchFamily="2" charset="-122"/>
              </a:rPr>
              <a:t>。</a:t>
            </a:r>
          </a:p>
          <a:p>
            <a:pPr lvl="0" algn="l">
              <a:lnSpc>
                <a:spcPct val="150000"/>
              </a:lnSpc>
              <a:buSzPts val="1000"/>
              <a:tabLst>
                <a:tab pos="457200" algn="l"/>
              </a:tabLst>
            </a:pPr>
            <a:endParaRPr lang="zh-CN" altLang="zh-CN" kern="100" dirty="0">
              <a:effectLst/>
              <a:latin typeface="Times New Roman" panose="02020603050405020304" pitchFamily="18" charset="0"/>
              <a:ea typeface="宋体" panose="02010600030101010101" pitchFamily="2" charset="-122"/>
            </a:endParaRPr>
          </a:p>
        </p:txBody>
      </p:sp>
      <p:pic>
        <p:nvPicPr>
          <p:cNvPr id="19458" name="图片 1">
            <a:extLst>
              <a:ext uri="{FF2B5EF4-FFF2-40B4-BE49-F238E27FC236}">
                <a16:creationId xmlns:a16="http://schemas.microsoft.com/office/drawing/2014/main" id="{0FA75B32-86D3-DF15-D1DA-7A255F9A96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0900" y="909478"/>
            <a:ext cx="5275643" cy="372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 name="图片 1">
            <a:extLst>
              <a:ext uri="{FF2B5EF4-FFF2-40B4-BE49-F238E27FC236}">
                <a16:creationId xmlns:a16="http://schemas.microsoft.com/office/drawing/2014/main" id="{0190B46D-7F25-5808-492E-DACEAF3553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55785" y="5033645"/>
            <a:ext cx="6592041" cy="832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5714836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strVal val="#ppt_w*0.70"/>
                                          </p:val>
                                        </p:tav>
                                        <p:tav tm="100000">
                                          <p:val>
                                            <p:strVal val="#ppt_w"/>
                                          </p:val>
                                        </p:tav>
                                      </p:tavLst>
                                    </p:anim>
                                    <p:anim calcmode="lin" valueType="num">
                                      <p:cBhvr>
                                        <p:cTn id="13" dur="1000" fill="hold"/>
                                        <p:tgtEl>
                                          <p:spTgt spid="5"/>
                                        </p:tgtEl>
                                        <p:attrNameLst>
                                          <p:attrName>ppt_h</p:attrName>
                                        </p:attrNameLst>
                                      </p:cBhvr>
                                      <p:tavLst>
                                        <p:tav tm="0">
                                          <p:val>
                                            <p:strVal val="#ppt_h"/>
                                          </p:val>
                                        </p:tav>
                                        <p:tav tm="100000">
                                          <p:val>
                                            <p:strVal val="#ppt_h"/>
                                          </p:val>
                                        </p:tav>
                                      </p:tavLst>
                                    </p:anim>
                                    <p:animEffect transition="in" filter="fade">
                                      <p:cBhvr>
                                        <p:cTn id="14" dur="1000"/>
                                        <p:tgtEl>
                                          <p:spTgt spid="5"/>
                                        </p:tgtEl>
                                      </p:cBhvr>
                                    </p:animEffect>
                                  </p:childTnLst>
                                </p:cTn>
                              </p:par>
                              <p:par>
                                <p:cTn id="15" presetID="55" presetClass="entr" presetSubtype="0" fill="hold" nodeType="withEffect">
                                  <p:stCondLst>
                                    <p:cond delay="0"/>
                                  </p:stCondLst>
                                  <p:childTnLst>
                                    <p:set>
                                      <p:cBhvr>
                                        <p:cTn id="16" dur="1" fill="hold">
                                          <p:stCondLst>
                                            <p:cond delay="0"/>
                                          </p:stCondLst>
                                        </p:cTn>
                                        <p:tgtEl>
                                          <p:spTgt spid="64"/>
                                        </p:tgtEl>
                                        <p:attrNameLst>
                                          <p:attrName>style.visibility</p:attrName>
                                        </p:attrNameLst>
                                      </p:cBhvr>
                                      <p:to>
                                        <p:strVal val="visible"/>
                                      </p:to>
                                    </p:set>
                                    <p:anim calcmode="lin" valueType="num">
                                      <p:cBhvr>
                                        <p:cTn id="17" dur="1000" fill="hold"/>
                                        <p:tgtEl>
                                          <p:spTgt spid="64"/>
                                        </p:tgtEl>
                                        <p:attrNameLst>
                                          <p:attrName>ppt_w</p:attrName>
                                        </p:attrNameLst>
                                      </p:cBhvr>
                                      <p:tavLst>
                                        <p:tav tm="0">
                                          <p:val>
                                            <p:strVal val="#ppt_w*0.70"/>
                                          </p:val>
                                        </p:tav>
                                        <p:tav tm="100000">
                                          <p:val>
                                            <p:strVal val="#ppt_w"/>
                                          </p:val>
                                        </p:tav>
                                      </p:tavLst>
                                    </p:anim>
                                    <p:anim calcmode="lin" valueType="num">
                                      <p:cBhvr>
                                        <p:cTn id="18" dur="1000" fill="hold"/>
                                        <p:tgtEl>
                                          <p:spTgt spid="64"/>
                                        </p:tgtEl>
                                        <p:attrNameLst>
                                          <p:attrName>ppt_h</p:attrName>
                                        </p:attrNameLst>
                                      </p:cBhvr>
                                      <p:tavLst>
                                        <p:tav tm="0">
                                          <p:val>
                                            <p:strVal val="#ppt_h"/>
                                          </p:val>
                                        </p:tav>
                                        <p:tav tm="100000">
                                          <p:val>
                                            <p:strVal val="#ppt_h"/>
                                          </p:val>
                                        </p:tav>
                                      </p:tavLst>
                                    </p:anim>
                                    <p:animEffect transition="in" filter="fade">
                                      <p:cBhvr>
                                        <p:cTn id="19" dur="1000"/>
                                        <p:tgtEl>
                                          <p:spTgt spid="64"/>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1000" fill="hold"/>
                                        <p:tgtEl>
                                          <p:spTgt spid="18"/>
                                        </p:tgtEl>
                                        <p:attrNameLst>
                                          <p:attrName>ppt_w</p:attrName>
                                        </p:attrNameLst>
                                      </p:cBhvr>
                                      <p:tavLst>
                                        <p:tav tm="0">
                                          <p:val>
                                            <p:strVal val="#ppt_w*0.70"/>
                                          </p:val>
                                        </p:tav>
                                        <p:tav tm="100000">
                                          <p:val>
                                            <p:strVal val="#ppt_w"/>
                                          </p:val>
                                        </p:tav>
                                      </p:tavLst>
                                    </p:anim>
                                    <p:anim calcmode="lin" valueType="num">
                                      <p:cBhvr>
                                        <p:cTn id="23" dur="1000" fill="hold"/>
                                        <p:tgtEl>
                                          <p:spTgt spid="18"/>
                                        </p:tgtEl>
                                        <p:attrNameLst>
                                          <p:attrName>ppt_h</p:attrName>
                                        </p:attrNameLst>
                                      </p:cBhvr>
                                      <p:tavLst>
                                        <p:tav tm="0">
                                          <p:val>
                                            <p:strVal val="#ppt_h"/>
                                          </p:val>
                                        </p:tav>
                                        <p:tav tm="100000">
                                          <p:val>
                                            <p:strVal val="#ppt_h"/>
                                          </p:val>
                                        </p:tav>
                                      </p:tavLst>
                                    </p:anim>
                                    <p:animEffect transition="in" filter="fade">
                                      <p:cBhvr>
                                        <p:cTn id="24" dur="1000"/>
                                        <p:tgtEl>
                                          <p:spTgt spid="18"/>
                                        </p:tgtEl>
                                      </p:cBhvr>
                                    </p:animEffect>
                                  </p:childTnLst>
                                </p:cTn>
                              </p:par>
                              <p:par>
                                <p:cTn id="25" presetID="55"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1000" fill="hold"/>
                                        <p:tgtEl>
                                          <p:spTgt spid="13"/>
                                        </p:tgtEl>
                                        <p:attrNameLst>
                                          <p:attrName>ppt_w</p:attrName>
                                        </p:attrNameLst>
                                      </p:cBhvr>
                                      <p:tavLst>
                                        <p:tav tm="0">
                                          <p:val>
                                            <p:strVal val="#ppt_w*0.70"/>
                                          </p:val>
                                        </p:tav>
                                        <p:tav tm="100000">
                                          <p:val>
                                            <p:strVal val="#ppt_w"/>
                                          </p:val>
                                        </p:tav>
                                      </p:tavLst>
                                    </p:anim>
                                    <p:anim calcmode="lin" valueType="num">
                                      <p:cBhvr>
                                        <p:cTn id="28" dur="1000" fill="hold"/>
                                        <p:tgtEl>
                                          <p:spTgt spid="13"/>
                                        </p:tgtEl>
                                        <p:attrNameLst>
                                          <p:attrName>ppt_h</p:attrName>
                                        </p:attrNameLst>
                                      </p:cBhvr>
                                      <p:tavLst>
                                        <p:tav tm="0">
                                          <p:val>
                                            <p:strVal val="#ppt_h"/>
                                          </p:val>
                                        </p:tav>
                                        <p:tav tm="100000">
                                          <p:val>
                                            <p:strVal val="#ppt_h"/>
                                          </p:val>
                                        </p:tav>
                                      </p:tavLst>
                                    </p:anim>
                                    <p:animEffect transition="in" filter="fade">
                                      <p:cBhvr>
                                        <p:cTn id="29" dur="1000"/>
                                        <p:tgtEl>
                                          <p:spTgt spid="13"/>
                                        </p:tgtEl>
                                      </p:cBhvr>
                                    </p:animEffect>
                                  </p:childTnLst>
                                </p:cTn>
                              </p:par>
                              <p:par>
                                <p:cTn id="30" presetID="55"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p:cTn id="32" dur="1000" fill="hold"/>
                                        <p:tgtEl>
                                          <p:spTgt spid="21"/>
                                        </p:tgtEl>
                                        <p:attrNameLst>
                                          <p:attrName>ppt_w</p:attrName>
                                        </p:attrNameLst>
                                      </p:cBhvr>
                                      <p:tavLst>
                                        <p:tav tm="0">
                                          <p:val>
                                            <p:strVal val="#ppt_w*0.70"/>
                                          </p:val>
                                        </p:tav>
                                        <p:tav tm="100000">
                                          <p:val>
                                            <p:strVal val="#ppt_w"/>
                                          </p:val>
                                        </p:tav>
                                      </p:tavLst>
                                    </p:anim>
                                    <p:anim calcmode="lin" valueType="num">
                                      <p:cBhvr>
                                        <p:cTn id="33" dur="1000" fill="hold"/>
                                        <p:tgtEl>
                                          <p:spTgt spid="21"/>
                                        </p:tgtEl>
                                        <p:attrNameLst>
                                          <p:attrName>ppt_h</p:attrName>
                                        </p:attrNameLst>
                                      </p:cBhvr>
                                      <p:tavLst>
                                        <p:tav tm="0">
                                          <p:val>
                                            <p:strVal val="#ppt_h"/>
                                          </p:val>
                                        </p:tav>
                                        <p:tav tm="100000">
                                          <p:val>
                                            <p:strVal val="#ppt_h"/>
                                          </p:val>
                                        </p:tav>
                                      </p:tavLst>
                                    </p:anim>
                                    <p:animEffect transition="in" filter="fade">
                                      <p:cBhvr>
                                        <p:cTn id="34" dur="1000"/>
                                        <p:tgtEl>
                                          <p:spTgt spid="21"/>
                                        </p:tgtEl>
                                      </p:cBhvr>
                                    </p:animEffect>
                                  </p:childTnLst>
                                </p:cTn>
                              </p:par>
                              <p:par>
                                <p:cTn id="35" presetID="53" presetClass="entr" presetSubtype="16"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p:cTn id="37" dur="500" fill="hold"/>
                                        <p:tgtEl>
                                          <p:spTgt spid="22"/>
                                        </p:tgtEl>
                                        <p:attrNameLst>
                                          <p:attrName>ppt_w</p:attrName>
                                        </p:attrNameLst>
                                      </p:cBhvr>
                                      <p:tavLst>
                                        <p:tav tm="0">
                                          <p:val>
                                            <p:fltVal val="0"/>
                                          </p:val>
                                        </p:tav>
                                        <p:tav tm="100000">
                                          <p:val>
                                            <p:strVal val="#ppt_w"/>
                                          </p:val>
                                        </p:tav>
                                      </p:tavLst>
                                    </p:anim>
                                    <p:anim calcmode="lin" valueType="num">
                                      <p:cBhvr>
                                        <p:cTn id="38" dur="500" fill="hold"/>
                                        <p:tgtEl>
                                          <p:spTgt spid="22"/>
                                        </p:tgtEl>
                                        <p:attrNameLst>
                                          <p:attrName>ppt_h</p:attrName>
                                        </p:attrNameLst>
                                      </p:cBhvr>
                                      <p:tavLst>
                                        <p:tav tm="0">
                                          <p:val>
                                            <p:fltVal val="0"/>
                                          </p:val>
                                        </p:tav>
                                        <p:tav tm="100000">
                                          <p:val>
                                            <p:strVal val="#ppt_h"/>
                                          </p:val>
                                        </p:tav>
                                      </p:tavLst>
                                    </p:anim>
                                    <p:animEffect transition="in" filter="fade">
                                      <p:cBhvr>
                                        <p:cTn id="3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BE1D5-1B44-1564-F745-7BF1773FCDE1}"/>
            </a:ext>
          </a:extLst>
        </p:cNvPr>
        <p:cNvGrpSpPr/>
        <p:nvPr/>
      </p:nvGrpSpPr>
      <p:grpSpPr>
        <a:xfrm>
          <a:off x="0" y="0"/>
          <a:ext cx="0" cy="0"/>
          <a:chOff x="0" y="0"/>
          <a:chExt cx="0" cy="0"/>
        </a:xfrm>
      </p:grpSpPr>
      <p:grpSp>
        <p:nvGrpSpPr>
          <p:cNvPr id="3" name="组合 2">
            <a:extLst>
              <a:ext uri="{FF2B5EF4-FFF2-40B4-BE49-F238E27FC236}">
                <a16:creationId xmlns:a16="http://schemas.microsoft.com/office/drawing/2014/main" id="{2EEA8E67-02E8-6C1D-0075-642874EC1159}"/>
              </a:ext>
            </a:extLst>
          </p:cNvPr>
          <p:cNvGrpSpPr/>
          <p:nvPr/>
        </p:nvGrpSpPr>
        <p:grpSpPr>
          <a:xfrm>
            <a:off x="0" y="454025"/>
            <a:ext cx="671830" cy="749300"/>
            <a:chOff x="0" y="1121"/>
            <a:chExt cx="1058" cy="1180"/>
          </a:xfrm>
        </p:grpSpPr>
        <p:sp>
          <p:nvSpPr>
            <p:cNvPr id="2" name="矩形 1">
              <a:extLst>
                <a:ext uri="{FF2B5EF4-FFF2-40B4-BE49-F238E27FC236}">
                  <a16:creationId xmlns:a16="http://schemas.microsoft.com/office/drawing/2014/main" id="{5CC660AA-B304-4E7C-C9E6-E1900374FB6A}"/>
                </a:ext>
              </a:extLst>
            </p:cNvPr>
            <p:cNvSpPr/>
            <p:nvPr/>
          </p:nvSpPr>
          <p:spPr>
            <a:xfrm>
              <a:off x="200" y="1321"/>
              <a:ext cx="859" cy="980"/>
            </a:xfrm>
            <a:prstGeom prst="rect">
              <a:avLst/>
            </a:prstGeom>
            <a:noFill/>
            <a:ln w="22225">
              <a:solidFill>
                <a:srgbClr val="11374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24DE919D-C390-EEAE-611B-AAC8CA23E9BF}"/>
                </a:ext>
              </a:extLst>
            </p:cNvPr>
            <p:cNvSpPr/>
            <p:nvPr/>
          </p:nvSpPr>
          <p:spPr>
            <a:xfrm>
              <a:off x="0" y="1121"/>
              <a:ext cx="859" cy="980"/>
            </a:xfrm>
            <a:prstGeom prst="rect">
              <a:avLst/>
            </a:prstGeom>
            <a:solidFill>
              <a:srgbClr val="AD1C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a:extLst>
              <a:ext uri="{FF2B5EF4-FFF2-40B4-BE49-F238E27FC236}">
                <a16:creationId xmlns:a16="http://schemas.microsoft.com/office/drawing/2014/main" id="{DF0C5195-C0C9-AED9-D930-D39D7BA398DA}"/>
              </a:ext>
            </a:extLst>
          </p:cNvPr>
          <p:cNvSpPr/>
          <p:nvPr/>
        </p:nvSpPr>
        <p:spPr>
          <a:xfrm>
            <a:off x="795655" y="556895"/>
            <a:ext cx="4402455" cy="5232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t>创建</a:t>
            </a:r>
            <a:r>
              <a:rPr lang="en-US" altLang="zh-CN" sz="2800" dirty="0"/>
              <a:t>LR</a:t>
            </a:r>
            <a:r>
              <a:rPr lang="zh-CN" altLang="en-US" sz="2800" dirty="0"/>
              <a:t>（</a:t>
            </a:r>
            <a:r>
              <a:rPr lang="en-US" altLang="zh-CN" sz="2800" dirty="0"/>
              <a:t>1</a:t>
            </a:r>
            <a:r>
              <a:rPr lang="zh-CN" altLang="en-US" sz="2800" dirty="0"/>
              <a:t>）</a:t>
            </a:r>
            <a:r>
              <a:rPr lang="en-US" altLang="zh-CN" sz="2800" dirty="0"/>
              <a:t>DFA</a:t>
            </a:r>
            <a:endParaRPr lang="zh-CN" altLang="zh-CN" sz="4800" dirty="0"/>
          </a:p>
        </p:txBody>
      </p:sp>
      <p:grpSp>
        <p:nvGrpSpPr>
          <p:cNvPr id="64" name="组合 63">
            <a:extLst>
              <a:ext uri="{FF2B5EF4-FFF2-40B4-BE49-F238E27FC236}">
                <a16:creationId xmlns:a16="http://schemas.microsoft.com/office/drawing/2014/main" id="{DE3BAD7F-9546-9705-2F7C-BBAC1B6BBF19}"/>
              </a:ext>
            </a:extLst>
          </p:cNvPr>
          <p:cNvGrpSpPr/>
          <p:nvPr/>
        </p:nvGrpSpPr>
        <p:grpSpPr>
          <a:xfrm>
            <a:off x="0" y="6631940"/>
            <a:ext cx="12191365" cy="226060"/>
            <a:chOff x="0" y="10444"/>
            <a:chExt cx="19199" cy="356"/>
          </a:xfrm>
        </p:grpSpPr>
        <p:sp>
          <p:nvSpPr>
            <p:cNvPr id="65" name="矩形 64">
              <a:extLst>
                <a:ext uri="{FF2B5EF4-FFF2-40B4-BE49-F238E27FC236}">
                  <a16:creationId xmlns:a16="http://schemas.microsoft.com/office/drawing/2014/main" id="{BA10A3A5-9EE4-949C-F59B-EB42D5A78788}"/>
                </a:ext>
              </a:extLst>
            </p:cNvPr>
            <p:cNvSpPr/>
            <p:nvPr/>
          </p:nvSpPr>
          <p:spPr>
            <a:xfrm>
              <a:off x="6595" y="10444"/>
              <a:ext cx="12605" cy="356"/>
            </a:xfrm>
            <a:prstGeom prst="rect">
              <a:avLst/>
            </a:prstGeom>
            <a:solidFill>
              <a:srgbClr val="1137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A002B27D-FD7D-8DC9-E2B7-15A60568F550}"/>
                </a:ext>
              </a:extLst>
            </p:cNvPr>
            <p:cNvSpPr/>
            <p:nvPr/>
          </p:nvSpPr>
          <p:spPr>
            <a:xfrm>
              <a:off x="0" y="10444"/>
              <a:ext cx="12605" cy="356"/>
            </a:xfrm>
            <a:prstGeom prst="rect">
              <a:avLst/>
            </a:prstGeom>
            <a:solidFill>
              <a:srgbClr val="AD1C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6D2E977C-D18E-B87C-576A-86AFD2980A09}"/>
              </a:ext>
            </a:extLst>
          </p:cNvPr>
          <p:cNvSpPr txBox="1"/>
          <p:nvPr/>
        </p:nvSpPr>
        <p:spPr>
          <a:xfrm>
            <a:off x="8294370" y="2385695"/>
            <a:ext cx="3298190" cy="12712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600" dirty="0">
                <a:solidFill>
                  <a:schemeClr val="bg1"/>
                </a:solidFill>
                <a:latin typeface="字魂59号-创粗黑" panose="00000500000000000000" charset="-122"/>
                <a:ea typeface="字魂59号-创粗黑" panose="00000500000000000000" charset="-122"/>
              </a:rPr>
              <a:t>请添加您所需要的文本请添加您所需要的文本请添加您所需要需要的文本请添加您所需要的文本请添加您的文本请。</a:t>
            </a:r>
          </a:p>
        </p:txBody>
      </p:sp>
      <p:cxnSp>
        <p:nvCxnSpPr>
          <p:cNvPr id="13" name="直接连接符 12">
            <a:extLst>
              <a:ext uri="{FF2B5EF4-FFF2-40B4-BE49-F238E27FC236}">
                <a16:creationId xmlns:a16="http://schemas.microsoft.com/office/drawing/2014/main" id="{8F8BD9A7-06EE-249D-2540-922AC77222EF}"/>
              </a:ext>
            </a:extLst>
          </p:cNvPr>
          <p:cNvCxnSpPr/>
          <p:nvPr/>
        </p:nvCxnSpPr>
        <p:spPr>
          <a:xfrm flipH="1">
            <a:off x="12054840" y="2560955"/>
            <a:ext cx="14605" cy="153860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C63E9C28-0010-1E4D-7C52-D6D7D4D517F1}"/>
              </a:ext>
            </a:extLst>
          </p:cNvPr>
          <p:cNvCxnSpPr/>
          <p:nvPr/>
        </p:nvCxnSpPr>
        <p:spPr>
          <a:xfrm rot="16200000" flipH="1">
            <a:off x="11415395" y="1273810"/>
            <a:ext cx="14605" cy="153860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992F22A2-E6BA-A3B4-ED71-D1590215385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71790" y="166368"/>
            <a:ext cx="534790" cy="586742"/>
          </a:xfrm>
          <a:prstGeom prst="rect">
            <a:avLst/>
          </a:prstGeom>
        </p:spPr>
      </p:pic>
      <p:sp>
        <p:nvSpPr>
          <p:cNvPr id="6" name="文本框 5">
            <a:extLst>
              <a:ext uri="{FF2B5EF4-FFF2-40B4-BE49-F238E27FC236}">
                <a16:creationId xmlns:a16="http://schemas.microsoft.com/office/drawing/2014/main" id="{4C71C839-743D-D64D-C60F-EEFA45AB3A2F}"/>
              </a:ext>
            </a:extLst>
          </p:cNvPr>
          <p:cNvSpPr txBox="1"/>
          <p:nvPr/>
        </p:nvSpPr>
        <p:spPr>
          <a:xfrm>
            <a:off x="569572" y="1203325"/>
            <a:ext cx="5122416" cy="5674887"/>
          </a:xfrm>
          <a:prstGeom prst="rect">
            <a:avLst/>
          </a:prstGeom>
          <a:noFill/>
        </p:spPr>
        <p:txBody>
          <a:bodyPr wrap="square" rtlCol="0">
            <a:spAutoFit/>
          </a:bodyPr>
          <a:lstStyle/>
          <a:p>
            <a:pPr algn="just">
              <a:lnSpc>
                <a:spcPct val="150000"/>
              </a:lnSpc>
            </a:pPr>
            <a:r>
              <a:rPr lang="zh-CN" altLang="zh-CN" sz="1400" b="1" kern="100" dirty="0">
                <a:effectLst/>
                <a:latin typeface="Times New Roman" panose="02020603050405020304" pitchFamily="18" charset="0"/>
                <a:ea typeface="宋体" panose="02010600030101010101" pitchFamily="2" charset="-122"/>
              </a:rPr>
              <a:t>计算闭包函数的实现</a:t>
            </a:r>
            <a:endParaRPr lang="zh-CN" altLang="zh-CN" sz="1100" b="1" kern="100" dirty="0">
              <a:effectLst/>
              <a:latin typeface="Times New Roman" panose="02020603050405020304" pitchFamily="18" charset="0"/>
              <a:ea typeface="宋体" panose="02010600030101010101" pitchFamily="2" charset="-122"/>
            </a:endParaRPr>
          </a:p>
          <a:p>
            <a:pPr algn="just">
              <a:lnSpc>
                <a:spcPct val="150000"/>
              </a:lnSpc>
            </a:pPr>
            <a:r>
              <a:rPr lang="en-US" altLang="zh-CN" sz="900" kern="100" dirty="0">
                <a:effectLst/>
                <a:latin typeface="宋体" panose="02010600030101010101" pitchFamily="2" charset="-122"/>
                <a:ea typeface="宋体" panose="02010600030101010101" pitchFamily="2" charset="-122"/>
              </a:rPr>
              <a:t></a:t>
            </a:r>
            <a:r>
              <a:rPr lang="en-US" altLang="zh-CN" sz="1050" kern="100" dirty="0">
                <a:effectLst/>
                <a:latin typeface="宋体" panose="02010600030101010101" pitchFamily="2" charset="-122"/>
                <a:ea typeface="宋体" panose="02010600030101010101" pitchFamily="2" charset="-122"/>
              </a:rPr>
              <a:t>  </a:t>
            </a:r>
            <a:r>
              <a:rPr lang="zh-CN" altLang="zh-CN" sz="1050" b="1" kern="100" dirty="0">
                <a:effectLst/>
                <a:latin typeface="Times New Roman" panose="02020603050405020304" pitchFamily="18" charset="0"/>
                <a:ea typeface="宋体" panose="02010600030101010101" pitchFamily="2" charset="-122"/>
              </a:rPr>
              <a:t>初始化闭包集：</a:t>
            </a:r>
            <a:r>
              <a:rPr lang="zh-CN" altLang="zh-CN" sz="1050" kern="100" dirty="0">
                <a:effectLst/>
                <a:latin typeface="Times New Roman" panose="02020603050405020304" pitchFamily="18" charset="0"/>
                <a:ea typeface="宋体" panose="02010600030101010101" pitchFamily="2" charset="-122"/>
              </a:rPr>
              <a:t> 首先将输入的</a:t>
            </a:r>
            <a:r>
              <a:rPr lang="en-US" altLang="zh-CN" sz="1050" kern="100" dirty="0">
                <a:effectLst/>
                <a:latin typeface="Times New Roman" panose="02020603050405020304" pitchFamily="18" charset="0"/>
                <a:ea typeface="宋体" panose="02010600030101010101" pitchFamily="2" charset="-122"/>
              </a:rPr>
              <a:t> LR1 </a:t>
            </a:r>
            <a:r>
              <a:rPr lang="zh-CN" altLang="zh-CN" sz="1050" kern="100" dirty="0">
                <a:effectLst/>
                <a:latin typeface="Times New Roman" panose="02020603050405020304" pitchFamily="18" charset="0"/>
                <a:ea typeface="宋体" panose="02010600030101010101" pitchFamily="2" charset="-122"/>
              </a:rPr>
              <a:t>项集</a:t>
            </a:r>
            <a:r>
              <a:rPr lang="en-US" altLang="zh-CN" sz="1050" kern="100" dirty="0">
                <a:effectLst/>
                <a:latin typeface="Times New Roman" panose="02020603050405020304" pitchFamily="18" charset="0"/>
                <a:ea typeface="宋体" panose="02010600030101010101" pitchFamily="2" charset="-122"/>
              </a:rPr>
              <a:t> items </a:t>
            </a:r>
            <a:r>
              <a:rPr lang="zh-CN" altLang="zh-CN" sz="1050" kern="100" dirty="0">
                <a:effectLst/>
                <a:latin typeface="Times New Roman" panose="02020603050405020304" pitchFamily="18" charset="0"/>
                <a:ea typeface="宋体" panose="02010600030101010101" pitchFamily="2" charset="-122"/>
              </a:rPr>
              <a:t>复制到一个新的集合</a:t>
            </a:r>
            <a:r>
              <a:rPr lang="en-US" altLang="zh-CN" sz="1050" kern="100" dirty="0">
                <a:effectLst/>
                <a:latin typeface="Times New Roman" panose="02020603050405020304" pitchFamily="18" charset="0"/>
                <a:ea typeface="宋体" panose="02010600030101010101" pitchFamily="2" charset="-122"/>
              </a:rPr>
              <a:t> </a:t>
            </a:r>
            <a:r>
              <a:rPr lang="en-US" altLang="zh-CN" sz="1050" kern="100" dirty="0" err="1">
                <a:effectLst/>
                <a:latin typeface="Times New Roman" panose="02020603050405020304" pitchFamily="18" charset="0"/>
                <a:ea typeface="宋体" panose="02010600030101010101" pitchFamily="2" charset="-122"/>
              </a:rPr>
              <a:t>closureSet</a:t>
            </a:r>
            <a:r>
              <a:rPr lang="en-US" altLang="zh-CN" sz="1050" kern="100" dirty="0">
                <a:effectLst/>
                <a:latin typeface="Times New Roman" panose="02020603050405020304" pitchFamily="18" charset="0"/>
                <a:ea typeface="宋体" panose="02010600030101010101" pitchFamily="2" charset="-122"/>
              </a:rPr>
              <a:t> </a:t>
            </a:r>
            <a:r>
              <a:rPr lang="zh-CN" altLang="zh-CN" sz="1050" kern="100" dirty="0">
                <a:effectLst/>
                <a:latin typeface="Times New Roman" panose="02020603050405020304" pitchFamily="18" charset="0"/>
                <a:ea typeface="宋体" panose="02010600030101010101" pitchFamily="2" charset="-122"/>
              </a:rPr>
              <a:t>中，作为初始的闭包集。</a:t>
            </a:r>
          </a:p>
          <a:p>
            <a:pPr algn="just">
              <a:lnSpc>
                <a:spcPct val="150000"/>
              </a:lnSpc>
            </a:pPr>
            <a:r>
              <a:rPr lang="en-US" altLang="zh-CN" sz="1050" kern="100" dirty="0">
                <a:effectLst/>
                <a:latin typeface="宋体" panose="02010600030101010101" pitchFamily="2" charset="-122"/>
                <a:ea typeface="宋体" panose="02010600030101010101" pitchFamily="2" charset="-122"/>
              </a:rPr>
              <a:t>  </a:t>
            </a:r>
            <a:r>
              <a:rPr lang="zh-CN" altLang="zh-CN" sz="1050" b="1" kern="100" dirty="0">
                <a:effectLst/>
                <a:latin typeface="Times New Roman" panose="02020603050405020304" pitchFamily="18" charset="0"/>
                <a:ea typeface="宋体" panose="02010600030101010101" pitchFamily="2" charset="-122"/>
              </a:rPr>
              <a:t>迭代过程：</a:t>
            </a:r>
            <a:r>
              <a:rPr lang="zh-CN" altLang="zh-CN" sz="1050" kern="100" dirty="0">
                <a:effectLst/>
                <a:latin typeface="Times New Roman" panose="02020603050405020304" pitchFamily="18" charset="0"/>
                <a:ea typeface="宋体" panose="02010600030101010101" pitchFamily="2" charset="-122"/>
              </a:rPr>
              <a:t> 使用一个</a:t>
            </a:r>
            <a:r>
              <a:rPr lang="en-US" altLang="zh-CN" sz="1050" kern="100" dirty="0">
                <a:effectLst/>
                <a:latin typeface="Times New Roman" panose="02020603050405020304" pitchFamily="18" charset="0"/>
                <a:ea typeface="宋体" panose="02010600030101010101" pitchFamily="2" charset="-122"/>
              </a:rPr>
              <a:t> do-while </a:t>
            </a:r>
            <a:r>
              <a:rPr lang="zh-CN" altLang="zh-CN" sz="1050" kern="100" dirty="0">
                <a:effectLst/>
                <a:latin typeface="Times New Roman" panose="02020603050405020304" pitchFamily="18" charset="0"/>
                <a:ea typeface="宋体" panose="02010600030101010101" pitchFamily="2" charset="-122"/>
              </a:rPr>
              <a:t>循环，直到没有新的项被加入闭包集为止。每次循环：</a:t>
            </a:r>
          </a:p>
          <a:p>
            <a:pPr marL="342900" lvl="0" indent="-342900" algn="just">
              <a:lnSpc>
                <a:spcPct val="150000"/>
              </a:lnSpc>
              <a:buSzPts val="1000"/>
              <a:buFont typeface="Symbol" panose="05050102010706020507" pitchFamily="18" charset="2"/>
              <a:buChar char=""/>
              <a:tabLst>
                <a:tab pos="457200" algn="l"/>
              </a:tabLst>
            </a:pPr>
            <a:r>
              <a:rPr lang="zh-CN" altLang="zh-CN" sz="1050" b="1" kern="100" dirty="0">
                <a:effectLst/>
                <a:latin typeface="Times New Roman" panose="02020603050405020304" pitchFamily="18" charset="0"/>
                <a:ea typeface="宋体" panose="02010600030101010101" pitchFamily="2" charset="-122"/>
              </a:rPr>
              <a:t>遍历当前闭包集中的每个项（</a:t>
            </a:r>
            <a:r>
              <a:rPr lang="en-US" altLang="zh-CN" sz="1050" b="1" kern="100" dirty="0">
                <a:effectLst/>
                <a:latin typeface="Times New Roman" panose="02020603050405020304" pitchFamily="18" charset="0"/>
                <a:ea typeface="宋体" panose="02010600030101010101" pitchFamily="2" charset="-122"/>
              </a:rPr>
              <a:t>item</a:t>
            </a:r>
            <a:r>
              <a:rPr lang="zh-CN" altLang="zh-CN" sz="1050" b="1" kern="100" dirty="0">
                <a:effectLst/>
                <a:latin typeface="Times New Roman" panose="02020603050405020304" pitchFamily="18" charset="0"/>
                <a:ea typeface="宋体" panose="02010600030101010101" pitchFamily="2" charset="-122"/>
              </a:rPr>
              <a:t>）：</a:t>
            </a:r>
            <a:r>
              <a:rPr lang="zh-CN" altLang="zh-CN" sz="1050" kern="100" dirty="0">
                <a:effectLst/>
                <a:latin typeface="Times New Roman" panose="02020603050405020304" pitchFamily="18" charset="0"/>
                <a:ea typeface="宋体" panose="02010600030101010101" pitchFamily="2" charset="-122"/>
              </a:rPr>
              <a:t> 如果该项的点（</a:t>
            </a:r>
            <a:r>
              <a:rPr lang="en-US" altLang="zh-CN" sz="1050" kern="100" dirty="0">
                <a:effectLst/>
                <a:latin typeface="Times New Roman" panose="02020603050405020304" pitchFamily="18" charset="0"/>
                <a:ea typeface="宋体" panose="02010600030101010101" pitchFamily="2" charset="-122"/>
              </a:rPr>
              <a:t>dot</a:t>
            </a:r>
            <a:r>
              <a:rPr lang="zh-CN" altLang="zh-CN" sz="1050" kern="100" dirty="0">
                <a:effectLst/>
                <a:latin typeface="Times New Roman" panose="02020603050405020304" pitchFamily="18" charset="0"/>
                <a:ea typeface="宋体" panose="02010600030101010101" pitchFamily="2" charset="-122"/>
              </a:rPr>
              <a:t>）没有到达右部的末尾（即</a:t>
            </a:r>
            <a:r>
              <a:rPr lang="en-US" altLang="zh-CN" sz="1050" kern="100" dirty="0">
                <a:effectLst/>
                <a:latin typeface="Times New Roman" panose="02020603050405020304" pitchFamily="18" charset="0"/>
                <a:ea typeface="宋体" panose="02010600030101010101" pitchFamily="2" charset="-122"/>
              </a:rPr>
              <a:t> </a:t>
            </a:r>
            <a:r>
              <a:rPr lang="en-US" altLang="zh-CN" sz="1050" kern="100" dirty="0" err="1">
                <a:effectLst/>
                <a:latin typeface="Times New Roman" panose="02020603050405020304" pitchFamily="18" charset="0"/>
                <a:ea typeface="宋体" panose="02010600030101010101" pitchFamily="2" charset="-122"/>
              </a:rPr>
              <a:t>item.dotPos</a:t>
            </a:r>
            <a:r>
              <a:rPr lang="en-US" altLang="zh-CN" sz="1050" kern="100" dirty="0">
                <a:effectLst/>
                <a:latin typeface="Times New Roman" panose="02020603050405020304" pitchFamily="18" charset="0"/>
                <a:ea typeface="宋体" panose="02010600030101010101" pitchFamily="2" charset="-122"/>
              </a:rPr>
              <a:t> &lt; </a:t>
            </a:r>
            <a:r>
              <a:rPr lang="en-US" altLang="zh-CN" sz="1050" kern="100" dirty="0" err="1">
                <a:effectLst/>
                <a:latin typeface="Times New Roman" panose="02020603050405020304" pitchFamily="18" charset="0"/>
                <a:ea typeface="宋体" panose="02010600030101010101" pitchFamily="2" charset="-122"/>
              </a:rPr>
              <a:t>item.rhs.size</a:t>
            </a:r>
            <a:r>
              <a:rPr lang="en-US" altLang="zh-CN" sz="1050" kern="100" dirty="0">
                <a:effectLst/>
                <a:latin typeface="Times New Roman" panose="02020603050405020304" pitchFamily="18" charset="0"/>
                <a:ea typeface="宋体" panose="02010600030101010101" pitchFamily="2" charset="-122"/>
              </a:rPr>
              <a:t>()</a:t>
            </a:r>
            <a:r>
              <a:rPr lang="zh-CN" altLang="zh-CN" sz="1050" kern="100" dirty="0">
                <a:effectLst/>
                <a:latin typeface="Times New Roman" panose="02020603050405020304" pitchFamily="18" charset="0"/>
                <a:ea typeface="宋体" panose="02010600030101010101" pitchFamily="2" charset="-122"/>
              </a:rPr>
              <a:t>），则继续处理。</a:t>
            </a:r>
          </a:p>
          <a:p>
            <a:pPr marL="342900" lvl="0" indent="-342900" algn="just">
              <a:lnSpc>
                <a:spcPct val="150000"/>
              </a:lnSpc>
              <a:buSzPts val="1000"/>
              <a:buFont typeface="Symbol" panose="05050102010706020507" pitchFamily="18" charset="2"/>
              <a:buChar char=""/>
              <a:tabLst>
                <a:tab pos="457200" algn="l"/>
              </a:tabLst>
            </a:pPr>
            <a:r>
              <a:rPr lang="zh-CN" altLang="zh-CN" sz="1050" b="1" kern="100" dirty="0">
                <a:effectLst/>
                <a:latin typeface="Times New Roman" panose="02020603050405020304" pitchFamily="18" charset="0"/>
                <a:ea typeface="宋体" panose="02010600030101010101" pitchFamily="2" charset="-122"/>
              </a:rPr>
              <a:t>检查项的下一个符号（</a:t>
            </a:r>
            <a:r>
              <a:rPr lang="en-US" altLang="zh-CN" sz="1050" b="1" kern="100" dirty="0">
                <a:effectLst/>
                <a:latin typeface="Times New Roman" panose="02020603050405020304" pitchFamily="18" charset="0"/>
                <a:ea typeface="宋体" panose="02010600030101010101" pitchFamily="2" charset="-122"/>
              </a:rPr>
              <a:t>symbol</a:t>
            </a:r>
            <a:r>
              <a:rPr lang="zh-CN" altLang="zh-CN" sz="1050" b="1" kern="100" dirty="0">
                <a:effectLst/>
                <a:latin typeface="Times New Roman" panose="02020603050405020304" pitchFamily="18" charset="0"/>
                <a:ea typeface="宋体" panose="02010600030101010101" pitchFamily="2" charset="-122"/>
              </a:rPr>
              <a:t>）：</a:t>
            </a:r>
            <a:r>
              <a:rPr lang="zh-CN" altLang="zh-CN" sz="1050" kern="100" dirty="0">
                <a:effectLst/>
                <a:latin typeface="Times New Roman" panose="02020603050405020304" pitchFamily="18" charset="0"/>
                <a:ea typeface="宋体" panose="02010600030101010101" pitchFamily="2" charset="-122"/>
              </a:rPr>
              <a:t> 如果该符号是非终结符（即</a:t>
            </a:r>
            <a:r>
              <a:rPr lang="en-US" altLang="zh-CN" sz="1050" kern="100" dirty="0">
                <a:effectLst/>
                <a:latin typeface="Times New Roman" panose="02020603050405020304" pitchFamily="18" charset="0"/>
                <a:ea typeface="宋体" panose="02010600030101010101" pitchFamily="2" charset="-122"/>
              </a:rPr>
              <a:t> </a:t>
            </a:r>
            <a:r>
              <a:rPr lang="en-US" altLang="zh-CN" sz="1050" kern="100" dirty="0" err="1">
                <a:effectLst/>
                <a:latin typeface="Times New Roman" panose="02020603050405020304" pitchFamily="18" charset="0"/>
                <a:ea typeface="宋体" panose="02010600030101010101" pitchFamily="2" charset="-122"/>
              </a:rPr>
              <a:t>G.unendSet</a:t>
            </a:r>
            <a:r>
              <a:rPr lang="en-US" altLang="zh-CN" sz="1050" kern="100" dirty="0">
                <a:effectLst/>
                <a:latin typeface="Times New Roman" panose="02020603050405020304" pitchFamily="18" charset="0"/>
                <a:ea typeface="宋体" panose="02010600030101010101" pitchFamily="2" charset="-122"/>
              </a:rPr>
              <a:t> </a:t>
            </a:r>
            <a:r>
              <a:rPr lang="zh-CN" altLang="zh-CN" sz="1050" kern="100" dirty="0">
                <a:effectLst/>
                <a:latin typeface="Times New Roman" panose="02020603050405020304" pitchFamily="18" charset="0"/>
                <a:ea typeface="宋体" panose="02010600030101010101" pitchFamily="2" charset="-122"/>
              </a:rPr>
              <a:t>中存在），则从文法的产生式中查找所有以该符号为左部的产生式</a:t>
            </a:r>
            <a:r>
              <a:rPr lang="zh-CN" altLang="en-US" sz="1050" kern="100" dirty="0">
                <a:latin typeface="Times New Roman" panose="02020603050405020304" pitchFamily="18" charset="0"/>
                <a:ea typeface="宋体" panose="02010600030101010101" pitchFamily="2" charset="-122"/>
              </a:rPr>
              <a:t>加入集合</a:t>
            </a:r>
            <a:r>
              <a:rPr lang="zh-CN" altLang="zh-CN" sz="1050" kern="100" dirty="0">
                <a:effectLst/>
                <a:latin typeface="Times New Roman" panose="02020603050405020304" pitchFamily="18" charset="0"/>
                <a:ea typeface="宋体" panose="02010600030101010101" pitchFamily="2" charset="-122"/>
              </a:rPr>
              <a:t>。</a:t>
            </a:r>
          </a:p>
          <a:p>
            <a:pPr marL="342900" lvl="0" indent="-342900" algn="just">
              <a:lnSpc>
                <a:spcPct val="150000"/>
              </a:lnSpc>
              <a:buSzPts val="1000"/>
              <a:buFont typeface="Symbol" panose="05050102010706020507" pitchFamily="18" charset="2"/>
              <a:buChar char=""/>
              <a:tabLst>
                <a:tab pos="457200" algn="l"/>
              </a:tabLst>
            </a:pPr>
            <a:r>
              <a:rPr lang="zh-CN" altLang="zh-CN" sz="1050" b="1" kern="100" dirty="0">
                <a:effectLst/>
                <a:latin typeface="Times New Roman" panose="02020603050405020304" pitchFamily="18" charset="0"/>
                <a:ea typeface="宋体" panose="02010600030101010101" pitchFamily="2" charset="-122"/>
              </a:rPr>
              <a:t>计算前瞻符号（</a:t>
            </a:r>
            <a:r>
              <a:rPr lang="en-US" altLang="zh-CN" sz="1050" b="1" kern="100" dirty="0">
                <a:effectLst/>
                <a:latin typeface="Times New Roman" panose="02020603050405020304" pitchFamily="18" charset="0"/>
                <a:ea typeface="宋体" panose="02010600030101010101" pitchFamily="2" charset="-122"/>
              </a:rPr>
              <a:t>lookaheads</a:t>
            </a:r>
            <a:r>
              <a:rPr lang="zh-CN" altLang="zh-CN" sz="1050" b="1" kern="100" dirty="0">
                <a:effectLst/>
                <a:latin typeface="Times New Roman" panose="02020603050405020304" pitchFamily="18" charset="0"/>
                <a:ea typeface="宋体" panose="02010600030101010101" pitchFamily="2" charset="-122"/>
              </a:rPr>
              <a:t>）：</a:t>
            </a:r>
            <a:r>
              <a:rPr lang="zh-CN" altLang="zh-CN" sz="1050" kern="100" dirty="0">
                <a:effectLst/>
                <a:latin typeface="Times New Roman" panose="02020603050405020304" pitchFamily="18" charset="0"/>
                <a:ea typeface="宋体" panose="02010600030101010101" pitchFamily="2" charset="-122"/>
              </a:rPr>
              <a:t> 根据当前项的上下文，计算可能的前瞻符号（</a:t>
            </a:r>
            <a:r>
              <a:rPr lang="en-US" altLang="zh-CN" sz="1050" kern="100" dirty="0">
                <a:effectLst/>
                <a:latin typeface="Times New Roman" panose="02020603050405020304" pitchFamily="18" charset="0"/>
                <a:ea typeface="宋体" panose="02010600030101010101" pitchFamily="2" charset="-122"/>
              </a:rPr>
              <a:t>lookahead</a:t>
            </a:r>
            <a:r>
              <a:rPr lang="zh-CN" altLang="zh-CN" sz="1050" kern="100" dirty="0">
                <a:effectLst/>
                <a:latin typeface="Times New Roman" panose="02020603050405020304" pitchFamily="18" charset="0"/>
                <a:ea typeface="宋体" panose="02010600030101010101" pitchFamily="2" charset="-122"/>
              </a:rPr>
              <a:t>），通过分析当前符号后面是否存在终结符或者其他非终结符的产生式。</a:t>
            </a:r>
          </a:p>
          <a:p>
            <a:pPr marL="742950" lvl="1" indent="-285750" algn="just">
              <a:lnSpc>
                <a:spcPct val="150000"/>
              </a:lnSpc>
              <a:buSzPts val="1000"/>
              <a:buFont typeface="Courier New" panose="02070309020205020404" pitchFamily="49" charset="0"/>
              <a:buChar char="o"/>
              <a:tabLst>
                <a:tab pos="914400" algn="l"/>
              </a:tabLst>
            </a:pPr>
            <a:r>
              <a:rPr lang="zh-CN"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如果存在终结符，则直接将其作为前瞻符号。</a:t>
            </a:r>
          </a:p>
          <a:p>
            <a:pPr marL="742950" lvl="1" indent="-285750" algn="just">
              <a:lnSpc>
                <a:spcPct val="150000"/>
              </a:lnSpc>
              <a:buSzPts val="1000"/>
              <a:buFont typeface="Courier New" panose="02070309020205020404" pitchFamily="49" charset="0"/>
              <a:buChar char="o"/>
              <a:tabLst>
                <a:tab pos="914400" algn="l"/>
              </a:tabLst>
            </a:pPr>
            <a:r>
              <a:rPr lang="zh-CN"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如果后续符号是非终结符并且可以推导为空串（</a:t>
            </a:r>
            <a:r>
              <a:rPr lang="en-US"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null</a:t>
            </a:r>
            <a:r>
              <a:rPr lang="zh-CN"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），则将该非终结符的</a:t>
            </a:r>
            <a:r>
              <a:rPr lang="en-US"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 first </a:t>
            </a:r>
            <a:r>
              <a:rPr lang="zh-CN"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集合的符号加入前瞻集合。</a:t>
            </a:r>
          </a:p>
          <a:p>
            <a:pPr marL="742950" lvl="1" indent="-285750" algn="just">
              <a:lnSpc>
                <a:spcPct val="150000"/>
              </a:lnSpc>
              <a:buSzPts val="1000"/>
              <a:buFont typeface="Courier New" panose="02070309020205020404" pitchFamily="49" charset="0"/>
              <a:buChar char="o"/>
              <a:tabLst>
                <a:tab pos="914400" algn="l"/>
              </a:tabLst>
            </a:pPr>
            <a:r>
              <a:rPr lang="zh-CN"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如果没有其他有效符号，则使用当前项左部符号的</a:t>
            </a:r>
            <a:r>
              <a:rPr lang="en-US"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 follow </a:t>
            </a:r>
            <a:r>
              <a:rPr lang="zh-CN"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集合作为前瞻符号。</a:t>
            </a:r>
          </a:p>
          <a:p>
            <a:pPr marL="342900" lvl="0" indent="-342900" algn="just">
              <a:lnSpc>
                <a:spcPct val="150000"/>
              </a:lnSpc>
              <a:buSzPts val="1000"/>
              <a:buFont typeface="Symbol" panose="05050102010706020507" pitchFamily="18" charset="2"/>
              <a:buChar char=""/>
              <a:tabLst>
                <a:tab pos="457200" algn="l"/>
              </a:tabLst>
            </a:pPr>
            <a:r>
              <a:rPr lang="zh-CN" altLang="zh-CN" sz="1050" b="1" kern="100" dirty="0">
                <a:effectLst/>
                <a:latin typeface="Times New Roman" panose="02020603050405020304" pitchFamily="18" charset="0"/>
                <a:ea typeface="宋体" panose="02010600030101010101" pitchFamily="2" charset="-122"/>
              </a:rPr>
              <a:t>加入新的</a:t>
            </a:r>
            <a:r>
              <a:rPr lang="en-US" altLang="zh-CN" sz="1050" b="1" kern="100" dirty="0">
                <a:effectLst/>
                <a:latin typeface="Times New Roman" panose="02020603050405020304" pitchFamily="18" charset="0"/>
                <a:ea typeface="宋体" panose="02010600030101010101" pitchFamily="2" charset="-122"/>
              </a:rPr>
              <a:t> LR1 </a:t>
            </a:r>
            <a:r>
              <a:rPr lang="zh-CN" altLang="zh-CN" sz="1050" b="1" kern="100" dirty="0">
                <a:effectLst/>
                <a:latin typeface="Times New Roman" panose="02020603050405020304" pitchFamily="18" charset="0"/>
                <a:ea typeface="宋体" panose="02010600030101010101" pitchFamily="2" charset="-122"/>
              </a:rPr>
              <a:t>项：</a:t>
            </a:r>
            <a:r>
              <a:rPr lang="zh-CN" altLang="zh-CN" sz="1050" kern="100" dirty="0">
                <a:effectLst/>
                <a:latin typeface="Times New Roman" panose="02020603050405020304" pitchFamily="18" charset="0"/>
                <a:ea typeface="宋体" panose="02010600030101010101" pitchFamily="2" charset="-122"/>
              </a:rPr>
              <a:t> 对于计算出的每一个前瞻符号，构造一个新的</a:t>
            </a:r>
            <a:r>
              <a:rPr lang="en-US" altLang="zh-CN" sz="1050" kern="100" dirty="0">
                <a:effectLst/>
                <a:latin typeface="Times New Roman" panose="02020603050405020304" pitchFamily="18" charset="0"/>
                <a:ea typeface="宋体" panose="02010600030101010101" pitchFamily="2" charset="-122"/>
              </a:rPr>
              <a:t> LR1 </a:t>
            </a:r>
            <a:r>
              <a:rPr lang="zh-CN" altLang="zh-CN" sz="1050" kern="100" dirty="0">
                <a:effectLst/>
                <a:latin typeface="Times New Roman" panose="02020603050405020304" pitchFamily="18" charset="0"/>
                <a:ea typeface="宋体" panose="02010600030101010101" pitchFamily="2" charset="-122"/>
              </a:rPr>
              <a:t>项，并将其加入闭包集。如果新的项被成功插入，则标记</a:t>
            </a:r>
            <a:r>
              <a:rPr lang="en-US" altLang="zh-CN" sz="1050" kern="100" dirty="0">
                <a:effectLst/>
                <a:latin typeface="Times New Roman" panose="02020603050405020304" pitchFamily="18" charset="0"/>
                <a:ea typeface="宋体" panose="02010600030101010101" pitchFamily="2" charset="-122"/>
              </a:rPr>
              <a:t> added </a:t>
            </a:r>
            <a:r>
              <a:rPr lang="zh-CN" altLang="zh-CN" sz="1050" kern="100" dirty="0">
                <a:effectLst/>
                <a:latin typeface="Times New Roman" panose="02020603050405020304" pitchFamily="18" charset="0"/>
                <a:ea typeface="宋体" panose="02010600030101010101" pitchFamily="2" charset="-122"/>
              </a:rPr>
              <a:t>为</a:t>
            </a:r>
            <a:r>
              <a:rPr lang="en-US" altLang="zh-CN" sz="1050" kern="100" dirty="0">
                <a:effectLst/>
                <a:latin typeface="Times New Roman" panose="02020603050405020304" pitchFamily="18" charset="0"/>
                <a:ea typeface="宋体" panose="02010600030101010101" pitchFamily="2" charset="-122"/>
              </a:rPr>
              <a:t> true</a:t>
            </a:r>
            <a:r>
              <a:rPr lang="zh-CN" altLang="zh-CN" sz="1050" kern="100" dirty="0">
                <a:effectLst/>
                <a:latin typeface="Times New Roman" panose="02020603050405020304" pitchFamily="18" charset="0"/>
                <a:ea typeface="宋体" panose="02010600030101010101" pitchFamily="2" charset="-122"/>
              </a:rPr>
              <a:t>，表示闭包集发生了变化。</a:t>
            </a:r>
          </a:p>
          <a:p>
            <a:pPr algn="ctr">
              <a:lnSpc>
                <a:spcPct val="150000"/>
              </a:lnSpc>
            </a:pPr>
            <a:r>
              <a:rPr lang="en-US" altLang="zh-CN" sz="1050" kern="100" dirty="0">
                <a:effectLst/>
                <a:latin typeface="宋体" panose="02010600030101010101" pitchFamily="2" charset="-122"/>
                <a:ea typeface="宋体" panose="02010600030101010101" pitchFamily="2" charset="-122"/>
              </a:rPr>
              <a:t>  </a:t>
            </a:r>
            <a:r>
              <a:rPr lang="zh-CN" altLang="zh-CN" sz="1050" b="1" kern="100" dirty="0">
                <a:effectLst/>
                <a:latin typeface="Times New Roman" panose="02020603050405020304" pitchFamily="18" charset="0"/>
                <a:ea typeface="宋体" panose="02010600030101010101" pitchFamily="2" charset="-122"/>
              </a:rPr>
              <a:t>循环结束：</a:t>
            </a:r>
            <a:r>
              <a:rPr lang="zh-CN" altLang="zh-CN" sz="1050" kern="100" dirty="0">
                <a:effectLst/>
                <a:latin typeface="Times New Roman" panose="02020603050405020304" pitchFamily="18" charset="0"/>
                <a:ea typeface="宋体" panose="02010600030101010101" pitchFamily="2" charset="-122"/>
              </a:rPr>
              <a:t> 如果没有新的项被加入，则循环结束，返回最终的闭包集。</a:t>
            </a:r>
          </a:p>
          <a:p>
            <a:pPr lvl="0" algn="l">
              <a:lnSpc>
                <a:spcPct val="150000"/>
              </a:lnSpc>
              <a:buSzPts val="1000"/>
              <a:tabLst>
                <a:tab pos="457200" algn="l"/>
              </a:tabLst>
            </a:pPr>
            <a:endParaRPr lang="zh-CN" altLang="zh-CN" kern="100" dirty="0">
              <a:effectLst/>
              <a:latin typeface="Times New Roman" panose="02020603050405020304" pitchFamily="18" charset="0"/>
              <a:ea typeface="宋体" panose="02010600030101010101" pitchFamily="2" charset="-122"/>
            </a:endParaRPr>
          </a:p>
        </p:txBody>
      </p:sp>
      <p:pic>
        <p:nvPicPr>
          <p:cNvPr id="20482" name="图片 1">
            <a:extLst>
              <a:ext uri="{FF2B5EF4-FFF2-40B4-BE49-F238E27FC236}">
                <a16:creationId xmlns:a16="http://schemas.microsoft.com/office/drawing/2014/main" id="{CD765856-8D7A-9FC9-D85B-FBB7617B29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7534" y="1070992"/>
            <a:ext cx="4927463" cy="5246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4394065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strVal val="#ppt_w*0.70"/>
                                          </p:val>
                                        </p:tav>
                                        <p:tav tm="100000">
                                          <p:val>
                                            <p:strVal val="#ppt_w"/>
                                          </p:val>
                                        </p:tav>
                                      </p:tavLst>
                                    </p:anim>
                                    <p:anim calcmode="lin" valueType="num">
                                      <p:cBhvr>
                                        <p:cTn id="13" dur="1000" fill="hold"/>
                                        <p:tgtEl>
                                          <p:spTgt spid="5"/>
                                        </p:tgtEl>
                                        <p:attrNameLst>
                                          <p:attrName>ppt_h</p:attrName>
                                        </p:attrNameLst>
                                      </p:cBhvr>
                                      <p:tavLst>
                                        <p:tav tm="0">
                                          <p:val>
                                            <p:strVal val="#ppt_h"/>
                                          </p:val>
                                        </p:tav>
                                        <p:tav tm="100000">
                                          <p:val>
                                            <p:strVal val="#ppt_h"/>
                                          </p:val>
                                        </p:tav>
                                      </p:tavLst>
                                    </p:anim>
                                    <p:animEffect transition="in" filter="fade">
                                      <p:cBhvr>
                                        <p:cTn id="14" dur="1000"/>
                                        <p:tgtEl>
                                          <p:spTgt spid="5"/>
                                        </p:tgtEl>
                                      </p:cBhvr>
                                    </p:animEffect>
                                  </p:childTnLst>
                                </p:cTn>
                              </p:par>
                              <p:par>
                                <p:cTn id="15" presetID="55" presetClass="entr" presetSubtype="0" fill="hold" nodeType="withEffect">
                                  <p:stCondLst>
                                    <p:cond delay="0"/>
                                  </p:stCondLst>
                                  <p:childTnLst>
                                    <p:set>
                                      <p:cBhvr>
                                        <p:cTn id="16" dur="1" fill="hold">
                                          <p:stCondLst>
                                            <p:cond delay="0"/>
                                          </p:stCondLst>
                                        </p:cTn>
                                        <p:tgtEl>
                                          <p:spTgt spid="64"/>
                                        </p:tgtEl>
                                        <p:attrNameLst>
                                          <p:attrName>style.visibility</p:attrName>
                                        </p:attrNameLst>
                                      </p:cBhvr>
                                      <p:to>
                                        <p:strVal val="visible"/>
                                      </p:to>
                                    </p:set>
                                    <p:anim calcmode="lin" valueType="num">
                                      <p:cBhvr>
                                        <p:cTn id="17" dur="1000" fill="hold"/>
                                        <p:tgtEl>
                                          <p:spTgt spid="64"/>
                                        </p:tgtEl>
                                        <p:attrNameLst>
                                          <p:attrName>ppt_w</p:attrName>
                                        </p:attrNameLst>
                                      </p:cBhvr>
                                      <p:tavLst>
                                        <p:tav tm="0">
                                          <p:val>
                                            <p:strVal val="#ppt_w*0.70"/>
                                          </p:val>
                                        </p:tav>
                                        <p:tav tm="100000">
                                          <p:val>
                                            <p:strVal val="#ppt_w"/>
                                          </p:val>
                                        </p:tav>
                                      </p:tavLst>
                                    </p:anim>
                                    <p:anim calcmode="lin" valueType="num">
                                      <p:cBhvr>
                                        <p:cTn id="18" dur="1000" fill="hold"/>
                                        <p:tgtEl>
                                          <p:spTgt spid="64"/>
                                        </p:tgtEl>
                                        <p:attrNameLst>
                                          <p:attrName>ppt_h</p:attrName>
                                        </p:attrNameLst>
                                      </p:cBhvr>
                                      <p:tavLst>
                                        <p:tav tm="0">
                                          <p:val>
                                            <p:strVal val="#ppt_h"/>
                                          </p:val>
                                        </p:tav>
                                        <p:tav tm="100000">
                                          <p:val>
                                            <p:strVal val="#ppt_h"/>
                                          </p:val>
                                        </p:tav>
                                      </p:tavLst>
                                    </p:anim>
                                    <p:animEffect transition="in" filter="fade">
                                      <p:cBhvr>
                                        <p:cTn id="19" dur="1000"/>
                                        <p:tgtEl>
                                          <p:spTgt spid="64"/>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1000" fill="hold"/>
                                        <p:tgtEl>
                                          <p:spTgt spid="18"/>
                                        </p:tgtEl>
                                        <p:attrNameLst>
                                          <p:attrName>ppt_w</p:attrName>
                                        </p:attrNameLst>
                                      </p:cBhvr>
                                      <p:tavLst>
                                        <p:tav tm="0">
                                          <p:val>
                                            <p:strVal val="#ppt_w*0.70"/>
                                          </p:val>
                                        </p:tav>
                                        <p:tav tm="100000">
                                          <p:val>
                                            <p:strVal val="#ppt_w"/>
                                          </p:val>
                                        </p:tav>
                                      </p:tavLst>
                                    </p:anim>
                                    <p:anim calcmode="lin" valueType="num">
                                      <p:cBhvr>
                                        <p:cTn id="23" dur="1000" fill="hold"/>
                                        <p:tgtEl>
                                          <p:spTgt spid="18"/>
                                        </p:tgtEl>
                                        <p:attrNameLst>
                                          <p:attrName>ppt_h</p:attrName>
                                        </p:attrNameLst>
                                      </p:cBhvr>
                                      <p:tavLst>
                                        <p:tav tm="0">
                                          <p:val>
                                            <p:strVal val="#ppt_h"/>
                                          </p:val>
                                        </p:tav>
                                        <p:tav tm="100000">
                                          <p:val>
                                            <p:strVal val="#ppt_h"/>
                                          </p:val>
                                        </p:tav>
                                      </p:tavLst>
                                    </p:anim>
                                    <p:animEffect transition="in" filter="fade">
                                      <p:cBhvr>
                                        <p:cTn id="24" dur="1000"/>
                                        <p:tgtEl>
                                          <p:spTgt spid="18"/>
                                        </p:tgtEl>
                                      </p:cBhvr>
                                    </p:animEffect>
                                  </p:childTnLst>
                                </p:cTn>
                              </p:par>
                              <p:par>
                                <p:cTn id="25" presetID="55"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1000" fill="hold"/>
                                        <p:tgtEl>
                                          <p:spTgt spid="13"/>
                                        </p:tgtEl>
                                        <p:attrNameLst>
                                          <p:attrName>ppt_w</p:attrName>
                                        </p:attrNameLst>
                                      </p:cBhvr>
                                      <p:tavLst>
                                        <p:tav tm="0">
                                          <p:val>
                                            <p:strVal val="#ppt_w*0.70"/>
                                          </p:val>
                                        </p:tav>
                                        <p:tav tm="100000">
                                          <p:val>
                                            <p:strVal val="#ppt_w"/>
                                          </p:val>
                                        </p:tav>
                                      </p:tavLst>
                                    </p:anim>
                                    <p:anim calcmode="lin" valueType="num">
                                      <p:cBhvr>
                                        <p:cTn id="28" dur="1000" fill="hold"/>
                                        <p:tgtEl>
                                          <p:spTgt spid="13"/>
                                        </p:tgtEl>
                                        <p:attrNameLst>
                                          <p:attrName>ppt_h</p:attrName>
                                        </p:attrNameLst>
                                      </p:cBhvr>
                                      <p:tavLst>
                                        <p:tav tm="0">
                                          <p:val>
                                            <p:strVal val="#ppt_h"/>
                                          </p:val>
                                        </p:tav>
                                        <p:tav tm="100000">
                                          <p:val>
                                            <p:strVal val="#ppt_h"/>
                                          </p:val>
                                        </p:tav>
                                      </p:tavLst>
                                    </p:anim>
                                    <p:animEffect transition="in" filter="fade">
                                      <p:cBhvr>
                                        <p:cTn id="29" dur="1000"/>
                                        <p:tgtEl>
                                          <p:spTgt spid="13"/>
                                        </p:tgtEl>
                                      </p:cBhvr>
                                    </p:animEffect>
                                  </p:childTnLst>
                                </p:cTn>
                              </p:par>
                              <p:par>
                                <p:cTn id="30" presetID="55"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p:cTn id="32" dur="1000" fill="hold"/>
                                        <p:tgtEl>
                                          <p:spTgt spid="21"/>
                                        </p:tgtEl>
                                        <p:attrNameLst>
                                          <p:attrName>ppt_w</p:attrName>
                                        </p:attrNameLst>
                                      </p:cBhvr>
                                      <p:tavLst>
                                        <p:tav tm="0">
                                          <p:val>
                                            <p:strVal val="#ppt_w*0.70"/>
                                          </p:val>
                                        </p:tav>
                                        <p:tav tm="100000">
                                          <p:val>
                                            <p:strVal val="#ppt_w"/>
                                          </p:val>
                                        </p:tav>
                                      </p:tavLst>
                                    </p:anim>
                                    <p:anim calcmode="lin" valueType="num">
                                      <p:cBhvr>
                                        <p:cTn id="33" dur="1000" fill="hold"/>
                                        <p:tgtEl>
                                          <p:spTgt spid="21"/>
                                        </p:tgtEl>
                                        <p:attrNameLst>
                                          <p:attrName>ppt_h</p:attrName>
                                        </p:attrNameLst>
                                      </p:cBhvr>
                                      <p:tavLst>
                                        <p:tav tm="0">
                                          <p:val>
                                            <p:strVal val="#ppt_h"/>
                                          </p:val>
                                        </p:tav>
                                        <p:tav tm="100000">
                                          <p:val>
                                            <p:strVal val="#ppt_h"/>
                                          </p:val>
                                        </p:tav>
                                      </p:tavLst>
                                    </p:anim>
                                    <p:animEffect transition="in" filter="fade">
                                      <p:cBhvr>
                                        <p:cTn id="34" dur="1000"/>
                                        <p:tgtEl>
                                          <p:spTgt spid="21"/>
                                        </p:tgtEl>
                                      </p:cBhvr>
                                    </p:animEffect>
                                  </p:childTnLst>
                                </p:cTn>
                              </p:par>
                              <p:par>
                                <p:cTn id="35" presetID="53" presetClass="entr" presetSubtype="16"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p:cTn id="37" dur="500" fill="hold"/>
                                        <p:tgtEl>
                                          <p:spTgt spid="22"/>
                                        </p:tgtEl>
                                        <p:attrNameLst>
                                          <p:attrName>ppt_w</p:attrName>
                                        </p:attrNameLst>
                                      </p:cBhvr>
                                      <p:tavLst>
                                        <p:tav tm="0">
                                          <p:val>
                                            <p:fltVal val="0"/>
                                          </p:val>
                                        </p:tav>
                                        <p:tav tm="100000">
                                          <p:val>
                                            <p:strVal val="#ppt_w"/>
                                          </p:val>
                                        </p:tav>
                                      </p:tavLst>
                                    </p:anim>
                                    <p:anim calcmode="lin" valueType="num">
                                      <p:cBhvr>
                                        <p:cTn id="38" dur="500" fill="hold"/>
                                        <p:tgtEl>
                                          <p:spTgt spid="22"/>
                                        </p:tgtEl>
                                        <p:attrNameLst>
                                          <p:attrName>ppt_h</p:attrName>
                                        </p:attrNameLst>
                                      </p:cBhvr>
                                      <p:tavLst>
                                        <p:tav tm="0">
                                          <p:val>
                                            <p:fltVal val="0"/>
                                          </p:val>
                                        </p:tav>
                                        <p:tav tm="100000">
                                          <p:val>
                                            <p:strVal val="#ppt_h"/>
                                          </p:val>
                                        </p:tav>
                                      </p:tavLst>
                                    </p:anim>
                                    <p:animEffect transition="in" filter="fade">
                                      <p:cBhvr>
                                        <p:cTn id="3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C9E616-FF71-8FD5-1B26-3DFA513816E6}"/>
            </a:ext>
          </a:extLst>
        </p:cNvPr>
        <p:cNvGrpSpPr/>
        <p:nvPr/>
      </p:nvGrpSpPr>
      <p:grpSpPr>
        <a:xfrm>
          <a:off x="0" y="0"/>
          <a:ext cx="0" cy="0"/>
          <a:chOff x="0" y="0"/>
          <a:chExt cx="0" cy="0"/>
        </a:xfrm>
      </p:grpSpPr>
      <p:grpSp>
        <p:nvGrpSpPr>
          <p:cNvPr id="3" name="组合 2">
            <a:extLst>
              <a:ext uri="{FF2B5EF4-FFF2-40B4-BE49-F238E27FC236}">
                <a16:creationId xmlns:a16="http://schemas.microsoft.com/office/drawing/2014/main" id="{E706E409-AEC3-0191-77B4-408C930EFB04}"/>
              </a:ext>
            </a:extLst>
          </p:cNvPr>
          <p:cNvGrpSpPr/>
          <p:nvPr/>
        </p:nvGrpSpPr>
        <p:grpSpPr>
          <a:xfrm>
            <a:off x="0" y="454025"/>
            <a:ext cx="671830" cy="749300"/>
            <a:chOff x="0" y="1121"/>
            <a:chExt cx="1058" cy="1180"/>
          </a:xfrm>
        </p:grpSpPr>
        <p:sp>
          <p:nvSpPr>
            <p:cNvPr id="2" name="矩形 1">
              <a:extLst>
                <a:ext uri="{FF2B5EF4-FFF2-40B4-BE49-F238E27FC236}">
                  <a16:creationId xmlns:a16="http://schemas.microsoft.com/office/drawing/2014/main" id="{49631393-E624-EA1E-4C68-447C7020DEE6}"/>
                </a:ext>
              </a:extLst>
            </p:cNvPr>
            <p:cNvSpPr/>
            <p:nvPr/>
          </p:nvSpPr>
          <p:spPr>
            <a:xfrm>
              <a:off x="200" y="1321"/>
              <a:ext cx="859" cy="980"/>
            </a:xfrm>
            <a:prstGeom prst="rect">
              <a:avLst/>
            </a:prstGeom>
            <a:noFill/>
            <a:ln w="22225">
              <a:solidFill>
                <a:srgbClr val="11374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0CEE62EF-76CF-3DA5-DBE0-01211FE9B2C1}"/>
                </a:ext>
              </a:extLst>
            </p:cNvPr>
            <p:cNvSpPr/>
            <p:nvPr/>
          </p:nvSpPr>
          <p:spPr>
            <a:xfrm>
              <a:off x="0" y="1121"/>
              <a:ext cx="859" cy="980"/>
            </a:xfrm>
            <a:prstGeom prst="rect">
              <a:avLst/>
            </a:prstGeom>
            <a:solidFill>
              <a:srgbClr val="AD1C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a:extLst>
              <a:ext uri="{FF2B5EF4-FFF2-40B4-BE49-F238E27FC236}">
                <a16:creationId xmlns:a16="http://schemas.microsoft.com/office/drawing/2014/main" id="{92E05EAB-F3C8-D08C-D8A8-B829CEE0EAE8}"/>
              </a:ext>
            </a:extLst>
          </p:cNvPr>
          <p:cNvSpPr/>
          <p:nvPr/>
        </p:nvSpPr>
        <p:spPr>
          <a:xfrm>
            <a:off x="795655" y="556895"/>
            <a:ext cx="4402455" cy="5232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t>创建</a:t>
            </a:r>
            <a:r>
              <a:rPr lang="en-US" altLang="zh-CN" sz="2800" dirty="0"/>
              <a:t>LR</a:t>
            </a:r>
            <a:r>
              <a:rPr lang="zh-CN" altLang="en-US" sz="2800" dirty="0"/>
              <a:t>（</a:t>
            </a:r>
            <a:r>
              <a:rPr lang="en-US" altLang="zh-CN" sz="2800" dirty="0"/>
              <a:t>1</a:t>
            </a:r>
            <a:r>
              <a:rPr lang="zh-CN" altLang="en-US" sz="2800" dirty="0"/>
              <a:t>）</a:t>
            </a:r>
            <a:r>
              <a:rPr lang="en-US" altLang="zh-CN" sz="2800" dirty="0"/>
              <a:t>DFA</a:t>
            </a:r>
            <a:endParaRPr lang="zh-CN" altLang="zh-CN" sz="4800" dirty="0"/>
          </a:p>
        </p:txBody>
      </p:sp>
      <p:grpSp>
        <p:nvGrpSpPr>
          <p:cNvPr id="64" name="组合 63">
            <a:extLst>
              <a:ext uri="{FF2B5EF4-FFF2-40B4-BE49-F238E27FC236}">
                <a16:creationId xmlns:a16="http://schemas.microsoft.com/office/drawing/2014/main" id="{26215133-3B8A-DEDC-A072-CCD723E684F5}"/>
              </a:ext>
            </a:extLst>
          </p:cNvPr>
          <p:cNvGrpSpPr/>
          <p:nvPr/>
        </p:nvGrpSpPr>
        <p:grpSpPr>
          <a:xfrm>
            <a:off x="0" y="6631940"/>
            <a:ext cx="12191365" cy="226060"/>
            <a:chOff x="0" y="10444"/>
            <a:chExt cx="19199" cy="356"/>
          </a:xfrm>
        </p:grpSpPr>
        <p:sp>
          <p:nvSpPr>
            <p:cNvPr id="65" name="矩形 64">
              <a:extLst>
                <a:ext uri="{FF2B5EF4-FFF2-40B4-BE49-F238E27FC236}">
                  <a16:creationId xmlns:a16="http://schemas.microsoft.com/office/drawing/2014/main" id="{58BDF61C-81B2-0BE0-A222-657C770627EF}"/>
                </a:ext>
              </a:extLst>
            </p:cNvPr>
            <p:cNvSpPr/>
            <p:nvPr/>
          </p:nvSpPr>
          <p:spPr>
            <a:xfrm>
              <a:off x="6595" y="10444"/>
              <a:ext cx="12605" cy="356"/>
            </a:xfrm>
            <a:prstGeom prst="rect">
              <a:avLst/>
            </a:prstGeom>
            <a:solidFill>
              <a:srgbClr val="1137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365E6DBE-6D2C-4BB9-8BB8-3F55FD970864}"/>
                </a:ext>
              </a:extLst>
            </p:cNvPr>
            <p:cNvSpPr/>
            <p:nvPr/>
          </p:nvSpPr>
          <p:spPr>
            <a:xfrm>
              <a:off x="0" y="10444"/>
              <a:ext cx="12605" cy="356"/>
            </a:xfrm>
            <a:prstGeom prst="rect">
              <a:avLst/>
            </a:prstGeom>
            <a:solidFill>
              <a:srgbClr val="AD1C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8B374A1E-9CF7-2EFD-71AF-A243C163E7DC}"/>
              </a:ext>
            </a:extLst>
          </p:cNvPr>
          <p:cNvSpPr txBox="1"/>
          <p:nvPr/>
        </p:nvSpPr>
        <p:spPr>
          <a:xfrm>
            <a:off x="8294370" y="2385695"/>
            <a:ext cx="3298190" cy="12712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600" dirty="0">
                <a:solidFill>
                  <a:schemeClr val="bg1"/>
                </a:solidFill>
                <a:latin typeface="字魂59号-创粗黑" panose="00000500000000000000" charset="-122"/>
                <a:ea typeface="字魂59号-创粗黑" panose="00000500000000000000" charset="-122"/>
              </a:rPr>
              <a:t>请添加您所需要的文本请添加您所需要的文本请添加您所需要需要的文本请添加您所需要的文本请添加您的文本请。</a:t>
            </a:r>
          </a:p>
        </p:txBody>
      </p:sp>
      <p:cxnSp>
        <p:nvCxnSpPr>
          <p:cNvPr id="13" name="直接连接符 12">
            <a:extLst>
              <a:ext uri="{FF2B5EF4-FFF2-40B4-BE49-F238E27FC236}">
                <a16:creationId xmlns:a16="http://schemas.microsoft.com/office/drawing/2014/main" id="{2276CCC0-C388-8990-DFB5-EDBA8B0CF1F5}"/>
              </a:ext>
            </a:extLst>
          </p:cNvPr>
          <p:cNvCxnSpPr/>
          <p:nvPr/>
        </p:nvCxnSpPr>
        <p:spPr>
          <a:xfrm flipH="1">
            <a:off x="12054840" y="2560955"/>
            <a:ext cx="14605" cy="153860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69050C12-6D57-446A-3811-445597915411}"/>
              </a:ext>
            </a:extLst>
          </p:cNvPr>
          <p:cNvCxnSpPr/>
          <p:nvPr/>
        </p:nvCxnSpPr>
        <p:spPr>
          <a:xfrm rot="16200000" flipH="1">
            <a:off x="11415395" y="1273810"/>
            <a:ext cx="14605" cy="153860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7B98FC74-9EF2-4D3F-40BD-C35486D423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71790" y="166368"/>
            <a:ext cx="534790" cy="586742"/>
          </a:xfrm>
          <a:prstGeom prst="rect">
            <a:avLst/>
          </a:prstGeom>
        </p:spPr>
      </p:pic>
      <p:sp>
        <p:nvSpPr>
          <p:cNvPr id="6" name="文本框 5">
            <a:extLst>
              <a:ext uri="{FF2B5EF4-FFF2-40B4-BE49-F238E27FC236}">
                <a16:creationId xmlns:a16="http://schemas.microsoft.com/office/drawing/2014/main" id="{082422D5-B3FE-E28D-BB18-93A7CE5EC815}"/>
              </a:ext>
            </a:extLst>
          </p:cNvPr>
          <p:cNvSpPr txBox="1"/>
          <p:nvPr/>
        </p:nvSpPr>
        <p:spPr>
          <a:xfrm>
            <a:off x="569572" y="1203325"/>
            <a:ext cx="5122416" cy="4849404"/>
          </a:xfrm>
          <a:prstGeom prst="rect">
            <a:avLst/>
          </a:prstGeom>
          <a:noFill/>
        </p:spPr>
        <p:txBody>
          <a:bodyPr wrap="square" rtlCol="0">
            <a:spAutoFit/>
          </a:bodyPr>
          <a:lstStyle/>
          <a:p>
            <a:pPr algn="just">
              <a:lnSpc>
                <a:spcPct val="150000"/>
              </a:lnSpc>
            </a:pPr>
            <a:r>
              <a:rPr lang="zh-CN" altLang="zh-CN" sz="1600" b="1" kern="100" dirty="0">
                <a:effectLst/>
                <a:latin typeface="Times New Roman" panose="02020603050405020304" pitchFamily="18" charset="0"/>
                <a:ea typeface="宋体" panose="02010600030101010101" pitchFamily="2" charset="-122"/>
              </a:rPr>
              <a:t>计算</a:t>
            </a:r>
            <a:r>
              <a:rPr lang="en-US" altLang="zh-CN" sz="1600" b="1" kern="100" dirty="0" err="1">
                <a:effectLst/>
                <a:latin typeface="Times New Roman" panose="02020603050405020304" pitchFamily="18" charset="0"/>
                <a:ea typeface="宋体" panose="02010600030101010101" pitchFamily="2" charset="-122"/>
              </a:rPr>
              <a:t>goto</a:t>
            </a:r>
            <a:r>
              <a:rPr lang="zh-CN" altLang="zh-CN" sz="1600" b="1" kern="100" dirty="0">
                <a:effectLst/>
                <a:latin typeface="Times New Roman" panose="02020603050405020304" pitchFamily="18" charset="0"/>
                <a:ea typeface="宋体" panose="02010600030101010101" pitchFamily="2" charset="-122"/>
              </a:rPr>
              <a:t>状态函数的实现</a:t>
            </a:r>
            <a:endParaRPr lang="zh-CN" altLang="zh-CN" sz="1600" kern="100" dirty="0">
              <a:effectLst/>
              <a:latin typeface="Times New Roman" panose="02020603050405020304" pitchFamily="18" charset="0"/>
              <a:ea typeface="宋体" panose="02010600030101010101" pitchFamily="2" charset="-122"/>
            </a:endParaRPr>
          </a:p>
          <a:p>
            <a:pPr marL="342900" lvl="0" indent="-342900" algn="l">
              <a:lnSpc>
                <a:spcPct val="150000"/>
              </a:lnSpc>
              <a:buFont typeface="Wingdings" panose="05000000000000000000" pitchFamily="2" charset="2"/>
              <a:buChar char=""/>
            </a:pPr>
            <a:r>
              <a:rPr lang="zh-CN" altLang="zh-CN" sz="1600" b="1" kern="100" dirty="0">
                <a:effectLst/>
                <a:latin typeface="Times New Roman" panose="02020603050405020304" pitchFamily="18" charset="0"/>
                <a:ea typeface="宋体" panose="02010600030101010101" pitchFamily="2" charset="-122"/>
              </a:rPr>
              <a:t>输入参数</a:t>
            </a:r>
            <a:r>
              <a:rPr lang="zh-CN" altLang="zh-CN" sz="1600" kern="100" dirty="0">
                <a:effectLst/>
                <a:latin typeface="Times New Roman" panose="02020603050405020304" pitchFamily="18" charset="0"/>
                <a:ea typeface="宋体" panose="02010600030101010101" pitchFamily="2" charset="-122"/>
              </a:rPr>
              <a:t>：函数</a:t>
            </a:r>
            <a:r>
              <a:rPr lang="en-US" altLang="zh-CN" sz="1600" kern="100" dirty="0">
                <a:effectLst/>
                <a:latin typeface="Times New Roman" panose="02020603050405020304" pitchFamily="18" charset="0"/>
                <a:ea typeface="宋体" panose="02010600030101010101" pitchFamily="2" charset="-122"/>
              </a:rPr>
              <a:t> </a:t>
            </a:r>
            <a:r>
              <a:rPr lang="en-US" altLang="zh-CN" sz="1600" kern="100" dirty="0" err="1">
                <a:effectLst/>
                <a:latin typeface="Times New Roman" panose="02020603050405020304" pitchFamily="18" charset="0"/>
                <a:ea typeface="宋体" panose="02010600030101010101" pitchFamily="2" charset="-122"/>
              </a:rPr>
              <a:t>gotoState</a:t>
            </a:r>
            <a:r>
              <a:rPr lang="en-US" altLang="zh-CN" sz="1600" kern="100" dirty="0">
                <a:effectLst/>
                <a:latin typeface="Times New Roman" panose="02020603050405020304" pitchFamily="18" charset="0"/>
                <a:ea typeface="宋体" panose="02010600030101010101" pitchFamily="2" charset="-122"/>
              </a:rPr>
              <a:t> </a:t>
            </a:r>
            <a:r>
              <a:rPr lang="zh-CN" altLang="zh-CN" sz="1600" kern="100" dirty="0">
                <a:effectLst/>
                <a:latin typeface="Times New Roman" panose="02020603050405020304" pitchFamily="18" charset="0"/>
                <a:ea typeface="宋体" panose="02010600030101010101" pitchFamily="2" charset="-122"/>
              </a:rPr>
              <a:t>接受一个</a:t>
            </a:r>
            <a:r>
              <a:rPr lang="en-US" altLang="zh-CN" sz="1600" kern="100" dirty="0">
                <a:effectLst/>
                <a:latin typeface="Times New Roman" panose="02020603050405020304" pitchFamily="18" charset="0"/>
                <a:ea typeface="宋体" panose="02010600030101010101" pitchFamily="2" charset="-122"/>
              </a:rPr>
              <a:t> LR1Item </a:t>
            </a:r>
            <a:r>
              <a:rPr lang="zh-CN" altLang="zh-CN" sz="1600" kern="100" dirty="0">
                <a:effectLst/>
                <a:latin typeface="Times New Roman" panose="02020603050405020304" pitchFamily="18" charset="0"/>
                <a:ea typeface="宋体" panose="02010600030101010101" pitchFamily="2" charset="-122"/>
              </a:rPr>
              <a:t>集合和一个符号</a:t>
            </a:r>
            <a:r>
              <a:rPr lang="en-US" altLang="zh-CN" sz="1600" kern="100" dirty="0">
                <a:effectLst/>
                <a:latin typeface="Times New Roman" panose="02020603050405020304" pitchFamily="18" charset="0"/>
                <a:ea typeface="宋体" panose="02010600030101010101" pitchFamily="2" charset="-122"/>
              </a:rPr>
              <a:t> symbol</a:t>
            </a:r>
            <a:r>
              <a:rPr lang="zh-CN" altLang="zh-CN" sz="1600" kern="100" dirty="0">
                <a:effectLst/>
                <a:latin typeface="Times New Roman" panose="02020603050405020304" pitchFamily="18" charset="0"/>
                <a:ea typeface="宋体" panose="02010600030101010101" pitchFamily="2" charset="-122"/>
              </a:rPr>
              <a:t>。</a:t>
            </a:r>
          </a:p>
          <a:p>
            <a:pPr marL="342900" lvl="0" indent="-342900" algn="l">
              <a:lnSpc>
                <a:spcPct val="150000"/>
              </a:lnSpc>
              <a:buFont typeface="Wingdings" panose="05000000000000000000" pitchFamily="2" charset="2"/>
              <a:buChar char=""/>
            </a:pPr>
            <a:r>
              <a:rPr lang="zh-CN" altLang="zh-CN" sz="1600" b="1" kern="100" dirty="0">
                <a:effectLst/>
                <a:latin typeface="Times New Roman" panose="02020603050405020304" pitchFamily="18" charset="0"/>
                <a:ea typeface="宋体" panose="02010600030101010101" pitchFamily="2" charset="-122"/>
              </a:rPr>
              <a:t>初始化</a:t>
            </a:r>
            <a:r>
              <a:rPr lang="zh-CN" altLang="zh-CN" sz="1600" kern="100" dirty="0">
                <a:effectLst/>
                <a:latin typeface="Times New Roman" panose="02020603050405020304" pitchFamily="18" charset="0"/>
                <a:ea typeface="宋体" panose="02010600030101010101" pitchFamily="2" charset="-122"/>
              </a:rPr>
              <a:t>：创建一个空的集合</a:t>
            </a:r>
            <a:r>
              <a:rPr lang="en-US" altLang="zh-CN" sz="1600" kern="100" dirty="0">
                <a:effectLst/>
                <a:latin typeface="Times New Roman" panose="02020603050405020304" pitchFamily="18" charset="0"/>
                <a:ea typeface="宋体" panose="02010600030101010101" pitchFamily="2" charset="-122"/>
              </a:rPr>
              <a:t> </a:t>
            </a:r>
            <a:r>
              <a:rPr lang="en-US" altLang="zh-CN" sz="1600" kern="100" dirty="0" err="1">
                <a:effectLst/>
                <a:latin typeface="Times New Roman" panose="02020603050405020304" pitchFamily="18" charset="0"/>
                <a:ea typeface="宋体" panose="02010600030101010101" pitchFamily="2" charset="-122"/>
              </a:rPr>
              <a:t>gotoSet</a:t>
            </a:r>
            <a:r>
              <a:rPr lang="en-US" altLang="zh-CN" sz="1600" kern="100" dirty="0">
                <a:effectLst/>
                <a:latin typeface="Times New Roman" panose="02020603050405020304" pitchFamily="18" charset="0"/>
                <a:ea typeface="宋体" panose="02010600030101010101" pitchFamily="2" charset="-122"/>
              </a:rPr>
              <a:t> </a:t>
            </a:r>
            <a:r>
              <a:rPr lang="zh-CN" altLang="zh-CN" sz="1600" kern="100" dirty="0">
                <a:effectLst/>
                <a:latin typeface="Times New Roman" panose="02020603050405020304" pitchFamily="18" charset="0"/>
                <a:ea typeface="宋体" panose="02010600030101010101" pitchFamily="2" charset="-122"/>
              </a:rPr>
              <a:t>来存放结果。</a:t>
            </a:r>
          </a:p>
          <a:p>
            <a:pPr marL="342900" lvl="0" indent="-342900" algn="l">
              <a:lnSpc>
                <a:spcPct val="150000"/>
              </a:lnSpc>
              <a:buFont typeface="Wingdings" panose="05000000000000000000" pitchFamily="2" charset="2"/>
              <a:buChar char=""/>
            </a:pPr>
            <a:r>
              <a:rPr lang="zh-CN" altLang="zh-CN" sz="1600" b="1" kern="100" dirty="0">
                <a:effectLst/>
                <a:latin typeface="Times New Roman" panose="02020603050405020304" pitchFamily="18" charset="0"/>
                <a:ea typeface="宋体" panose="02010600030101010101" pitchFamily="2" charset="-122"/>
              </a:rPr>
              <a:t>遍历集合</a:t>
            </a:r>
            <a:r>
              <a:rPr lang="zh-CN" altLang="zh-CN" sz="1600" kern="100" dirty="0">
                <a:effectLst/>
                <a:latin typeface="Times New Roman" panose="02020603050405020304" pitchFamily="18" charset="0"/>
                <a:ea typeface="宋体" panose="02010600030101010101" pitchFamily="2" charset="-122"/>
              </a:rPr>
              <a:t>：对输入的</a:t>
            </a:r>
            <a:r>
              <a:rPr lang="en-US" altLang="zh-CN" sz="1600" kern="100" dirty="0">
                <a:effectLst/>
                <a:latin typeface="Times New Roman" panose="02020603050405020304" pitchFamily="18" charset="0"/>
                <a:ea typeface="宋体" panose="02010600030101010101" pitchFamily="2" charset="-122"/>
              </a:rPr>
              <a:t> items </a:t>
            </a:r>
            <a:r>
              <a:rPr lang="zh-CN" altLang="zh-CN" sz="1600" kern="100" dirty="0">
                <a:effectLst/>
                <a:latin typeface="Times New Roman" panose="02020603050405020304" pitchFamily="18" charset="0"/>
                <a:ea typeface="宋体" panose="02010600030101010101" pitchFamily="2" charset="-122"/>
              </a:rPr>
              <a:t>集合中的每个</a:t>
            </a:r>
            <a:r>
              <a:rPr lang="en-US" altLang="zh-CN" sz="1600" kern="100" dirty="0">
                <a:effectLst/>
                <a:latin typeface="Times New Roman" panose="02020603050405020304" pitchFamily="18" charset="0"/>
                <a:ea typeface="宋体" panose="02010600030101010101" pitchFamily="2" charset="-122"/>
              </a:rPr>
              <a:t> LR1Item </a:t>
            </a:r>
            <a:r>
              <a:rPr lang="zh-CN" altLang="zh-CN" sz="1600" kern="100" dirty="0">
                <a:effectLst/>
                <a:latin typeface="Times New Roman" panose="02020603050405020304" pitchFamily="18" charset="0"/>
                <a:ea typeface="宋体" panose="02010600030101010101" pitchFamily="2" charset="-122"/>
              </a:rPr>
              <a:t>进行遍历。</a:t>
            </a:r>
          </a:p>
          <a:p>
            <a:pPr marL="342900" lvl="0" indent="-342900" algn="l">
              <a:lnSpc>
                <a:spcPct val="150000"/>
              </a:lnSpc>
              <a:buFont typeface="Wingdings" panose="05000000000000000000" pitchFamily="2" charset="2"/>
              <a:buChar char=""/>
            </a:pPr>
            <a:r>
              <a:rPr lang="zh-CN" altLang="zh-CN" sz="1600" b="1" kern="100" dirty="0">
                <a:effectLst/>
                <a:latin typeface="Times New Roman" panose="02020603050405020304" pitchFamily="18" charset="0"/>
                <a:ea typeface="宋体" panose="02010600030101010101" pitchFamily="2" charset="-122"/>
              </a:rPr>
              <a:t>条件检查</a:t>
            </a:r>
            <a:r>
              <a:rPr lang="zh-CN" altLang="zh-CN" sz="1600" kern="100" dirty="0">
                <a:effectLst/>
                <a:latin typeface="Times New Roman" panose="02020603050405020304" pitchFamily="18" charset="0"/>
                <a:ea typeface="宋体" panose="02010600030101010101" pitchFamily="2" charset="-122"/>
              </a:rPr>
              <a:t>：检查当前项的点位置是否在产生式的右侧，并且该位置的字符是否与给定的</a:t>
            </a:r>
            <a:r>
              <a:rPr lang="en-US" altLang="zh-CN" sz="1600" kern="100" dirty="0">
                <a:effectLst/>
                <a:latin typeface="Times New Roman" panose="02020603050405020304" pitchFamily="18" charset="0"/>
                <a:ea typeface="宋体" panose="02010600030101010101" pitchFamily="2" charset="-122"/>
              </a:rPr>
              <a:t> symbol </a:t>
            </a:r>
            <a:r>
              <a:rPr lang="zh-CN" altLang="zh-CN" sz="1600" kern="100" dirty="0">
                <a:effectLst/>
                <a:latin typeface="Times New Roman" panose="02020603050405020304" pitchFamily="18" charset="0"/>
                <a:ea typeface="宋体" panose="02010600030101010101" pitchFamily="2" charset="-122"/>
              </a:rPr>
              <a:t>匹配。</a:t>
            </a:r>
          </a:p>
          <a:p>
            <a:pPr marL="342900" lvl="0" indent="-342900" algn="l">
              <a:lnSpc>
                <a:spcPct val="150000"/>
              </a:lnSpc>
              <a:buFont typeface="Wingdings" panose="05000000000000000000" pitchFamily="2" charset="2"/>
              <a:buChar char=""/>
            </a:pPr>
            <a:r>
              <a:rPr lang="zh-CN" altLang="zh-CN" sz="1600" b="1" kern="100" dirty="0">
                <a:effectLst/>
                <a:latin typeface="Times New Roman" panose="02020603050405020304" pitchFamily="18" charset="0"/>
                <a:ea typeface="宋体" panose="02010600030101010101" pitchFamily="2" charset="-122"/>
              </a:rPr>
              <a:t>更新集合</a:t>
            </a:r>
            <a:r>
              <a:rPr lang="zh-CN" altLang="zh-CN" sz="1600" kern="100" dirty="0">
                <a:effectLst/>
                <a:latin typeface="Times New Roman" panose="02020603050405020304" pitchFamily="18" charset="0"/>
                <a:ea typeface="宋体" panose="02010600030101010101" pitchFamily="2" charset="-122"/>
              </a:rPr>
              <a:t>：如果条件满足，将当前项的点位置加</a:t>
            </a:r>
            <a:r>
              <a:rPr lang="en-US" altLang="zh-CN" sz="1600" kern="100" dirty="0">
                <a:effectLst/>
                <a:latin typeface="Times New Roman" panose="02020603050405020304" pitchFamily="18" charset="0"/>
                <a:ea typeface="宋体" panose="02010600030101010101" pitchFamily="2" charset="-122"/>
              </a:rPr>
              <a:t>1</a:t>
            </a:r>
            <a:r>
              <a:rPr lang="zh-CN" altLang="zh-CN" sz="1600" kern="100" dirty="0">
                <a:effectLst/>
                <a:latin typeface="Times New Roman" panose="02020603050405020304" pitchFamily="18" charset="0"/>
                <a:ea typeface="宋体" panose="02010600030101010101" pitchFamily="2" charset="-122"/>
              </a:rPr>
              <a:t>，并将更新后的项加入</a:t>
            </a:r>
            <a:r>
              <a:rPr lang="en-US" altLang="zh-CN" sz="1600" kern="100" dirty="0">
                <a:effectLst/>
                <a:latin typeface="Times New Roman" panose="02020603050405020304" pitchFamily="18" charset="0"/>
                <a:ea typeface="宋体" panose="02010600030101010101" pitchFamily="2" charset="-122"/>
              </a:rPr>
              <a:t> </a:t>
            </a:r>
            <a:r>
              <a:rPr lang="en-US" altLang="zh-CN" sz="1600" kern="100" dirty="0" err="1">
                <a:effectLst/>
                <a:latin typeface="Times New Roman" panose="02020603050405020304" pitchFamily="18" charset="0"/>
                <a:ea typeface="宋体" panose="02010600030101010101" pitchFamily="2" charset="-122"/>
              </a:rPr>
              <a:t>gotoSet</a:t>
            </a:r>
            <a:r>
              <a:rPr lang="zh-CN" altLang="zh-CN" sz="1600" kern="100" dirty="0">
                <a:effectLst/>
                <a:latin typeface="Times New Roman" panose="02020603050405020304" pitchFamily="18" charset="0"/>
                <a:ea typeface="宋体" panose="02010600030101010101" pitchFamily="2" charset="-122"/>
              </a:rPr>
              <a:t>。</a:t>
            </a:r>
          </a:p>
          <a:p>
            <a:pPr marL="342900" lvl="0" indent="-342900" algn="l">
              <a:lnSpc>
                <a:spcPct val="150000"/>
              </a:lnSpc>
              <a:buFont typeface="Wingdings" panose="05000000000000000000" pitchFamily="2" charset="2"/>
              <a:buChar char=""/>
            </a:pPr>
            <a:r>
              <a:rPr lang="zh-CN" altLang="zh-CN" sz="1600" b="1" kern="100" dirty="0">
                <a:effectLst/>
                <a:latin typeface="Times New Roman" panose="02020603050405020304" pitchFamily="18" charset="0"/>
                <a:ea typeface="宋体" panose="02010600030101010101" pitchFamily="2" charset="-122"/>
              </a:rPr>
              <a:t>返回结果</a:t>
            </a:r>
            <a:r>
              <a:rPr lang="zh-CN" altLang="zh-CN" sz="1600" kern="100" dirty="0">
                <a:effectLst/>
                <a:latin typeface="Times New Roman" panose="02020603050405020304" pitchFamily="18" charset="0"/>
                <a:ea typeface="宋体" panose="02010600030101010101" pitchFamily="2" charset="-122"/>
              </a:rPr>
              <a:t>：调用</a:t>
            </a:r>
            <a:r>
              <a:rPr lang="en-US" altLang="zh-CN" sz="1600" kern="100" dirty="0">
                <a:effectLst/>
                <a:latin typeface="Times New Roman" panose="02020603050405020304" pitchFamily="18" charset="0"/>
                <a:ea typeface="宋体" panose="02010600030101010101" pitchFamily="2" charset="-122"/>
              </a:rPr>
              <a:t> closure </a:t>
            </a:r>
            <a:r>
              <a:rPr lang="zh-CN" altLang="zh-CN" sz="1600" kern="100" dirty="0">
                <a:effectLst/>
                <a:latin typeface="Times New Roman" panose="02020603050405020304" pitchFamily="18" charset="0"/>
                <a:ea typeface="宋体" panose="02010600030101010101" pitchFamily="2" charset="-122"/>
              </a:rPr>
              <a:t>函数计算并返回</a:t>
            </a:r>
            <a:r>
              <a:rPr lang="en-US" altLang="zh-CN" sz="1600" kern="100" dirty="0">
                <a:effectLst/>
                <a:latin typeface="Times New Roman" panose="02020603050405020304" pitchFamily="18" charset="0"/>
                <a:ea typeface="宋体" panose="02010600030101010101" pitchFamily="2" charset="-122"/>
              </a:rPr>
              <a:t> </a:t>
            </a:r>
            <a:r>
              <a:rPr lang="en-US" altLang="zh-CN" sz="1600" kern="100" dirty="0" err="1">
                <a:effectLst/>
                <a:latin typeface="Times New Roman" panose="02020603050405020304" pitchFamily="18" charset="0"/>
                <a:ea typeface="宋体" panose="02010600030101010101" pitchFamily="2" charset="-122"/>
              </a:rPr>
              <a:t>gotoSet</a:t>
            </a:r>
            <a:r>
              <a:rPr lang="en-US" altLang="zh-CN" sz="1600" kern="100" dirty="0">
                <a:effectLst/>
                <a:latin typeface="Times New Roman" panose="02020603050405020304" pitchFamily="18" charset="0"/>
                <a:ea typeface="宋体" panose="02010600030101010101" pitchFamily="2" charset="-122"/>
              </a:rPr>
              <a:t> </a:t>
            </a:r>
            <a:r>
              <a:rPr lang="zh-CN" altLang="zh-CN" sz="1600" kern="100" dirty="0">
                <a:effectLst/>
                <a:latin typeface="Times New Roman" panose="02020603050405020304" pitchFamily="18" charset="0"/>
                <a:ea typeface="宋体" panose="02010600030101010101" pitchFamily="2" charset="-122"/>
              </a:rPr>
              <a:t>的闭包，确保所有相关项都被包括在内。</a:t>
            </a:r>
          </a:p>
          <a:p>
            <a:pPr lvl="0" algn="l">
              <a:lnSpc>
                <a:spcPct val="150000"/>
              </a:lnSpc>
              <a:buSzPts val="1000"/>
              <a:tabLst>
                <a:tab pos="457200" algn="l"/>
              </a:tabLst>
            </a:pPr>
            <a:endParaRPr lang="zh-CN" altLang="zh-CN" sz="1600" kern="100" dirty="0">
              <a:effectLst/>
              <a:latin typeface="Times New Roman" panose="02020603050405020304" pitchFamily="18" charset="0"/>
              <a:ea typeface="宋体" panose="02010600030101010101" pitchFamily="2" charset="-122"/>
            </a:endParaRPr>
          </a:p>
        </p:txBody>
      </p:sp>
      <p:pic>
        <p:nvPicPr>
          <p:cNvPr id="21506" name="图片 1">
            <a:extLst>
              <a:ext uri="{FF2B5EF4-FFF2-40B4-BE49-F238E27FC236}">
                <a16:creationId xmlns:a16="http://schemas.microsoft.com/office/drawing/2014/main" id="{FE887BCB-7571-DDA5-C08A-E135E6E567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8817" y="1843087"/>
            <a:ext cx="6080628" cy="207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42538106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strVal val="#ppt_w*0.70"/>
                                          </p:val>
                                        </p:tav>
                                        <p:tav tm="100000">
                                          <p:val>
                                            <p:strVal val="#ppt_w"/>
                                          </p:val>
                                        </p:tav>
                                      </p:tavLst>
                                    </p:anim>
                                    <p:anim calcmode="lin" valueType="num">
                                      <p:cBhvr>
                                        <p:cTn id="13" dur="1000" fill="hold"/>
                                        <p:tgtEl>
                                          <p:spTgt spid="5"/>
                                        </p:tgtEl>
                                        <p:attrNameLst>
                                          <p:attrName>ppt_h</p:attrName>
                                        </p:attrNameLst>
                                      </p:cBhvr>
                                      <p:tavLst>
                                        <p:tav tm="0">
                                          <p:val>
                                            <p:strVal val="#ppt_h"/>
                                          </p:val>
                                        </p:tav>
                                        <p:tav tm="100000">
                                          <p:val>
                                            <p:strVal val="#ppt_h"/>
                                          </p:val>
                                        </p:tav>
                                      </p:tavLst>
                                    </p:anim>
                                    <p:animEffect transition="in" filter="fade">
                                      <p:cBhvr>
                                        <p:cTn id="14" dur="1000"/>
                                        <p:tgtEl>
                                          <p:spTgt spid="5"/>
                                        </p:tgtEl>
                                      </p:cBhvr>
                                    </p:animEffect>
                                  </p:childTnLst>
                                </p:cTn>
                              </p:par>
                              <p:par>
                                <p:cTn id="15" presetID="55" presetClass="entr" presetSubtype="0" fill="hold" nodeType="withEffect">
                                  <p:stCondLst>
                                    <p:cond delay="0"/>
                                  </p:stCondLst>
                                  <p:childTnLst>
                                    <p:set>
                                      <p:cBhvr>
                                        <p:cTn id="16" dur="1" fill="hold">
                                          <p:stCondLst>
                                            <p:cond delay="0"/>
                                          </p:stCondLst>
                                        </p:cTn>
                                        <p:tgtEl>
                                          <p:spTgt spid="64"/>
                                        </p:tgtEl>
                                        <p:attrNameLst>
                                          <p:attrName>style.visibility</p:attrName>
                                        </p:attrNameLst>
                                      </p:cBhvr>
                                      <p:to>
                                        <p:strVal val="visible"/>
                                      </p:to>
                                    </p:set>
                                    <p:anim calcmode="lin" valueType="num">
                                      <p:cBhvr>
                                        <p:cTn id="17" dur="1000" fill="hold"/>
                                        <p:tgtEl>
                                          <p:spTgt spid="64"/>
                                        </p:tgtEl>
                                        <p:attrNameLst>
                                          <p:attrName>ppt_w</p:attrName>
                                        </p:attrNameLst>
                                      </p:cBhvr>
                                      <p:tavLst>
                                        <p:tav tm="0">
                                          <p:val>
                                            <p:strVal val="#ppt_w*0.70"/>
                                          </p:val>
                                        </p:tav>
                                        <p:tav tm="100000">
                                          <p:val>
                                            <p:strVal val="#ppt_w"/>
                                          </p:val>
                                        </p:tav>
                                      </p:tavLst>
                                    </p:anim>
                                    <p:anim calcmode="lin" valueType="num">
                                      <p:cBhvr>
                                        <p:cTn id="18" dur="1000" fill="hold"/>
                                        <p:tgtEl>
                                          <p:spTgt spid="64"/>
                                        </p:tgtEl>
                                        <p:attrNameLst>
                                          <p:attrName>ppt_h</p:attrName>
                                        </p:attrNameLst>
                                      </p:cBhvr>
                                      <p:tavLst>
                                        <p:tav tm="0">
                                          <p:val>
                                            <p:strVal val="#ppt_h"/>
                                          </p:val>
                                        </p:tav>
                                        <p:tav tm="100000">
                                          <p:val>
                                            <p:strVal val="#ppt_h"/>
                                          </p:val>
                                        </p:tav>
                                      </p:tavLst>
                                    </p:anim>
                                    <p:animEffect transition="in" filter="fade">
                                      <p:cBhvr>
                                        <p:cTn id="19" dur="1000"/>
                                        <p:tgtEl>
                                          <p:spTgt spid="64"/>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1000" fill="hold"/>
                                        <p:tgtEl>
                                          <p:spTgt spid="18"/>
                                        </p:tgtEl>
                                        <p:attrNameLst>
                                          <p:attrName>ppt_w</p:attrName>
                                        </p:attrNameLst>
                                      </p:cBhvr>
                                      <p:tavLst>
                                        <p:tav tm="0">
                                          <p:val>
                                            <p:strVal val="#ppt_w*0.70"/>
                                          </p:val>
                                        </p:tav>
                                        <p:tav tm="100000">
                                          <p:val>
                                            <p:strVal val="#ppt_w"/>
                                          </p:val>
                                        </p:tav>
                                      </p:tavLst>
                                    </p:anim>
                                    <p:anim calcmode="lin" valueType="num">
                                      <p:cBhvr>
                                        <p:cTn id="23" dur="1000" fill="hold"/>
                                        <p:tgtEl>
                                          <p:spTgt spid="18"/>
                                        </p:tgtEl>
                                        <p:attrNameLst>
                                          <p:attrName>ppt_h</p:attrName>
                                        </p:attrNameLst>
                                      </p:cBhvr>
                                      <p:tavLst>
                                        <p:tav tm="0">
                                          <p:val>
                                            <p:strVal val="#ppt_h"/>
                                          </p:val>
                                        </p:tav>
                                        <p:tav tm="100000">
                                          <p:val>
                                            <p:strVal val="#ppt_h"/>
                                          </p:val>
                                        </p:tav>
                                      </p:tavLst>
                                    </p:anim>
                                    <p:animEffect transition="in" filter="fade">
                                      <p:cBhvr>
                                        <p:cTn id="24" dur="1000"/>
                                        <p:tgtEl>
                                          <p:spTgt spid="18"/>
                                        </p:tgtEl>
                                      </p:cBhvr>
                                    </p:animEffect>
                                  </p:childTnLst>
                                </p:cTn>
                              </p:par>
                              <p:par>
                                <p:cTn id="25" presetID="55"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1000" fill="hold"/>
                                        <p:tgtEl>
                                          <p:spTgt spid="13"/>
                                        </p:tgtEl>
                                        <p:attrNameLst>
                                          <p:attrName>ppt_w</p:attrName>
                                        </p:attrNameLst>
                                      </p:cBhvr>
                                      <p:tavLst>
                                        <p:tav tm="0">
                                          <p:val>
                                            <p:strVal val="#ppt_w*0.70"/>
                                          </p:val>
                                        </p:tav>
                                        <p:tav tm="100000">
                                          <p:val>
                                            <p:strVal val="#ppt_w"/>
                                          </p:val>
                                        </p:tav>
                                      </p:tavLst>
                                    </p:anim>
                                    <p:anim calcmode="lin" valueType="num">
                                      <p:cBhvr>
                                        <p:cTn id="28" dur="1000" fill="hold"/>
                                        <p:tgtEl>
                                          <p:spTgt spid="13"/>
                                        </p:tgtEl>
                                        <p:attrNameLst>
                                          <p:attrName>ppt_h</p:attrName>
                                        </p:attrNameLst>
                                      </p:cBhvr>
                                      <p:tavLst>
                                        <p:tav tm="0">
                                          <p:val>
                                            <p:strVal val="#ppt_h"/>
                                          </p:val>
                                        </p:tav>
                                        <p:tav tm="100000">
                                          <p:val>
                                            <p:strVal val="#ppt_h"/>
                                          </p:val>
                                        </p:tav>
                                      </p:tavLst>
                                    </p:anim>
                                    <p:animEffect transition="in" filter="fade">
                                      <p:cBhvr>
                                        <p:cTn id="29" dur="1000"/>
                                        <p:tgtEl>
                                          <p:spTgt spid="13"/>
                                        </p:tgtEl>
                                      </p:cBhvr>
                                    </p:animEffect>
                                  </p:childTnLst>
                                </p:cTn>
                              </p:par>
                              <p:par>
                                <p:cTn id="30" presetID="55"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p:cTn id="32" dur="1000" fill="hold"/>
                                        <p:tgtEl>
                                          <p:spTgt spid="21"/>
                                        </p:tgtEl>
                                        <p:attrNameLst>
                                          <p:attrName>ppt_w</p:attrName>
                                        </p:attrNameLst>
                                      </p:cBhvr>
                                      <p:tavLst>
                                        <p:tav tm="0">
                                          <p:val>
                                            <p:strVal val="#ppt_w*0.70"/>
                                          </p:val>
                                        </p:tav>
                                        <p:tav tm="100000">
                                          <p:val>
                                            <p:strVal val="#ppt_w"/>
                                          </p:val>
                                        </p:tav>
                                      </p:tavLst>
                                    </p:anim>
                                    <p:anim calcmode="lin" valueType="num">
                                      <p:cBhvr>
                                        <p:cTn id="33" dur="1000" fill="hold"/>
                                        <p:tgtEl>
                                          <p:spTgt spid="21"/>
                                        </p:tgtEl>
                                        <p:attrNameLst>
                                          <p:attrName>ppt_h</p:attrName>
                                        </p:attrNameLst>
                                      </p:cBhvr>
                                      <p:tavLst>
                                        <p:tav tm="0">
                                          <p:val>
                                            <p:strVal val="#ppt_h"/>
                                          </p:val>
                                        </p:tav>
                                        <p:tav tm="100000">
                                          <p:val>
                                            <p:strVal val="#ppt_h"/>
                                          </p:val>
                                        </p:tav>
                                      </p:tavLst>
                                    </p:anim>
                                    <p:animEffect transition="in" filter="fade">
                                      <p:cBhvr>
                                        <p:cTn id="34" dur="1000"/>
                                        <p:tgtEl>
                                          <p:spTgt spid="21"/>
                                        </p:tgtEl>
                                      </p:cBhvr>
                                    </p:animEffect>
                                  </p:childTnLst>
                                </p:cTn>
                              </p:par>
                              <p:par>
                                <p:cTn id="35" presetID="53" presetClass="entr" presetSubtype="16"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p:cTn id="37" dur="500" fill="hold"/>
                                        <p:tgtEl>
                                          <p:spTgt spid="22"/>
                                        </p:tgtEl>
                                        <p:attrNameLst>
                                          <p:attrName>ppt_w</p:attrName>
                                        </p:attrNameLst>
                                      </p:cBhvr>
                                      <p:tavLst>
                                        <p:tav tm="0">
                                          <p:val>
                                            <p:fltVal val="0"/>
                                          </p:val>
                                        </p:tav>
                                        <p:tav tm="100000">
                                          <p:val>
                                            <p:strVal val="#ppt_w"/>
                                          </p:val>
                                        </p:tav>
                                      </p:tavLst>
                                    </p:anim>
                                    <p:anim calcmode="lin" valueType="num">
                                      <p:cBhvr>
                                        <p:cTn id="38" dur="500" fill="hold"/>
                                        <p:tgtEl>
                                          <p:spTgt spid="22"/>
                                        </p:tgtEl>
                                        <p:attrNameLst>
                                          <p:attrName>ppt_h</p:attrName>
                                        </p:attrNameLst>
                                      </p:cBhvr>
                                      <p:tavLst>
                                        <p:tav tm="0">
                                          <p:val>
                                            <p:fltVal val="0"/>
                                          </p:val>
                                        </p:tav>
                                        <p:tav tm="100000">
                                          <p:val>
                                            <p:strVal val="#ppt_h"/>
                                          </p:val>
                                        </p:tav>
                                      </p:tavLst>
                                    </p:anim>
                                    <p:animEffect transition="in" filter="fade">
                                      <p:cBhvr>
                                        <p:cTn id="3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C7110-7BBF-4060-D2C4-412E3DED481A}"/>
            </a:ext>
          </a:extLst>
        </p:cNvPr>
        <p:cNvGrpSpPr/>
        <p:nvPr/>
      </p:nvGrpSpPr>
      <p:grpSpPr>
        <a:xfrm>
          <a:off x="0" y="0"/>
          <a:ext cx="0" cy="0"/>
          <a:chOff x="0" y="0"/>
          <a:chExt cx="0" cy="0"/>
        </a:xfrm>
      </p:grpSpPr>
      <p:grpSp>
        <p:nvGrpSpPr>
          <p:cNvPr id="3" name="组合 2">
            <a:extLst>
              <a:ext uri="{FF2B5EF4-FFF2-40B4-BE49-F238E27FC236}">
                <a16:creationId xmlns:a16="http://schemas.microsoft.com/office/drawing/2014/main" id="{FC7C5796-B440-9A97-EC8B-7B6F52E51D1E}"/>
              </a:ext>
            </a:extLst>
          </p:cNvPr>
          <p:cNvGrpSpPr/>
          <p:nvPr/>
        </p:nvGrpSpPr>
        <p:grpSpPr>
          <a:xfrm>
            <a:off x="0" y="454025"/>
            <a:ext cx="671830" cy="749300"/>
            <a:chOff x="0" y="1121"/>
            <a:chExt cx="1058" cy="1180"/>
          </a:xfrm>
        </p:grpSpPr>
        <p:sp>
          <p:nvSpPr>
            <p:cNvPr id="2" name="矩形 1">
              <a:extLst>
                <a:ext uri="{FF2B5EF4-FFF2-40B4-BE49-F238E27FC236}">
                  <a16:creationId xmlns:a16="http://schemas.microsoft.com/office/drawing/2014/main" id="{1FE542E5-5FEB-5930-2B18-C24D31B21171}"/>
                </a:ext>
              </a:extLst>
            </p:cNvPr>
            <p:cNvSpPr/>
            <p:nvPr/>
          </p:nvSpPr>
          <p:spPr>
            <a:xfrm>
              <a:off x="200" y="1321"/>
              <a:ext cx="859" cy="980"/>
            </a:xfrm>
            <a:prstGeom prst="rect">
              <a:avLst/>
            </a:prstGeom>
            <a:noFill/>
            <a:ln w="22225">
              <a:solidFill>
                <a:srgbClr val="11374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5FBB8A9E-4438-C6BB-8BC1-80888C7170A9}"/>
                </a:ext>
              </a:extLst>
            </p:cNvPr>
            <p:cNvSpPr/>
            <p:nvPr/>
          </p:nvSpPr>
          <p:spPr>
            <a:xfrm>
              <a:off x="0" y="1121"/>
              <a:ext cx="859" cy="980"/>
            </a:xfrm>
            <a:prstGeom prst="rect">
              <a:avLst/>
            </a:prstGeom>
            <a:solidFill>
              <a:srgbClr val="AD1C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a:extLst>
              <a:ext uri="{FF2B5EF4-FFF2-40B4-BE49-F238E27FC236}">
                <a16:creationId xmlns:a16="http://schemas.microsoft.com/office/drawing/2014/main" id="{38D8C4AB-F5BA-E616-810D-BDB6BE490CB7}"/>
              </a:ext>
            </a:extLst>
          </p:cNvPr>
          <p:cNvSpPr/>
          <p:nvPr/>
        </p:nvSpPr>
        <p:spPr>
          <a:xfrm>
            <a:off x="795655" y="556895"/>
            <a:ext cx="4402455" cy="5232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t>创建</a:t>
            </a:r>
            <a:r>
              <a:rPr lang="en-US" altLang="zh-CN" sz="2800" dirty="0"/>
              <a:t>LR</a:t>
            </a:r>
            <a:r>
              <a:rPr lang="zh-CN" altLang="en-US" sz="2800" dirty="0"/>
              <a:t>（</a:t>
            </a:r>
            <a:r>
              <a:rPr lang="en-US" altLang="zh-CN" sz="2800" dirty="0"/>
              <a:t>1</a:t>
            </a:r>
            <a:r>
              <a:rPr lang="zh-CN" altLang="en-US" sz="2800" dirty="0"/>
              <a:t>）</a:t>
            </a:r>
            <a:r>
              <a:rPr lang="en-US" altLang="zh-CN" sz="2800" dirty="0"/>
              <a:t>DFA</a:t>
            </a:r>
            <a:endParaRPr lang="zh-CN" altLang="zh-CN" sz="4800" dirty="0"/>
          </a:p>
        </p:txBody>
      </p:sp>
      <p:grpSp>
        <p:nvGrpSpPr>
          <p:cNvPr id="64" name="组合 63">
            <a:extLst>
              <a:ext uri="{FF2B5EF4-FFF2-40B4-BE49-F238E27FC236}">
                <a16:creationId xmlns:a16="http://schemas.microsoft.com/office/drawing/2014/main" id="{F03EF003-1EF7-D944-5756-A96543FE87B3}"/>
              </a:ext>
            </a:extLst>
          </p:cNvPr>
          <p:cNvGrpSpPr/>
          <p:nvPr/>
        </p:nvGrpSpPr>
        <p:grpSpPr>
          <a:xfrm>
            <a:off x="0" y="6631940"/>
            <a:ext cx="12191365" cy="226060"/>
            <a:chOff x="0" y="10444"/>
            <a:chExt cx="19199" cy="356"/>
          </a:xfrm>
        </p:grpSpPr>
        <p:sp>
          <p:nvSpPr>
            <p:cNvPr id="65" name="矩形 64">
              <a:extLst>
                <a:ext uri="{FF2B5EF4-FFF2-40B4-BE49-F238E27FC236}">
                  <a16:creationId xmlns:a16="http://schemas.microsoft.com/office/drawing/2014/main" id="{DB014694-62D5-4A47-5448-384FD66CD8B0}"/>
                </a:ext>
              </a:extLst>
            </p:cNvPr>
            <p:cNvSpPr/>
            <p:nvPr/>
          </p:nvSpPr>
          <p:spPr>
            <a:xfrm>
              <a:off x="6595" y="10444"/>
              <a:ext cx="12605" cy="356"/>
            </a:xfrm>
            <a:prstGeom prst="rect">
              <a:avLst/>
            </a:prstGeom>
            <a:solidFill>
              <a:srgbClr val="1137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54FA96E5-A1DE-290B-7BE4-76F4A21B28A1}"/>
                </a:ext>
              </a:extLst>
            </p:cNvPr>
            <p:cNvSpPr/>
            <p:nvPr/>
          </p:nvSpPr>
          <p:spPr>
            <a:xfrm>
              <a:off x="0" y="10444"/>
              <a:ext cx="12605" cy="356"/>
            </a:xfrm>
            <a:prstGeom prst="rect">
              <a:avLst/>
            </a:prstGeom>
            <a:solidFill>
              <a:srgbClr val="AD1C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7D368383-EA71-332B-4BC9-D632A4227232}"/>
              </a:ext>
            </a:extLst>
          </p:cNvPr>
          <p:cNvSpPr txBox="1"/>
          <p:nvPr/>
        </p:nvSpPr>
        <p:spPr>
          <a:xfrm>
            <a:off x="8294370" y="2385695"/>
            <a:ext cx="3298190" cy="12712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600" dirty="0">
                <a:solidFill>
                  <a:schemeClr val="bg1"/>
                </a:solidFill>
                <a:latin typeface="字魂59号-创粗黑" panose="00000500000000000000" charset="-122"/>
                <a:ea typeface="字魂59号-创粗黑" panose="00000500000000000000" charset="-122"/>
              </a:rPr>
              <a:t>请添加您所需要的文本请添加您所需要的文本请添加您所需要需要的文本请添加您所需要的文本请添加您的文本请。</a:t>
            </a:r>
          </a:p>
        </p:txBody>
      </p:sp>
      <p:cxnSp>
        <p:nvCxnSpPr>
          <p:cNvPr id="13" name="直接连接符 12">
            <a:extLst>
              <a:ext uri="{FF2B5EF4-FFF2-40B4-BE49-F238E27FC236}">
                <a16:creationId xmlns:a16="http://schemas.microsoft.com/office/drawing/2014/main" id="{28B35785-9A4F-D936-24EE-8A8A04B6B2AA}"/>
              </a:ext>
            </a:extLst>
          </p:cNvPr>
          <p:cNvCxnSpPr/>
          <p:nvPr/>
        </p:nvCxnSpPr>
        <p:spPr>
          <a:xfrm flipH="1">
            <a:off x="12054840" y="2560955"/>
            <a:ext cx="14605" cy="153860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C03769F9-CAE5-399F-A0ED-5A06F1B9D48C}"/>
              </a:ext>
            </a:extLst>
          </p:cNvPr>
          <p:cNvCxnSpPr/>
          <p:nvPr/>
        </p:nvCxnSpPr>
        <p:spPr>
          <a:xfrm rot="16200000" flipH="1">
            <a:off x="11415395" y="1273810"/>
            <a:ext cx="14605" cy="153860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3DA1AEEB-5AE4-0B92-8D9E-FA5DD1F2DD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71790" y="166368"/>
            <a:ext cx="534790" cy="586742"/>
          </a:xfrm>
          <a:prstGeom prst="rect">
            <a:avLst/>
          </a:prstGeom>
        </p:spPr>
      </p:pic>
      <p:sp>
        <p:nvSpPr>
          <p:cNvPr id="6" name="文本框 5">
            <a:extLst>
              <a:ext uri="{FF2B5EF4-FFF2-40B4-BE49-F238E27FC236}">
                <a16:creationId xmlns:a16="http://schemas.microsoft.com/office/drawing/2014/main" id="{D80F1D95-8A99-DC97-547B-C76102AB4814}"/>
              </a:ext>
            </a:extLst>
          </p:cNvPr>
          <p:cNvSpPr txBox="1"/>
          <p:nvPr/>
        </p:nvSpPr>
        <p:spPr>
          <a:xfrm>
            <a:off x="569572" y="1203325"/>
            <a:ext cx="5122416" cy="5394169"/>
          </a:xfrm>
          <a:prstGeom prst="rect">
            <a:avLst/>
          </a:prstGeom>
          <a:noFill/>
        </p:spPr>
        <p:txBody>
          <a:bodyPr wrap="square" rtlCol="0">
            <a:spAutoFit/>
          </a:bodyPr>
          <a:lstStyle/>
          <a:p>
            <a:pPr algn="just">
              <a:lnSpc>
                <a:spcPct val="150000"/>
              </a:lnSpc>
            </a:pPr>
            <a:r>
              <a:rPr lang="zh-CN" altLang="zh-CN" sz="1100" b="1" kern="100" dirty="0">
                <a:effectLst/>
                <a:latin typeface="Times New Roman" panose="02020603050405020304" pitchFamily="18" charset="0"/>
                <a:ea typeface="宋体" panose="02010600030101010101" pitchFamily="2" charset="-122"/>
              </a:rPr>
              <a:t>构建</a:t>
            </a:r>
            <a:r>
              <a:rPr lang="en-US" altLang="zh-CN" sz="1100" b="1" kern="100" dirty="0">
                <a:effectLst/>
                <a:latin typeface="Times New Roman" panose="02020603050405020304" pitchFamily="18" charset="0"/>
                <a:ea typeface="宋体" panose="02010600030101010101" pitchFamily="2" charset="-122"/>
              </a:rPr>
              <a:t>LR(1)DFA</a:t>
            </a:r>
            <a:r>
              <a:rPr lang="zh-CN" altLang="zh-CN" sz="1100" b="1" kern="100" dirty="0">
                <a:effectLst/>
                <a:latin typeface="Times New Roman" panose="02020603050405020304" pitchFamily="18" charset="0"/>
                <a:ea typeface="宋体" panose="02010600030101010101" pitchFamily="2" charset="-122"/>
              </a:rPr>
              <a:t>图</a:t>
            </a:r>
            <a:endParaRPr lang="zh-CN" altLang="zh-CN" sz="1100" kern="100" dirty="0">
              <a:effectLst/>
              <a:latin typeface="Times New Roman" panose="02020603050405020304" pitchFamily="18" charset="0"/>
              <a:ea typeface="宋体" panose="02010600030101010101" pitchFamily="2" charset="-122"/>
            </a:endParaRPr>
          </a:p>
          <a:p>
            <a:pPr algn="just">
              <a:lnSpc>
                <a:spcPct val="150000"/>
              </a:lnSpc>
            </a:pPr>
            <a:r>
              <a:rPr lang="en-US" altLang="zh-CN" sz="1100" kern="100" dirty="0">
                <a:effectLst/>
                <a:latin typeface="宋体" panose="02010600030101010101" pitchFamily="2" charset="-122"/>
                <a:ea typeface="宋体" panose="02010600030101010101" pitchFamily="2" charset="-122"/>
              </a:rPr>
              <a:t>  </a:t>
            </a:r>
            <a:r>
              <a:rPr lang="zh-CN" altLang="zh-CN" sz="1100" b="1" kern="100" dirty="0">
                <a:effectLst/>
                <a:latin typeface="Times New Roman" panose="02020603050405020304" pitchFamily="18" charset="0"/>
                <a:ea typeface="宋体" panose="02010600030101010101" pitchFamily="2" charset="-122"/>
              </a:rPr>
              <a:t>初始化开始项</a:t>
            </a:r>
            <a:r>
              <a:rPr lang="en-US" altLang="zh-CN" sz="1100" b="1" kern="100" dirty="0">
                <a:effectLst/>
                <a:latin typeface="Times New Roman" panose="02020603050405020304" pitchFamily="18" charset="0"/>
                <a:ea typeface="宋体" panose="02010600030101010101" pitchFamily="2" charset="-122"/>
              </a:rPr>
              <a:t> (Start Item)</a:t>
            </a:r>
            <a:r>
              <a:rPr lang="en-US" altLang="zh-CN" sz="1100" kern="100" dirty="0">
                <a:effectLst/>
                <a:latin typeface="宋体" panose="02010600030101010101" pitchFamily="2" charset="-122"/>
                <a:ea typeface="宋体" panose="02010600030101010101" pitchFamily="2" charset="-122"/>
              </a:rPr>
              <a:t>:</a:t>
            </a:r>
            <a:endParaRPr lang="zh-CN" altLang="zh-CN" sz="1100" kern="100" dirty="0">
              <a:effectLst/>
              <a:latin typeface="Times New Roman" panose="02020603050405020304" pitchFamily="18" charset="0"/>
              <a:ea typeface="宋体" panose="02010600030101010101" pitchFamily="2" charset="-122"/>
            </a:endParaRPr>
          </a:p>
          <a:p>
            <a:pPr marL="342900" lvl="0" indent="-342900" algn="just">
              <a:lnSpc>
                <a:spcPct val="150000"/>
              </a:lnSpc>
              <a:buSzPts val="1000"/>
              <a:buFont typeface="Symbol" panose="05050102010706020507" pitchFamily="18" charset="2"/>
              <a:buChar char=""/>
              <a:tabLst>
                <a:tab pos="457200" algn="l"/>
              </a:tabLst>
            </a:pPr>
            <a:r>
              <a:rPr lang="zh-CN" altLang="zh-CN" sz="1100" kern="100" dirty="0">
                <a:effectLst/>
                <a:latin typeface="Times New Roman" panose="02020603050405020304" pitchFamily="18" charset="0"/>
                <a:ea typeface="宋体" panose="02010600030101010101" pitchFamily="2" charset="-122"/>
              </a:rPr>
              <a:t>从文法的开始符号生成一个包含初始项目的集合。此项目的右侧只有文法的第一个符号，且它的向前看符号为</a:t>
            </a:r>
            <a:r>
              <a:rPr lang="en-US" altLang="zh-CN" sz="1100" kern="100" dirty="0">
                <a:effectLst/>
                <a:latin typeface="Times New Roman" panose="02020603050405020304" pitchFamily="18" charset="0"/>
                <a:ea typeface="宋体" panose="02010600030101010101" pitchFamily="2" charset="-122"/>
              </a:rPr>
              <a:t> "$" (</a:t>
            </a:r>
            <a:r>
              <a:rPr lang="zh-CN" altLang="zh-CN" sz="1100" kern="100" dirty="0">
                <a:effectLst/>
                <a:latin typeface="Times New Roman" panose="02020603050405020304" pitchFamily="18" charset="0"/>
                <a:ea typeface="宋体" panose="02010600030101010101" pitchFamily="2" charset="-122"/>
              </a:rPr>
              <a:t>表示输入结束符</a:t>
            </a:r>
            <a:r>
              <a:rPr lang="en-US" altLang="zh-CN" sz="1100" kern="100" dirty="0">
                <a:effectLst/>
                <a:latin typeface="Times New Roman" panose="02020603050405020304" pitchFamily="18" charset="0"/>
                <a:ea typeface="宋体" panose="02010600030101010101" pitchFamily="2" charset="-122"/>
              </a:rPr>
              <a:t>)</a:t>
            </a:r>
            <a:r>
              <a:rPr lang="zh-CN" altLang="zh-CN" sz="1100" kern="100" dirty="0">
                <a:effectLst/>
                <a:latin typeface="Times New Roman" panose="02020603050405020304" pitchFamily="18" charset="0"/>
                <a:ea typeface="宋体" panose="02010600030101010101" pitchFamily="2" charset="-122"/>
              </a:rPr>
              <a:t>。</a:t>
            </a:r>
          </a:p>
          <a:p>
            <a:pPr algn="just">
              <a:lnSpc>
                <a:spcPct val="150000"/>
              </a:lnSpc>
            </a:pPr>
            <a:r>
              <a:rPr lang="en-US" altLang="zh-CN" sz="1100" kern="100" dirty="0">
                <a:effectLst/>
                <a:latin typeface="宋体" panose="02010600030101010101" pitchFamily="2" charset="-122"/>
                <a:ea typeface="宋体" panose="02010600030101010101" pitchFamily="2" charset="-122"/>
              </a:rPr>
              <a:t>  </a:t>
            </a:r>
            <a:r>
              <a:rPr lang="zh-CN" altLang="zh-CN" sz="1100" b="1" kern="100" dirty="0">
                <a:effectLst/>
                <a:latin typeface="Times New Roman" panose="02020603050405020304" pitchFamily="18" charset="0"/>
                <a:ea typeface="宋体" panose="02010600030101010101" pitchFamily="2" charset="-122"/>
              </a:rPr>
              <a:t>计算闭包</a:t>
            </a:r>
            <a:r>
              <a:rPr lang="en-US" altLang="zh-CN" sz="1100" b="1" kern="100" dirty="0">
                <a:effectLst/>
                <a:latin typeface="Times New Roman" panose="02020603050405020304" pitchFamily="18" charset="0"/>
                <a:ea typeface="宋体" panose="02010600030101010101" pitchFamily="2" charset="-122"/>
              </a:rPr>
              <a:t> (Closure)</a:t>
            </a:r>
            <a:r>
              <a:rPr lang="en-US" altLang="zh-CN" sz="1100" kern="100" dirty="0">
                <a:effectLst/>
                <a:latin typeface="宋体" panose="02010600030101010101" pitchFamily="2" charset="-122"/>
                <a:ea typeface="宋体" panose="02010600030101010101" pitchFamily="2" charset="-122"/>
              </a:rPr>
              <a:t>:</a:t>
            </a:r>
            <a:endParaRPr lang="zh-CN" altLang="zh-CN" sz="1100" kern="100" dirty="0">
              <a:effectLst/>
              <a:latin typeface="Times New Roman" panose="02020603050405020304" pitchFamily="18" charset="0"/>
              <a:ea typeface="宋体" panose="02010600030101010101" pitchFamily="2" charset="-122"/>
            </a:endParaRPr>
          </a:p>
          <a:p>
            <a:pPr marL="342900" lvl="0" indent="-342900" algn="just">
              <a:lnSpc>
                <a:spcPct val="150000"/>
              </a:lnSpc>
              <a:buSzPts val="1000"/>
              <a:buFont typeface="Symbol" panose="05050102010706020507" pitchFamily="18" charset="2"/>
              <a:buChar char=""/>
              <a:tabLst>
                <a:tab pos="457200" algn="l"/>
              </a:tabLst>
            </a:pPr>
            <a:r>
              <a:rPr lang="zh-CN" altLang="zh-CN" sz="1100" kern="100" dirty="0">
                <a:effectLst/>
                <a:latin typeface="Times New Roman" panose="02020603050405020304" pitchFamily="18" charset="0"/>
                <a:ea typeface="宋体" panose="02010600030101010101" pitchFamily="2" charset="-122"/>
              </a:rPr>
              <a:t>对于当前项集中的每一个项，检查它是否有可能产生新的项。如果项目的右侧在某个点之后还有非终结符，则需要从文法中推导出该非终结符的产生式，并计算它的前瞻符号</a:t>
            </a:r>
            <a:r>
              <a:rPr lang="en-US" altLang="zh-CN" sz="1100" kern="100" dirty="0">
                <a:effectLst/>
                <a:latin typeface="Times New Roman" panose="02020603050405020304" pitchFamily="18" charset="0"/>
                <a:ea typeface="宋体" panose="02010600030101010101" pitchFamily="2" charset="-122"/>
              </a:rPr>
              <a:t> (Lookahead)</a:t>
            </a:r>
            <a:r>
              <a:rPr lang="zh-CN" altLang="zh-CN" sz="1100" kern="100" dirty="0">
                <a:effectLst/>
                <a:latin typeface="Times New Roman" panose="02020603050405020304" pitchFamily="18" charset="0"/>
                <a:ea typeface="宋体" panose="02010600030101010101" pitchFamily="2" charset="-122"/>
              </a:rPr>
              <a:t>，然后将其添加到项集中。</a:t>
            </a:r>
          </a:p>
          <a:p>
            <a:pPr algn="just">
              <a:lnSpc>
                <a:spcPct val="150000"/>
              </a:lnSpc>
            </a:pPr>
            <a:r>
              <a:rPr lang="en-US" altLang="zh-CN" sz="1100" kern="100" dirty="0">
                <a:effectLst/>
                <a:latin typeface="宋体" panose="02010600030101010101" pitchFamily="2" charset="-122"/>
                <a:ea typeface="宋体" panose="02010600030101010101" pitchFamily="2" charset="-122"/>
              </a:rPr>
              <a:t>  </a:t>
            </a:r>
            <a:r>
              <a:rPr lang="zh-CN" altLang="zh-CN" sz="1100" b="1" kern="100" dirty="0">
                <a:effectLst/>
                <a:latin typeface="Times New Roman" panose="02020603050405020304" pitchFamily="18" charset="0"/>
                <a:ea typeface="宋体" panose="02010600030101010101" pitchFamily="2" charset="-122"/>
              </a:rPr>
              <a:t>计算</a:t>
            </a:r>
            <a:r>
              <a:rPr lang="en-US" altLang="zh-CN" sz="1100" b="1" kern="100" dirty="0">
                <a:effectLst/>
                <a:latin typeface="Times New Roman" panose="02020603050405020304" pitchFamily="18" charset="0"/>
                <a:ea typeface="宋体" panose="02010600030101010101" pitchFamily="2" charset="-122"/>
              </a:rPr>
              <a:t> GOTO </a:t>
            </a:r>
            <a:r>
              <a:rPr lang="zh-CN" altLang="zh-CN" sz="1100" b="1" kern="100" dirty="0">
                <a:effectLst/>
                <a:latin typeface="Times New Roman" panose="02020603050405020304" pitchFamily="18" charset="0"/>
                <a:ea typeface="宋体" panose="02010600030101010101" pitchFamily="2" charset="-122"/>
              </a:rPr>
              <a:t>状态</a:t>
            </a:r>
            <a:r>
              <a:rPr lang="en-US" altLang="zh-CN" sz="1100" b="1" kern="100" dirty="0">
                <a:effectLst/>
                <a:latin typeface="Times New Roman" panose="02020603050405020304" pitchFamily="18" charset="0"/>
                <a:ea typeface="宋体" panose="02010600030101010101" pitchFamily="2" charset="-122"/>
              </a:rPr>
              <a:t> (Goto)</a:t>
            </a:r>
            <a:r>
              <a:rPr lang="en-US" altLang="zh-CN" sz="1100" kern="100" dirty="0">
                <a:effectLst/>
                <a:latin typeface="宋体" panose="02010600030101010101" pitchFamily="2" charset="-122"/>
                <a:ea typeface="宋体" panose="02010600030101010101" pitchFamily="2" charset="-122"/>
              </a:rPr>
              <a:t>:</a:t>
            </a:r>
            <a:endParaRPr lang="zh-CN" altLang="zh-CN" sz="1100" kern="100" dirty="0">
              <a:effectLst/>
              <a:latin typeface="Times New Roman" panose="02020603050405020304" pitchFamily="18" charset="0"/>
              <a:ea typeface="宋体" panose="02010600030101010101" pitchFamily="2" charset="-122"/>
            </a:endParaRPr>
          </a:p>
          <a:p>
            <a:pPr marL="342900" lvl="0" indent="-342900" algn="just">
              <a:lnSpc>
                <a:spcPct val="150000"/>
              </a:lnSpc>
              <a:buSzPts val="1000"/>
              <a:buFont typeface="Symbol" panose="05050102010706020507" pitchFamily="18" charset="2"/>
              <a:buChar char=""/>
              <a:tabLst>
                <a:tab pos="457200" algn="l"/>
              </a:tabLst>
            </a:pPr>
            <a:r>
              <a:rPr lang="zh-CN" altLang="zh-CN" sz="1100" kern="100" dirty="0">
                <a:effectLst/>
                <a:latin typeface="Times New Roman" panose="02020603050405020304" pitchFamily="18" charset="0"/>
                <a:ea typeface="宋体" panose="02010600030101010101" pitchFamily="2" charset="-122"/>
              </a:rPr>
              <a:t>对于每一个项集，检查它是否可以通过读取某个符号（终结符或非终结符）而转换到一个新的状态。通过移动点</a:t>
            </a:r>
            <a:r>
              <a:rPr lang="en-US" altLang="zh-CN" sz="1100" kern="100" dirty="0">
                <a:effectLst/>
                <a:latin typeface="Times New Roman" panose="02020603050405020304" pitchFamily="18" charset="0"/>
                <a:ea typeface="宋体" panose="02010600030101010101" pitchFamily="2" charset="-122"/>
              </a:rPr>
              <a:t> dot </a:t>
            </a:r>
            <a:r>
              <a:rPr lang="zh-CN" altLang="zh-CN" sz="1100" kern="100" dirty="0">
                <a:effectLst/>
                <a:latin typeface="Times New Roman" panose="02020603050405020304" pitchFamily="18" charset="0"/>
                <a:ea typeface="宋体" panose="02010600030101010101" pitchFamily="2" charset="-122"/>
              </a:rPr>
              <a:t>来标识新的状态。</a:t>
            </a:r>
          </a:p>
          <a:p>
            <a:pPr algn="just">
              <a:lnSpc>
                <a:spcPct val="150000"/>
              </a:lnSpc>
            </a:pPr>
            <a:r>
              <a:rPr lang="en-US" altLang="zh-CN" sz="1100" kern="100" dirty="0">
                <a:effectLst/>
                <a:latin typeface="宋体" panose="02010600030101010101" pitchFamily="2" charset="-122"/>
                <a:ea typeface="宋体" panose="02010600030101010101" pitchFamily="2" charset="-122"/>
              </a:rPr>
              <a:t>  </a:t>
            </a:r>
            <a:r>
              <a:rPr lang="zh-CN" altLang="zh-CN" sz="1100" b="1" kern="100" dirty="0">
                <a:effectLst/>
                <a:latin typeface="Times New Roman" panose="02020603050405020304" pitchFamily="18" charset="0"/>
                <a:ea typeface="宋体" panose="02010600030101010101" pitchFamily="2" charset="-122"/>
              </a:rPr>
              <a:t>创建状态图</a:t>
            </a:r>
            <a:r>
              <a:rPr lang="en-US" altLang="zh-CN" sz="1100" b="1" kern="100" dirty="0">
                <a:effectLst/>
                <a:latin typeface="Times New Roman" panose="02020603050405020304" pitchFamily="18" charset="0"/>
                <a:ea typeface="宋体" panose="02010600030101010101" pitchFamily="2" charset="-122"/>
              </a:rPr>
              <a:t> (LR1NODE)</a:t>
            </a:r>
            <a:r>
              <a:rPr lang="en-US" altLang="zh-CN" sz="1100" kern="100" dirty="0">
                <a:effectLst/>
                <a:latin typeface="宋体" panose="02010600030101010101" pitchFamily="2" charset="-122"/>
                <a:ea typeface="宋体" panose="02010600030101010101" pitchFamily="2" charset="-122"/>
              </a:rPr>
              <a:t>:</a:t>
            </a:r>
            <a:endParaRPr lang="zh-CN" altLang="zh-CN" sz="1100" kern="100" dirty="0">
              <a:effectLst/>
              <a:latin typeface="Times New Roman" panose="02020603050405020304" pitchFamily="18" charset="0"/>
              <a:ea typeface="宋体" panose="02010600030101010101" pitchFamily="2" charset="-122"/>
            </a:endParaRPr>
          </a:p>
          <a:p>
            <a:pPr marL="342900" lvl="0" indent="-342900" algn="just">
              <a:lnSpc>
                <a:spcPct val="150000"/>
              </a:lnSpc>
              <a:buSzPts val="1000"/>
              <a:buFont typeface="Symbol" panose="05050102010706020507" pitchFamily="18" charset="2"/>
              <a:buChar char=""/>
              <a:tabLst>
                <a:tab pos="457200" algn="l"/>
              </a:tabLst>
            </a:pPr>
            <a:r>
              <a:rPr lang="zh-CN" altLang="zh-CN" sz="1100" kern="100" dirty="0">
                <a:effectLst/>
                <a:latin typeface="Times New Roman" panose="02020603050405020304" pitchFamily="18" charset="0"/>
                <a:ea typeface="宋体" panose="02010600030101010101" pitchFamily="2" charset="-122"/>
              </a:rPr>
              <a:t>每个项集会对应一个状态，每个状态包含一个或多个项。对于每一个新状态，通过计算闭包来获得其项集，然后将其加入到状态队列中。</a:t>
            </a:r>
          </a:p>
          <a:p>
            <a:pPr algn="just">
              <a:lnSpc>
                <a:spcPct val="150000"/>
              </a:lnSpc>
            </a:pPr>
            <a:r>
              <a:rPr lang="en-US" altLang="zh-CN" sz="1100" kern="100" dirty="0">
                <a:effectLst/>
                <a:latin typeface="宋体" panose="02010600030101010101" pitchFamily="2" charset="-122"/>
                <a:ea typeface="宋体" panose="02010600030101010101" pitchFamily="2" charset="-122"/>
              </a:rPr>
              <a:t>  </a:t>
            </a:r>
            <a:r>
              <a:rPr lang="zh-CN" altLang="zh-CN" sz="1100" b="1" kern="100" dirty="0">
                <a:effectLst/>
                <a:latin typeface="Times New Roman" panose="02020603050405020304" pitchFamily="18" charset="0"/>
                <a:ea typeface="宋体" panose="02010600030101010101" pitchFamily="2" charset="-122"/>
              </a:rPr>
              <a:t>状态转移和节点连接</a:t>
            </a:r>
            <a:r>
              <a:rPr lang="en-US" altLang="zh-CN" sz="1100" kern="100" dirty="0">
                <a:effectLst/>
                <a:latin typeface="宋体" panose="02010600030101010101" pitchFamily="2" charset="-122"/>
                <a:ea typeface="宋体" panose="02010600030101010101" pitchFamily="2" charset="-122"/>
              </a:rPr>
              <a:t>:</a:t>
            </a:r>
            <a:endParaRPr lang="zh-CN" altLang="zh-CN" sz="1100" kern="100" dirty="0">
              <a:effectLst/>
              <a:latin typeface="Times New Roman" panose="02020603050405020304" pitchFamily="18" charset="0"/>
              <a:ea typeface="宋体" panose="02010600030101010101" pitchFamily="2" charset="-122"/>
            </a:endParaRPr>
          </a:p>
          <a:p>
            <a:pPr marL="342900" lvl="0" indent="-342900" algn="just">
              <a:lnSpc>
                <a:spcPct val="150000"/>
              </a:lnSpc>
              <a:buSzPts val="1000"/>
              <a:buFont typeface="Symbol" panose="05050102010706020507" pitchFamily="18" charset="2"/>
              <a:buChar char=""/>
              <a:tabLst>
                <a:tab pos="457200" algn="l"/>
              </a:tabLst>
            </a:pPr>
            <a:r>
              <a:rPr lang="zh-CN" altLang="zh-CN" sz="1100" kern="100" dirty="0">
                <a:effectLst/>
                <a:latin typeface="Times New Roman" panose="02020603050405020304" pitchFamily="18" charset="0"/>
                <a:ea typeface="宋体" panose="02010600030101010101" pitchFamily="2" charset="-122"/>
              </a:rPr>
              <a:t>如果某个状态的</a:t>
            </a:r>
            <a:r>
              <a:rPr lang="en-US" altLang="zh-CN" sz="1100" kern="100" dirty="0">
                <a:effectLst/>
                <a:latin typeface="Times New Roman" panose="02020603050405020304" pitchFamily="18" charset="0"/>
                <a:ea typeface="宋体" panose="02010600030101010101" pitchFamily="2" charset="-122"/>
              </a:rPr>
              <a:t> GOTO </a:t>
            </a:r>
            <a:r>
              <a:rPr lang="zh-CN" altLang="zh-CN" sz="1100" kern="100" dirty="0">
                <a:effectLst/>
                <a:latin typeface="Times New Roman" panose="02020603050405020304" pitchFamily="18" charset="0"/>
                <a:ea typeface="宋体" panose="02010600030101010101" pitchFamily="2" charset="-122"/>
              </a:rPr>
              <a:t>转移没有出现过，就创建一个新节点并加入状态队列，同时建立从当前状态到新状态的转移。</a:t>
            </a:r>
          </a:p>
          <a:p>
            <a:pPr algn="just">
              <a:lnSpc>
                <a:spcPct val="150000"/>
              </a:lnSpc>
            </a:pPr>
            <a:r>
              <a:rPr lang="en-US" altLang="zh-CN" sz="1100" kern="100" dirty="0">
                <a:effectLst/>
                <a:latin typeface="宋体" panose="02010600030101010101" pitchFamily="2" charset="-122"/>
                <a:ea typeface="宋体" panose="02010600030101010101" pitchFamily="2" charset="-122"/>
              </a:rPr>
              <a:t>  </a:t>
            </a:r>
            <a:r>
              <a:rPr lang="zh-CN" altLang="zh-CN" sz="1100" b="1" kern="100" dirty="0">
                <a:effectLst/>
                <a:latin typeface="Times New Roman" panose="02020603050405020304" pitchFamily="18" charset="0"/>
                <a:ea typeface="宋体" panose="02010600030101010101" pitchFamily="2" charset="-122"/>
              </a:rPr>
              <a:t>最终状态构造</a:t>
            </a:r>
            <a:r>
              <a:rPr lang="en-US" altLang="zh-CN" sz="1100" kern="100" dirty="0">
                <a:effectLst/>
                <a:latin typeface="宋体" panose="02010600030101010101" pitchFamily="2" charset="-122"/>
                <a:ea typeface="宋体" panose="02010600030101010101" pitchFamily="2" charset="-122"/>
              </a:rPr>
              <a:t>:</a:t>
            </a:r>
            <a:endParaRPr lang="zh-CN" altLang="zh-CN" sz="1100" kern="100" dirty="0">
              <a:effectLst/>
              <a:latin typeface="Times New Roman" panose="02020603050405020304" pitchFamily="18" charset="0"/>
              <a:ea typeface="宋体" panose="02010600030101010101" pitchFamily="2" charset="-122"/>
            </a:endParaRPr>
          </a:p>
          <a:p>
            <a:pPr marL="342900" lvl="0" indent="-342900" algn="just">
              <a:lnSpc>
                <a:spcPct val="150000"/>
              </a:lnSpc>
              <a:buSzPts val="1000"/>
              <a:buFont typeface="Symbol" panose="05050102010706020507" pitchFamily="18" charset="2"/>
              <a:buChar char=""/>
              <a:tabLst>
                <a:tab pos="457200" algn="l"/>
              </a:tabLst>
            </a:pPr>
            <a:r>
              <a:rPr lang="zh-CN" altLang="zh-CN" sz="1100" kern="100" dirty="0">
                <a:effectLst/>
                <a:latin typeface="Times New Roman" panose="02020603050405020304" pitchFamily="18" charset="0"/>
                <a:ea typeface="宋体" panose="02010600030101010101" pitchFamily="2" charset="-122"/>
              </a:rPr>
              <a:t>重复以上步骤直到所有状态都被处理，并且每个状态都与其转移符号相连接。</a:t>
            </a:r>
          </a:p>
          <a:p>
            <a:pPr lvl="0" algn="l">
              <a:lnSpc>
                <a:spcPct val="150000"/>
              </a:lnSpc>
              <a:buSzPts val="1000"/>
              <a:tabLst>
                <a:tab pos="457200" algn="l"/>
              </a:tabLst>
            </a:pPr>
            <a:endParaRPr lang="zh-CN" altLang="zh-CN" sz="1050" kern="100" dirty="0">
              <a:effectLst/>
              <a:latin typeface="Times New Roman" panose="02020603050405020304" pitchFamily="18" charset="0"/>
              <a:ea typeface="宋体" panose="02010600030101010101" pitchFamily="2" charset="-122"/>
            </a:endParaRPr>
          </a:p>
        </p:txBody>
      </p:sp>
      <p:pic>
        <p:nvPicPr>
          <p:cNvPr id="22530" name="Picture 2">
            <a:extLst>
              <a:ext uri="{FF2B5EF4-FFF2-40B4-BE49-F238E27FC236}">
                <a16:creationId xmlns:a16="http://schemas.microsoft.com/office/drawing/2014/main" id="{15AEC6FA-AE7F-E9C7-C2A3-DB4ADB241B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45381" y="548393"/>
            <a:ext cx="1997245" cy="576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0815047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strVal val="#ppt_w*0.70"/>
                                          </p:val>
                                        </p:tav>
                                        <p:tav tm="100000">
                                          <p:val>
                                            <p:strVal val="#ppt_w"/>
                                          </p:val>
                                        </p:tav>
                                      </p:tavLst>
                                    </p:anim>
                                    <p:anim calcmode="lin" valueType="num">
                                      <p:cBhvr>
                                        <p:cTn id="13" dur="1000" fill="hold"/>
                                        <p:tgtEl>
                                          <p:spTgt spid="5"/>
                                        </p:tgtEl>
                                        <p:attrNameLst>
                                          <p:attrName>ppt_h</p:attrName>
                                        </p:attrNameLst>
                                      </p:cBhvr>
                                      <p:tavLst>
                                        <p:tav tm="0">
                                          <p:val>
                                            <p:strVal val="#ppt_h"/>
                                          </p:val>
                                        </p:tav>
                                        <p:tav tm="100000">
                                          <p:val>
                                            <p:strVal val="#ppt_h"/>
                                          </p:val>
                                        </p:tav>
                                      </p:tavLst>
                                    </p:anim>
                                    <p:animEffect transition="in" filter="fade">
                                      <p:cBhvr>
                                        <p:cTn id="14" dur="1000"/>
                                        <p:tgtEl>
                                          <p:spTgt spid="5"/>
                                        </p:tgtEl>
                                      </p:cBhvr>
                                    </p:animEffect>
                                  </p:childTnLst>
                                </p:cTn>
                              </p:par>
                              <p:par>
                                <p:cTn id="15" presetID="55" presetClass="entr" presetSubtype="0" fill="hold" nodeType="withEffect">
                                  <p:stCondLst>
                                    <p:cond delay="0"/>
                                  </p:stCondLst>
                                  <p:childTnLst>
                                    <p:set>
                                      <p:cBhvr>
                                        <p:cTn id="16" dur="1" fill="hold">
                                          <p:stCondLst>
                                            <p:cond delay="0"/>
                                          </p:stCondLst>
                                        </p:cTn>
                                        <p:tgtEl>
                                          <p:spTgt spid="64"/>
                                        </p:tgtEl>
                                        <p:attrNameLst>
                                          <p:attrName>style.visibility</p:attrName>
                                        </p:attrNameLst>
                                      </p:cBhvr>
                                      <p:to>
                                        <p:strVal val="visible"/>
                                      </p:to>
                                    </p:set>
                                    <p:anim calcmode="lin" valueType="num">
                                      <p:cBhvr>
                                        <p:cTn id="17" dur="1000" fill="hold"/>
                                        <p:tgtEl>
                                          <p:spTgt spid="64"/>
                                        </p:tgtEl>
                                        <p:attrNameLst>
                                          <p:attrName>ppt_w</p:attrName>
                                        </p:attrNameLst>
                                      </p:cBhvr>
                                      <p:tavLst>
                                        <p:tav tm="0">
                                          <p:val>
                                            <p:strVal val="#ppt_w*0.70"/>
                                          </p:val>
                                        </p:tav>
                                        <p:tav tm="100000">
                                          <p:val>
                                            <p:strVal val="#ppt_w"/>
                                          </p:val>
                                        </p:tav>
                                      </p:tavLst>
                                    </p:anim>
                                    <p:anim calcmode="lin" valueType="num">
                                      <p:cBhvr>
                                        <p:cTn id="18" dur="1000" fill="hold"/>
                                        <p:tgtEl>
                                          <p:spTgt spid="64"/>
                                        </p:tgtEl>
                                        <p:attrNameLst>
                                          <p:attrName>ppt_h</p:attrName>
                                        </p:attrNameLst>
                                      </p:cBhvr>
                                      <p:tavLst>
                                        <p:tav tm="0">
                                          <p:val>
                                            <p:strVal val="#ppt_h"/>
                                          </p:val>
                                        </p:tav>
                                        <p:tav tm="100000">
                                          <p:val>
                                            <p:strVal val="#ppt_h"/>
                                          </p:val>
                                        </p:tav>
                                      </p:tavLst>
                                    </p:anim>
                                    <p:animEffect transition="in" filter="fade">
                                      <p:cBhvr>
                                        <p:cTn id="19" dur="1000"/>
                                        <p:tgtEl>
                                          <p:spTgt spid="64"/>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1000" fill="hold"/>
                                        <p:tgtEl>
                                          <p:spTgt spid="18"/>
                                        </p:tgtEl>
                                        <p:attrNameLst>
                                          <p:attrName>ppt_w</p:attrName>
                                        </p:attrNameLst>
                                      </p:cBhvr>
                                      <p:tavLst>
                                        <p:tav tm="0">
                                          <p:val>
                                            <p:strVal val="#ppt_w*0.70"/>
                                          </p:val>
                                        </p:tav>
                                        <p:tav tm="100000">
                                          <p:val>
                                            <p:strVal val="#ppt_w"/>
                                          </p:val>
                                        </p:tav>
                                      </p:tavLst>
                                    </p:anim>
                                    <p:anim calcmode="lin" valueType="num">
                                      <p:cBhvr>
                                        <p:cTn id="23" dur="1000" fill="hold"/>
                                        <p:tgtEl>
                                          <p:spTgt spid="18"/>
                                        </p:tgtEl>
                                        <p:attrNameLst>
                                          <p:attrName>ppt_h</p:attrName>
                                        </p:attrNameLst>
                                      </p:cBhvr>
                                      <p:tavLst>
                                        <p:tav tm="0">
                                          <p:val>
                                            <p:strVal val="#ppt_h"/>
                                          </p:val>
                                        </p:tav>
                                        <p:tav tm="100000">
                                          <p:val>
                                            <p:strVal val="#ppt_h"/>
                                          </p:val>
                                        </p:tav>
                                      </p:tavLst>
                                    </p:anim>
                                    <p:animEffect transition="in" filter="fade">
                                      <p:cBhvr>
                                        <p:cTn id="24" dur="1000"/>
                                        <p:tgtEl>
                                          <p:spTgt spid="18"/>
                                        </p:tgtEl>
                                      </p:cBhvr>
                                    </p:animEffect>
                                  </p:childTnLst>
                                </p:cTn>
                              </p:par>
                              <p:par>
                                <p:cTn id="25" presetID="55"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1000" fill="hold"/>
                                        <p:tgtEl>
                                          <p:spTgt spid="13"/>
                                        </p:tgtEl>
                                        <p:attrNameLst>
                                          <p:attrName>ppt_w</p:attrName>
                                        </p:attrNameLst>
                                      </p:cBhvr>
                                      <p:tavLst>
                                        <p:tav tm="0">
                                          <p:val>
                                            <p:strVal val="#ppt_w*0.70"/>
                                          </p:val>
                                        </p:tav>
                                        <p:tav tm="100000">
                                          <p:val>
                                            <p:strVal val="#ppt_w"/>
                                          </p:val>
                                        </p:tav>
                                      </p:tavLst>
                                    </p:anim>
                                    <p:anim calcmode="lin" valueType="num">
                                      <p:cBhvr>
                                        <p:cTn id="28" dur="1000" fill="hold"/>
                                        <p:tgtEl>
                                          <p:spTgt spid="13"/>
                                        </p:tgtEl>
                                        <p:attrNameLst>
                                          <p:attrName>ppt_h</p:attrName>
                                        </p:attrNameLst>
                                      </p:cBhvr>
                                      <p:tavLst>
                                        <p:tav tm="0">
                                          <p:val>
                                            <p:strVal val="#ppt_h"/>
                                          </p:val>
                                        </p:tav>
                                        <p:tav tm="100000">
                                          <p:val>
                                            <p:strVal val="#ppt_h"/>
                                          </p:val>
                                        </p:tav>
                                      </p:tavLst>
                                    </p:anim>
                                    <p:animEffect transition="in" filter="fade">
                                      <p:cBhvr>
                                        <p:cTn id="29" dur="1000"/>
                                        <p:tgtEl>
                                          <p:spTgt spid="13"/>
                                        </p:tgtEl>
                                      </p:cBhvr>
                                    </p:animEffect>
                                  </p:childTnLst>
                                </p:cTn>
                              </p:par>
                              <p:par>
                                <p:cTn id="30" presetID="55"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p:cTn id="32" dur="1000" fill="hold"/>
                                        <p:tgtEl>
                                          <p:spTgt spid="21"/>
                                        </p:tgtEl>
                                        <p:attrNameLst>
                                          <p:attrName>ppt_w</p:attrName>
                                        </p:attrNameLst>
                                      </p:cBhvr>
                                      <p:tavLst>
                                        <p:tav tm="0">
                                          <p:val>
                                            <p:strVal val="#ppt_w*0.70"/>
                                          </p:val>
                                        </p:tav>
                                        <p:tav tm="100000">
                                          <p:val>
                                            <p:strVal val="#ppt_w"/>
                                          </p:val>
                                        </p:tav>
                                      </p:tavLst>
                                    </p:anim>
                                    <p:anim calcmode="lin" valueType="num">
                                      <p:cBhvr>
                                        <p:cTn id="33" dur="1000" fill="hold"/>
                                        <p:tgtEl>
                                          <p:spTgt spid="21"/>
                                        </p:tgtEl>
                                        <p:attrNameLst>
                                          <p:attrName>ppt_h</p:attrName>
                                        </p:attrNameLst>
                                      </p:cBhvr>
                                      <p:tavLst>
                                        <p:tav tm="0">
                                          <p:val>
                                            <p:strVal val="#ppt_h"/>
                                          </p:val>
                                        </p:tav>
                                        <p:tav tm="100000">
                                          <p:val>
                                            <p:strVal val="#ppt_h"/>
                                          </p:val>
                                        </p:tav>
                                      </p:tavLst>
                                    </p:anim>
                                    <p:animEffect transition="in" filter="fade">
                                      <p:cBhvr>
                                        <p:cTn id="34" dur="1000"/>
                                        <p:tgtEl>
                                          <p:spTgt spid="21"/>
                                        </p:tgtEl>
                                      </p:cBhvr>
                                    </p:animEffect>
                                  </p:childTnLst>
                                </p:cTn>
                              </p:par>
                              <p:par>
                                <p:cTn id="35" presetID="53" presetClass="entr" presetSubtype="16"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p:cTn id="37" dur="500" fill="hold"/>
                                        <p:tgtEl>
                                          <p:spTgt spid="22"/>
                                        </p:tgtEl>
                                        <p:attrNameLst>
                                          <p:attrName>ppt_w</p:attrName>
                                        </p:attrNameLst>
                                      </p:cBhvr>
                                      <p:tavLst>
                                        <p:tav tm="0">
                                          <p:val>
                                            <p:fltVal val="0"/>
                                          </p:val>
                                        </p:tav>
                                        <p:tav tm="100000">
                                          <p:val>
                                            <p:strVal val="#ppt_w"/>
                                          </p:val>
                                        </p:tav>
                                      </p:tavLst>
                                    </p:anim>
                                    <p:anim calcmode="lin" valueType="num">
                                      <p:cBhvr>
                                        <p:cTn id="38" dur="500" fill="hold"/>
                                        <p:tgtEl>
                                          <p:spTgt spid="22"/>
                                        </p:tgtEl>
                                        <p:attrNameLst>
                                          <p:attrName>ppt_h</p:attrName>
                                        </p:attrNameLst>
                                      </p:cBhvr>
                                      <p:tavLst>
                                        <p:tav tm="0">
                                          <p:val>
                                            <p:fltVal val="0"/>
                                          </p:val>
                                        </p:tav>
                                        <p:tav tm="100000">
                                          <p:val>
                                            <p:strVal val="#ppt_h"/>
                                          </p:val>
                                        </p:tav>
                                      </p:tavLst>
                                    </p:anim>
                                    <p:animEffect transition="in" filter="fade">
                                      <p:cBhvr>
                                        <p:cTn id="3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DA02B-80B1-066D-46C5-A5CF1B8EB249}"/>
            </a:ext>
          </a:extLst>
        </p:cNvPr>
        <p:cNvGrpSpPr/>
        <p:nvPr/>
      </p:nvGrpSpPr>
      <p:grpSpPr>
        <a:xfrm>
          <a:off x="0" y="0"/>
          <a:ext cx="0" cy="0"/>
          <a:chOff x="0" y="0"/>
          <a:chExt cx="0" cy="0"/>
        </a:xfrm>
      </p:grpSpPr>
      <p:grpSp>
        <p:nvGrpSpPr>
          <p:cNvPr id="3" name="组合 2">
            <a:extLst>
              <a:ext uri="{FF2B5EF4-FFF2-40B4-BE49-F238E27FC236}">
                <a16:creationId xmlns:a16="http://schemas.microsoft.com/office/drawing/2014/main" id="{8A3E0990-3ED6-7E22-6559-0C29B5C1A1E1}"/>
              </a:ext>
            </a:extLst>
          </p:cNvPr>
          <p:cNvGrpSpPr/>
          <p:nvPr/>
        </p:nvGrpSpPr>
        <p:grpSpPr>
          <a:xfrm>
            <a:off x="0" y="454025"/>
            <a:ext cx="671830" cy="749300"/>
            <a:chOff x="0" y="1121"/>
            <a:chExt cx="1058" cy="1180"/>
          </a:xfrm>
        </p:grpSpPr>
        <p:sp>
          <p:nvSpPr>
            <p:cNvPr id="2" name="矩形 1">
              <a:extLst>
                <a:ext uri="{FF2B5EF4-FFF2-40B4-BE49-F238E27FC236}">
                  <a16:creationId xmlns:a16="http://schemas.microsoft.com/office/drawing/2014/main" id="{E23E1338-C839-625E-BFDC-D2654793FADE}"/>
                </a:ext>
              </a:extLst>
            </p:cNvPr>
            <p:cNvSpPr/>
            <p:nvPr/>
          </p:nvSpPr>
          <p:spPr>
            <a:xfrm>
              <a:off x="200" y="1321"/>
              <a:ext cx="859" cy="980"/>
            </a:xfrm>
            <a:prstGeom prst="rect">
              <a:avLst/>
            </a:prstGeom>
            <a:noFill/>
            <a:ln w="22225">
              <a:solidFill>
                <a:srgbClr val="11374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F71325FD-4B65-FD4E-CDBE-5EC8E7D6359C}"/>
                </a:ext>
              </a:extLst>
            </p:cNvPr>
            <p:cNvSpPr/>
            <p:nvPr/>
          </p:nvSpPr>
          <p:spPr>
            <a:xfrm>
              <a:off x="0" y="1121"/>
              <a:ext cx="859" cy="980"/>
            </a:xfrm>
            <a:prstGeom prst="rect">
              <a:avLst/>
            </a:prstGeom>
            <a:solidFill>
              <a:srgbClr val="AD1C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a:extLst>
              <a:ext uri="{FF2B5EF4-FFF2-40B4-BE49-F238E27FC236}">
                <a16:creationId xmlns:a16="http://schemas.microsoft.com/office/drawing/2014/main" id="{03C76B7E-ECCB-0D5B-672B-EE4E77D797BB}"/>
              </a:ext>
            </a:extLst>
          </p:cNvPr>
          <p:cNvSpPr/>
          <p:nvPr/>
        </p:nvSpPr>
        <p:spPr>
          <a:xfrm>
            <a:off x="795655" y="556895"/>
            <a:ext cx="4402455" cy="5232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t>创建</a:t>
            </a:r>
            <a:r>
              <a:rPr lang="en-US" altLang="zh-CN" sz="2800" dirty="0"/>
              <a:t>LALR</a:t>
            </a:r>
            <a:r>
              <a:rPr lang="zh-CN" altLang="en-US" sz="2800" dirty="0"/>
              <a:t>（</a:t>
            </a:r>
            <a:r>
              <a:rPr lang="en-US" altLang="zh-CN" sz="2800" dirty="0"/>
              <a:t>1</a:t>
            </a:r>
            <a:r>
              <a:rPr lang="zh-CN" altLang="en-US" sz="2800" dirty="0"/>
              <a:t>）</a:t>
            </a:r>
            <a:r>
              <a:rPr lang="en-US" altLang="zh-CN" sz="2800" dirty="0"/>
              <a:t>DFA</a:t>
            </a:r>
            <a:endParaRPr lang="zh-CN" altLang="zh-CN" sz="4800" dirty="0"/>
          </a:p>
        </p:txBody>
      </p:sp>
      <p:grpSp>
        <p:nvGrpSpPr>
          <p:cNvPr id="64" name="组合 63">
            <a:extLst>
              <a:ext uri="{FF2B5EF4-FFF2-40B4-BE49-F238E27FC236}">
                <a16:creationId xmlns:a16="http://schemas.microsoft.com/office/drawing/2014/main" id="{2C410C7F-8044-4678-0E91-25D42B020A5E}"/>
              </a:ext>
            </a:extLst>
          </p:cNvPr>
          <p:cNvGrpSpPr/>
          <p:nvPr/>
        </p:nvGrpSpPr>
        <p:grpSpPr>
          <a:xfrm>
            <a:off x="0" y="6631940"/>
            <a:ext cx="12191365" cy="226060"/>
            <a:chOff x="0" y="10444"/>
            <a:chExt cx="19199" cy="356"/>
          </a:xfrm>
        </p:grpSpPr>
        <p:sp>
          <p:nvSpPr>
            <p:cNvPr id="65" name="矩形 64">
              <a:extLst>
                <a:ext uri="{FF2B5EF4-FFF2-40B4-BE49-F238E27FC236}">
                  <a16:creationId xmlns:a16="http://schemas.microsoft.com/office/drawing/2014/main" id="{E32BEDDF-70DC-9B36-1174-5878D98B3C07}"/>
                </a:ext>
              </a:extLst>
            </p:cNvPr>
            <p:cNvSpPr/>
            <p:nvPr/>
          </p:nvSpPr>
          <p:spPr>
            <a:xfrm>
              <a:off x="6595" y="10444"/>
              <a:ext cx="12605" cy="356"/>
            </a:xfrm>
            <a:prstGeom prst="rect">
              <a:avLst/>
            </a:prstGeom>
            <a:solidFill>
              <a:srgbClr val="1137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78EA5EB2-7ABD-763B-4B38-AC5ADCED3094}"/>
                </a:ext>
              </a:extLst>
            </p:cNvPr>
            <p:cNvSpPr/>
            <p:nvPr/>
          </p:nvSpPr>
          <p:spPr>
            <a:xfrm>
              <a:off x="0" y="10444"/>
              <a:ext cx="12605" cy="356"/>
            </a:xfrm>
            <a:prstGeom prst="rect">
              <a:avLst/>
            </a:prstGeom>
            <a:solidFill>
              <a:srgbClr val="AD1C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872AAFF1-9788-3F76-F2FB-55CDF6316639}"/>
              </a:ext>
            </a:extLst>
          </p:cNvPr>
          <p:cNvSpPr txBox="1"/>
          <p:nvPr/>
        </p:nvSpPr>
        <p:spPr>
          <a:xfrm>
            <a:off x="8294370" y="2385695"/>
            <a:ext cx="3298190" cy="12712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1600" dirty="0">
                <a:solidFill>
                  <a:schemeClr val="bg1"/>
                </a:solidFill>
                <a:latin typeface="字魂59号-创粗黑" panose="00000500000000000000" charset="-122"/>
                <a:ea typeface="字魂59号-创粗黑" panose="00000500000000000000" charset="-122"/>
              </a:rPr>
              <a:t>请添加您所需要的文本请添加您所需要的文本请添加您所需要需要的文本请添加您所需要的文本请添加您的文本请。</a:t>
            </a:r>
          </a:p>
        </p:txBody>
      </p:sp>
      <p:cxnSp>
        <p:nvCxnSpPr>
          <p:cNvPr id="13" name="直接连接符 12">
            <a:extLst>
              <a:ext uri="{FF2B5EF4-FFF2-40B4-BE49-F238E27FC236}">
                <a16:creationId xmlns:a16="http://schemas.microsoft.com/office/drawing/2014/main" id="{55D11A34-9664-0211-7CEE-650D4C2A53E0}"/>
              </a:ext>
            </a:extLst>
          </p:cNvPr>
          <p:cNvCxnSpPr/>
          <p:nvPr/>
        </p:nvCxnSpPr>
        <p:spPr>
          <a:xfrm flipH="1">
            <a:off x="12054840" y="2560955"/>
            <a:ext cx="14605" cy="153860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64F90C9-BDD5-54CB-6A05-B850BB8CB269}"/>
              </a:ext>
            </a:extLst>
          </p:cNvPr>
          <p:cNvCxnSpPr/>
          <p:nvPr/>
        </p:nvCxnSpPr>
        <p:spPr>
          <a:xfrm rot="16200000" flipH="1">
            <a:off x="11415395" y="1273810"/>
            <a:ext cx="14605" cy="153860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0E28C9E3-22A9-AC24-65C2-21523490D4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71790" y="166368"/>
            <a:ext cx="534790" cy="586742"/>
          </a:xfrm>
          <a:prstGeom prst="rect">
            <a:avLst/>
          </a:prstGeom>
        </p:spPr>
      </p:pic>
      <p:sp>
        <p:nvSpPr>
          <p:cNvPr id="6" name="文本框 5">
            <a:extLst>
              <a:ext uri="{FF2B5EF4-FFF2-40B4-BE49-F238E27FC236}">
                <a16:creationId xmlns:a16="http://schemas.microsoft.com/office/drawing/2014/main" id="{E17EB601-FB44-5EDA-B8C3-E9BDD9913581}"/>
              </a:ext>
            </a:extLst>
          </p:cNvPr>
          <p:cNvSpPr txBox="1"/>
          <p:nvPr/>
        </p:nvSpPr>
        <p:spPr>
          <a:xfrm>
            <a:off x="569572" y="1203325"/>
            <a:ext cx="5122416" cy="4566891"/>
          </a:xfrm>
          <a:prstGeom prst="rect">
            <a:avLst/>
          </a:prstGeom>
          <a:noFill/>
        </p:spPr>
        <p:txBody>
          <a:bodyPr wrap="square" rtlCol="0">
            <a:spAutoFit/>
          </a:bodyPr>
          <a:lstStyle/>
          <a:p>
            <a:pPr algn="just">
              <a:lnSpc>
                <a:spcPct val="150000"/>
              </a:lnSpc>
            </a:pPr>
            <a:r>
              <a:rPr lang="zh-CN" altLang="zh-CN" sz="1600" b="1" kern="100" dirty="0">
                <a:effectLst/>
                <a:latin typeface="Times New Roman" panose="02020603050405020304" pitchFamily="18" charset="0"/>
                <a:ea typeface="宋体" panose="02010600030101010101" pitchFamily="2" charset="-122"/>
              </a:rPr>
              <a:t>收集核心参数，用于判断是否合并</a:t>
            </a:r>
            <a:endParaRPr lang="zh-CN" altLang="zh-CN" sz="16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zh-CN" altLang="zh-CN" sz="1600" kern="100" dirty="0">
                <a:effectLst/>
                <a:latin typeface="Times New Roman" panose="02020603050405020304" pitchFamily="18" charset="0"/>
                <a:ea typeface="宋体" panose="02010600030101010101" pitchFamily="2" charset="-122"/>
              </a:rPr>
              <a:t>由于</a:t>
            </a:r>
            <a:r>
              <a:rPr lang="en-US" altLang="zh-CN" sz="1600" kern="100" dirty="0">
                <a:effectLst/>
                <a:latin typeface="Times New Roman" panose="02020603050405020304" pitchFamily="18" charset="0"/>
                <a:ea typeface="宋体" panose="02010600030101010101" pitchFamily="2" charset="-122"/>
              </a:rPr>
              <a:t>LR</a:t>
            </a:r>
            <a:r>
              <a:rPr lang="zh-CN" altLang="zh-CN" sz="1600" kern="100" dirty="0">
                <a:effectLst/>
                <a:latin typeface="Times New Roman" panose="02020603050405020304" pitchFamily="18" charset="0"/>
                <a:ea typeface="宋体" panose="02010600030101010101" pitchFamily="2" charset="-122"/>
              </a:rPr>
              <a:t>（</a:t>
            </a:r>
            <a:r>
              <a:rPr lang="en-US" altLang="zh-CN" sz="1600" kern="100" dirty="0">
                <a:effectLst/>
                <a:latin typeface="Times New Roman" panose="02020603050405020304" pitchFamily="18" charset="0"/>
                <a:ea typeface="宋体" panose="02010600030101010101" pitchFamily="2" charset="-122"/>
              </a:rPr>
              <a:t>1</a:t>
            </a:r>
            <a:r>
              <a:rPr lang="zh-CN" altLang="zh-CN" sz="1600" kern="100" dirty="0">
                <a:effectLst/>
                <a:latin typeface="Times New Roman" panose="02020603050405020304" pitchFamily="18" charset="0"/>
                <a:ea typeface="宋体" panose="02010600030101010101" pitchFamily="2" charset="-122"/>
              </a:rPr>
              <a:t>）项目节点过多，使用讲稿上压缩合并的方式，合并</a:t>
            </a:r>
            <a:r>
              <a:rPr lang="en-US" altLang="zh-CN" sz="1600" kern="100" dirty="0">
                <a:effectLst/>
                <a:latin typeface="Times New Roman" panose="02020603050405020304" pitchFamily="18" charset="0"/>
                <a:ea typeface="宋体" panose="02010600030101010101" pitchFamily="2" charset="-122"/>
              </a:rPr>
              <a:t>LR</a:t>
            </a:r>
            <a:r>
              <a:rPr lang="zh-CN" altLang="zh-CN" sz="1600" kern="100" dirty="0">
                <a:effectLst/>
                <a:latin typeface="Times New Roman" panose="02020603050405020304" pitchFamily="18" charset="0"/>
                <a:ea typeface="宋体" panose="02010600030101010101" pitchFamily="2" charset="-122"/>
              </a:rPr>
              <a:t>（</a:t>
            </a:r>
            <a:r>
              <a:rPr lang="en-US" altLang="zh-CN" sz="1600" kern="100" dirty="0">
                <a:effectLst/>
                <a:latin typeface="Times New Roman" panose="02020603050405020304" pitchFamily="18" charset="0"/>
                <a:ea typeface="宋体" panose="02010600030101010101" pitchFamily="2" charset="-122"/>
              </a:rPr>
              <a:t>1</a:t>
            </a:r>
            <a:r>
              <a:rPr lang="zh-CN" altLang="zh-CN" sz="1600" kern="100" dirty="0">
                <a:effectLst/>
                <a:latin typeface="Times New Roman" panose="02020603050405020304" pitchFamily="18" charset="0"/>
                <a:ea typeface="宋体" panose="02010600030101010101" pitchFamily="2" charset="-122"/>
              </a:rPr>
              <a:t>）的节点</a:t>
            </a:r>
            <a:endParaRPr lang="en-US" altLang="zh-CN" sz="16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endParaRPr lang="en-US" altLang="zh-CN" sz="1600" kern="100" dirty="0">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endParaRPr lang="en-US" altLang="zh-CN" sz="16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endParaRPr lang="en-US" altLang="zh-CN" sz="1600" kern="100" dirty="0">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endParaRPr lang="en-US" altLang="zh-CN" sz="16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endParaRPr lang="en-US" altLang="zh-CN" sz="1600" kern="100" dirty="0">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endParaRPr lang="en-US" altLang="zh-CN" sz="1600" kern="100" dirty="0">
              <a:effectLst/>
              <a:latin typeface="Times New Roman" panose="02020603050405020304" pitchFamily="18" charset="0"/>
              <a:ea typeface="宋体" panose="02010600030101010101" pitchFamily="2" charset="-122"/>
            </a:endParaRPr>
          </a:p>
          <a:p>
            <a:pPr marL="342900" indent="-342900" algn="just">
              <a:lnSpc>
                <a:spcPct val="150000"/>
              </a:lnSpc>
              <a:buFont typeface="Wingdings" panose="05000000000000000000" pitchFamily="2" charset="2"/>
              <a:buChar char=""/>
            </a:pPr>
            <a:r>
              <a:rPr lang="zh-CN" altLang="zh-CN" sz="1600" kern="100" dirty="0">
                <a:effectLst/>
                <a:latin typeface="Times New Roman" panose="02020603050405020304" pitchFamily="18" charset="0"/>
                <a:ea typeface="宋体" panose="02010600030101010101" pitchFamily="2" charset="-122"/>
              </a:rPr>
              <a:t>因此需要收集合并的条件——状态核心，函数返回可</a:t>
            </a:r>
            <a:r>
              <a:rPr lang="en-US" altLang="zh-CN" sz="1600" kern="100" dirty="0">
                <a:effectLst/>
                <a:latin typeface="Times New Roman" panose="02020603050405020304" pitchFamily="18" charset="0"/>
                <a:ea typeface="宋体" panose="02010600030101010101" pitchFamily="2" charset="-122"/>
              </a:rPr>
              <a:t>hash</a:t>
            </a:r>
            <a:r>
              <a:rPr lang="zh-CN" altLang="zh-CN" sz="1600" kern="100" dirty="0">
                <a:effectLst/>
                <a:latin typeface="Times New Roman" panose="02020603050405020304" pitchFamily="18" charset="0"/>
                <a:ea typeface="宋体" panose="02010600030101010101" pitchFamily="2" charset="-122"/>
              </a:rPr>
              <a:t>的</a:t>
            </a:r>
            <a:r>
              <a:rPr lang="en-US" altLang="zh-CN" sz="1600" kern="100" dirty="0">
                <a:effectLst/>
                <a:latin typeface="Times New Roman" panose="02020603050405020304" pitchFamily="18" charset="0"/>
                <a:ea typeface="宋体" panose="02010600030101010101" pitchFamily="2" charset="-122"/>
              </a:rPr>
              <a:t>string</a:t>
            </a:r>
            <a:r>
              <a:rPr lang="zh-CN" altLang="zh-CN" sz="1600" kern="100" dirty="0">
                <a:effectLst/>
                <a:latin typeface="Times New Roman" panose="02020603050405020304" pitchFamily="18" charset="0"/>
                <a:ea typeface="宋体" panose="02010600030101010101" pitchFamily="2" charset="-122"/>
              </a:rPr>
              <a:t>，方便</a:t>
            </a:r>
            <a:r>
              <a:rPr lang="en-US" altLang="zh-CN" sz="1600" kern="100" dirty="0">
                <a:effectLst/>
                <a:latin typeface="Times New Roman" panose="02020603050405020304" pitchFamily="18" charset="0"/>
                <a:ea typeface="宋体" panose="02010600030101010101" pitchFamily="2" charset="-122"/>
              </a:rPr>
              <a:t>C++</a:t>
            </a:r>
            <a:r>
              <a:rPr lang="zh-CN" altLang="zh-CN" sz="1600" kern="100" dirty="0">
                <a:effectLst/>
                <a:latin typeface="Times New Roman" panose="02020603050405020304" pitchFamily="18" charset="0"/>
                <a:ea typeface="宋体" panose="02010600030101010101" pitchFamily="2" charset="-122"/>
              </a:rPr>
              <a:t>中实现对比查找</a:t>
            </a:r>
            <a:r>
              <a:rPr lang="zh-CN" altLang="zh-CN" sz="1800" kern="100" dirty="0">
                <a:effectLst/>
                <a:latin typeface="Times New Roman" panose="02020603050405020304" pitchFamily="18" charset="0"/>
                <a:ea typeface="宋体" panose="02010600030101010101" pitchFamily="2" charset="-122"/>
              </a:rPr>
              <a:t>。</a:t>
            </a:r>
          </a:p>
          <a:p>
            <a:pPr marL="342900" lvl="0" indent="-342900" algn="just">
              <a:lnSpc>
                <a:spcPct val="150000"/>
              </a:lnSpc>
              <a:buFont typeface="Wingdings" panose="05000000000000000000" pitchFamily="2" charset="2"/>
              <a:buChar char=""/>
            </a:pPr>
            <a:endParaRPr lang="zh-CN" altLang="zh-CN" sz="1800" kern="100" dirty="0">
              <a:effectLst/>
              <a:latin typeface="Times New Roman" panose="02020603050405020304" pitchFamily="18" charset="0"/>
              <a:ea typeface="宋体" panose="02010600030101010101" pitchFamily="2" charset="-122"/>
            </a:endParaRPr>
          </a:p>
        </p:txBody>
      </p:sp>
      <p:pic>
        <p:nvPicPr>
          <p:cNvPr id="23555" name="图片 1">
            <a:extLst>
              <a:ext uri="{FF2B5EF4-FFF2-40B4-BE49-F238E27FC236}">
                <a16:creationId xmlns:a16="http://schemas.microsoft.com/office/drawing/2014/main" id="{C46D37E5-961F-5AFD-1668-D353720D63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3737" y="581026"/>
            <a:ext cx="4233889" cy="2627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图片 1">
            <a:extLst>
              <a:ext uri="{FF2B5EF4-FFF2-40B4-BE49-F238E27FC236}">
                <a16:creationId xmlns:a16="http://schemas.microsoft.com/office/drawing/2014/main" id="{CCBAD525-A1FA-CD0B-83CE-4B78AB1234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9673" y="3429000"/>
            <a:ext cx="3622015" cy="312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7011978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strVal val="#ppt_w*0.70"/>
                                          </p:val>
                                        </p:tav>
                                        <p:tav tm="100000">
                                          <p:val>
                                            <p:strVal val="#ppt_w"/>
                                          </p:val>
                                        </p:tav>
                                      </p:tavLst>
                                    </p:anim>
                                    <p:anim calcmode="lin" valueType="num">
                                      <p:cBhvr>
                                        <p:cTn id="13" dur="1000" fill="hold"/>
                                        <p:tgtEl>
                                          <p:spTgt spid="5"/>
                                        </p:tgtEl>
                                        <p:attrNameLst>
                                          <p:attrName>ppt_h</p:attrName>
                                        </p:attrNameLst>
                                      </p:cBhvr>
                                      <p:tavLst>
                                        <p:tav tm="0">
                                          <p:val>
                                            <p:strVal val="#ppt_h"/>
                                          </p:val>
                                        </p:tav>
                                        <p:tav tm="100000">
                                          <p:val>
                                            <p:strVal val="#ppt_h"/>
                                          </p:val>
                                        </p:tav>
                                      </p:tavLst>
                                    </p:anim>
                                    <p:animEffect transition="in" filter="fade">
                                      <p:cBhvr>
                                        <p:cTn id="14" dur="1000"/>
                                        <p:tgtEl>
                                          <p:spTgt spid="5"/>
                                        </p:tgtEl>
                                      </p:cBhvr>
                                    </p:animEffect>
                                  </p:childTnLst>
                                </p:cTn>
                              </p:par>
                              <p:par>
                                <p:cTn id="15" presetID="55" presetClass="entr" presetSubtype="0" fill="hold" nodeType="withEffect">
                                  <p:stCondLst>
                                    <p:cond delay="0"/>
                                  </p:stCondLst>
                                  <p:childTnLst>
                                    <p:set>
                                      <p:cBhvr>
                                        <p:cTn id="16" dur="1" fill="hold">
                                          <p:stCondLst>
                                            <p:cond delay="0"/>
                                          </p:stCondLst>
                                        </p:cTn>
                                        <p:tgtEl>
                                          <p:spTgt spid="64"/>
                                        </p:tgtEl>
                                        <p:attrNameLst>
                                          <p:attrName>style.visibility</p:attrName>
                                        </p:attrNameLst>
                                      </p:cBhvr>
                                      <p:to>
                                        <p:strVal val="visible"/>
                                      </p:to>
                                    </p:set>
                                    <p:anim calcmode="lin" valueType="num">
                                      <p:cBhvr>
                                        <p:cTn id="17" dur="1000" fill="hold"/>
                                        <p:tgtEl>
                                          <p:spTgt spid="64"/>
                                        </p:tgtEl>
                                        <p:attrNameLst>
                                          <p:attrName>ppt_w</p:attrName>
                                        </p:attrNameLst>
                                      </p:cBhvr>
                                      <p:tavLst>
                                        <p:tav tm="0">
                                          <p:val>
                                            <p:strVal val="#ppt_w*0.70"/>
                                          </p:val>
                                        </p:tav>
                                        <p:tav tm="100000">
                                          <p:val>
                                            <p:strVal val="#ppt_w"/>
                                          </p:val>
                                        </p:tav>
                                      </p:tavLst>
                                    </p:anim>
                                    <p:anim calcmode="lin" valueType="num">
                                      <p:cBhvr>
                                        <p:cTn id="18" dur="1000" fill="hold"/>
                                        <p:tgtEl>
                                          <p:spTgt spid="64"/>
                                        </p:tgtEl>
                                        <p:attrNameLst>
                                          <p:attrName>ppt_h</p:attrName>
                                        </p:attrNameLst>
                                      </p:cBhvr>
                                      <p:tavLst>
                                        <p:tav tm="0">
                                          <p:val>
                                            <p:strVal val="#ppt_h"/>
                                          </p:val>
                                        </p:tav>
                                        <p:tav tm="100000">
                                          <p:val>
                                            <p:strVal val="#ppt_h"/>
                                          </p:val>
                                        </p:tav>
                                      </p:tavLst>
                                    </p:anim>
                                    <p:animEffect transition="in" filter="fade">
                                      <p:cBhvr>
                                        <p:cTn id="19" dur="1000"/>
                                        <p:tgtEl>
                                          <p:spTgt spid="64"/>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1000" fill="hold"/>
                                        <p:tgtEl>
                                          <p:spTgt spid="18"/>
                                        </p:tgtEl>
                                        <p:attrNameLst>
                                          <p:attrName>ppt_w</p:attrName>
                                        </p:attrNameLst>
                                      </p:cBhvr>
                                      <p:tavLst>
                                        <p:tav tm="0">
                                          <p:val>
                                            <p:strVal val="#ppt_w*0.70"/>
                                          </p:val>
                                        </p:tav>
                                        <p:tav tm="100000">
                                          <p:val>
                                            <p:strVal val="#ppt_w"/>
                                          </p:val>
                                        </p:tav>
                                      </p:tavLst>
                                    </p:anim>
                                    <p:anim calcmode="lin" valueType="num">
                                      <p:cBhvr>
                                        <p:cTn id="23" dur="1000" fill="hold"/>
                                        <p:tgtEl>
                                          <p:spTgt spid="18"/>
                                        </p:tgtEl>
                                        <p:attrNameLst>
                                          <p:attrName>ppt_h</p:attrName>
                                        </p:attrNameLst>
                                      </p:cBhvr>
                                      <p:tavLst>
                                        <p:tav tm="0">
                                          <p:val>
                                            <p:strVal val="#ppt_h"/>
                                          </p:val>
                                        </p:tav>
                                        <p:tav tm="100000">
                                          <p:val>
                                            <p:strVal val="#ppt_h"/>
                                          </p:val>
                                        </p:tav>
                                      </p:tavLst>
                                    </p:anim>
                                    <p:animEffect transition="in" filter="fade">
                                      <p:cBhvr>
                                        <p:cTn id="24" dur="1000"/>
                                        <p:tgtEl>
                                          <p:spTgt spid="18"/>
                                        </p:tgtEl>
                                      </p:cBhvr>
                                    </p:animEffect>
                                  </p:childTnLst>
                                </p:cTn>
                              </p:par>
                              <p:par>
                                <p:cTn id="25" presetID="55"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1000" fill="hold"/>
                                        <p:tgtEl>
                                          <p:spTgt spid="13"/>
                                        </p:tgtEl>
                                        <p:attrNameLst>
                                          <p:attrName>ppt_w</p:attrName>
                                        </p:attrNameLst>
                                      </p:cBhvr>
                                      <p:tavLst>
                                        <p:tav tm="0">
                                          <p:val>
                                            <p:strVal val="#ppt_w*0.70"/>
                                          </p:val>
                                        </p:tav>
                                        <p:tav tm="100000">
                                          <p:val>
                                            <p:strVal val="#ppt_w"/>
                                          </p:val>
                                        </p:tav>
                                      </p:tavLst>
                                    </p:anim>
                                    <p:anim calcmode="lin" valueType="num">
                                      <p:cBhvr>
                                        <p:cTn id="28" dur="1000" fill="hold"/>
                                        <p:tgtEl>
                                          <p:spTgt spid="13"/>
                                        </p:tgtEl>
                                        <p:attrNameLst>
                                          <p:attrName>ppt_h</p:attrName>
                                        </p:attrNameLst>
                                      </p:cBhvr>
                                      <p:tavLst>
                                        <p:tav tm="0">
                                          <p:val>
                                            <p:strVal val="#ppt_h"/>
                                          </p:val>
                                        </p:tav>
                                        <p:tav tm="100000">
                                          <p:val>
                                            <p:strVal val="#ppt_h"/>
                                          </p:val>
                                        </p:tav>
                                      </p:tavLst>
                                    </p:anim>
                                    <p:animEffect transition="in" filter="fade">
                                      <p:cBhvr>
                                        <p:cTn id="29" dur="1000"/>
                                        <p:tgtEl>
                                          <p:spTgt spid="13"/>
                                        </p:tgtEl>
                                      </p:cBhvr>
                                    </p:animEffect>
                                  </p:childTnLst>
                                </p:cTn>
                              </p:par>
                              <p:par>
                                <p:cTn id="30" presetID="55"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p:cTn id="32" dur="1000" fill="hold"/>
                                        <p:tgtEl>
                                          <p:spTgt spid="21"/>
                                        </p:tgtEl>
                                        <p:attrNameLst>
                                          <p:attrName>ppt_w</p:attrName>
                                        </p:attrNameLst>
                                      </p:cBhvr>
                                      <p:tavLst>
                                        <p:tav tm="0">
                                          <p:val>
                                            <p:strVal val="#ppt_w*0.70"/>
                                          </p:val>
                                        </p:tav>
                                        <p:tav tm="100000">
                                          <p:val>
                                            <p:strVal val="#ppt_w"/>
                                          </p:val>
                                        </p:tav>
                                      </p:tavLst>
                                    </p:anim>
                                    <p:anim calcmode="lin" valueType="num">
                                      <p:cBhvr>
                                        <p:cTn id="33" dur="1000" fill="hold"/>
                                        <p:tgtEl>
                                          <p:spTgt spid="21"/>
                                        </p:tgtEl>
                                        <p:attrNameLst>
                                          <p:attrName>ppt_h</p:attrName>
                                        </p:attrNameLst>
                                      </p:cBhvr>
                                      <p:tavLst>
                                        <p:tav tm="0">
                                          <p:val>
                                            <p:strVal val="#ppt_h"/>
                                          </p:val>
                                        </p:tav>
                                        <p:tav tm="100000">
                                          <p:val>
                                            <p:strVal val="#ppt_h"/>
                                          </p:val>
                                        </p:tav>
                                      </p:tavLst>
                                    </p:anim>
                                    <p:animEffect transition="in" filter="fade">
                                      <p:cBhvr>
                                        <p:cTn id="34" dur="1000"/>
                                        <p:tgtEl>
                                          <p:spTgt spid="21"/>
                                        </p:tgtEl>
                                      </p:cBhvr>
                                    </p:animEffect>
                                  </p:childTnLst>
                                </p:cTn>
                              </p:par>
                              <p:par>
                                <p:cTn id="35" presetID="53" presetClass="entr" presetSubtype="16"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p:cTn id="37" dur="500" fill="hold"/>
                                        <p:tgtEl>
                                          <p:spTgt spid="22"/>
                                        </p:tgtEl>
                                        <p:attrNameLst>
                                          <p:attrName>ppt_w</p:attrName>
                                        </p:attrNameLst>
                                      </p:cBhvr>
                                      <p:tavLst>
                                        <p:tav tm="0">
                                          <p:val>
                                            <p:fltVal val="0"/>
                                          </p:val>
                                        </p:tav>
                                        <p:tav tm="100000">
                                          <p:val>
                                            <p:strVal val="#ppt_w"/>
                                          </p:val>
                                        </p:tav>
                                      </p:tavLst>
                                    </p:anim>
                                    <p:anim calcmode="lin" valueType="num">
                                      <p:cBhvr>
                                        <p:cTn id="38" dur="500" fill="hold"/>
                                        <p:tgtEl>
                                          <p:spTgt spid="22"/>
                                        </p:tgtEl>
                                        <p:attrNameLst>
                                          <p:attrName>ppt_h</p:attrName>
                                        </p:attrNameLst>
                                      </p:cBhvr>
                                      <p:tavLst>
                                        <p:tav tm="0">
                                          <p:val>
                                            <p:fltVal val="0"/>
                                          </p:val>
                                        </p:tav>
                                        <p:tav tm="100000">
                                          <p:val>
                                            <p:strVal val="#ppt_h"/>
                                          </p:val>
                                        </p:tav>
                                      </p:tavLst>
                                    </p:anim>
                                    <p:animEffect transition="in" filter="fade">
                                      <p:cBhvr>
                                        <p:cTn id="3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rot="5400000">
            <a:off x="-1639570" y="3411220"/>
            <a:ext cx="5085715" cy="1807210"/>
            <a:chOff x="13288" y="7954"/>
            <a:chExt cx="5771" cy="2846"/>
          </a:xfrm>
        </p:grpSpPr>
        <p:sp>
          <p:nvSpPr>
            <p:cNvPr id="6" name="等腰三角形 5"/>
            <p:cNvSpPr/>
            <p:nvPr/>
          </p:nvSpPr>
          <p:spPr>
            <a:xfrm>
              <a:off x="13672" y="8737"/>
              <a:ext cx="3275" cy="2063"/>
            </a:xfrm>
            <a:prstGeom prst="triangle">
              <a:avLst>
                <a:gd name="adj" fmla="val 50507"/>
              </a:avLst>
            </a:prstGeom>
            <a:solidFill>
              <a:srgbClr val="113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a:off x="13288" y="8169"/>
              <a:ext cx="4041" cy="2631"/>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a:off x="15274" y="8515"/>
              <a:ext cx="3785" cy="2285"/>
            </a:xfrm>
            <a:prstGeom prst="triangle">
              <a:avLst/>
            </a:prstGeom>
            <a:solidFill>
              <a:srgbClr val="AD1C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flipH="1" flipV="1">
              <a:off x="17190" y="7954"/>
              <a:ext cx="1477" cy="1823"/>
            </a:xfrm>
            <a:prstGeom prst="line">
              <a:avLst/>
            </a:prstGeom>
            <a:ln w="38100">
              <a:solidFill>
                <a:srgbClr val="AD1C1D"/>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rot="5400000" flipH="1" flipV="1">
            <a:off x="8745220" y="1639570"/>
            <a:ext cx="5085715" cy="1807210"/>
            <a:chOff x="13288" y="7954"/>
            <a:chExt cx="5771" cy="2846"/>
          </a:xfrm>
        </p:grpSpPr>
        <p:sp>
          <p:nvSpPr>
            <p:cNvPr id="3" name="等腰三角形 2"/>
            <p:cNvSpPr/>
            <p:nvPr/>
          </p:nvSpPr>
          <p:spPr>
            <a:xfrm>
              <a:off x="13672" y="8737"/>
              <a:ext cx="3275" cy="2063"/>
            </a:xfrm>
            <a:prstGeom prst="triangle">
              <a:avLst>
                <a:gd name="adj" fmla="val 50507"/>
              </a:avLst>
            </a:prstGeom>
            <a:solidFill>
              <a:srgbClr val="113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a:off x="13288" y="8169"/>
              <a:ext cx="4041" cy="2631"/>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a:off x="15274" y="8515"/>
              <a:ext cx="3785" cy="2285"/>
            </a:xfrm>
            <a:prstGeom prst="triangle">
              <a:avLst/>
            </a:prstGeom>
            <a:solidFill>
              <a:srgbClr val="AD1C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flipH="1" flipV="1">
              <a:off x="17190" y="7954"/>
              <a:ext cx="1477" cy="1823"/>
            </a:xfrm>
            <a:prstGeom prst="line">
              <a:avLst/>
            </a:prstGeom>
            <a:ln w="38100">
              <a:solidFill>
                <a:srgbClr val="AD1C1D"/>
              </a:solidFill>
            </a:ln>
          </p:spPr>
          <p:style>
            <a:lnRef idx="1">
              <a:schemeClr val="accent1"/>
            </a:lnRef>
            <a:fillRef idx="0">
              <a:schemeClr val="accent1"/>
            </a:fillRef>
            <a:effectRef idx="0">
              <a:schemeClr val="accent1"/>
            </a:effectRef>
            <a:fontRef idx="minor">
              <a:schemeClr val="tx1"/>
            </a:fontRef>
          </p:style>
        </p:cxnSp>
      </p:grpSp>
      <p:sp>
        <p:nvSpPr>
          <p:cNvPr id="16" name="矩形 15"/>
          <p:cNvSpPr/>
          <p:nvPr/>
        </p:nvSpPr>
        <p:spPr>
          <a:xfrm>
            <a:off x="3037840" y="2701925"/>
            <a:ext cx="6477000" cy="101473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defRPr/>
            </a:pPr>
            <a:r>
              <a:rPr lang="zh-CN" altLang="en-US" sz="6000" kern="100" dirty="0">
                <a:solidFill>
                  <a:schemeClr val="tx1"/>
                </a:solidFill>
                <a:latin typeface="字魂105号-简雅黑" panose="00000500000000000000" charset="-122"/>
                <a:ea typeface="字魂105号-简雅黑" panose="00000500000000000000" charset="-122"/>
                <a:cs typeface="Times New Roman" panose="02020603050405020304" pitchFamily="18" charset="0"/>
              </a:rPr>
              <a:t>项目要求</a:t>
            </a:r>
          </a:p>
        </p:txBody>
      </p:sp>
      <p:sp>
        <p:nvSpPr>
          <p:cNvPr id="10" name="椭圆 9"/>
          <p:cNvSpPr/>
          <p:nvPr/>
        </p:nvSpPr>
        <p:spPr>
          <a:xfrm>
            <a:off x="4735195" y="4866005"/>
            <a:ext cx="571500" cy="571500"/>
          </a:xfrm>
          <a:prstGeom prst="ellipse">
            <a:avLst/>
          </a:prstGeom>
          <a:solidFill>
            <a:schemeClr val="bg1"/>
          </a:solidFill>
          <a:ln>
            <a:solidFill>
              <a:srgbClr val="1137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5732780" y="4866005"/>
            <a:ext cx="571500" cy="571500"/>
          </a:xfrm>
          <a:prstGeom prst="ellipse">
            <a:avLst/>
          </a:prstGeom>
          <a:solidFill>
            <a:schemeClr val="bg1"/>
          </a:solidFill>
          <a:ln>
            <a:solidFill>
              <a:srgbClr val="AD1C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731635" y="4866005"/>
            <a:ext cx="571500" cy="571500"/>
          </a:xfrm>
          <a:prstGeom prst="ellipse">
            <a:avLst/>
          </a:prstGeom>
          <a:noFill/>
          <a:ln>
            <a:solidFill>
              <a:srgbClr val="1137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937125" y="5078730"/>
            <a:ext cx="146685" cy="146685"/>
          </a:xfrm>
          <a:prstGeom prst="ellipse">
            <a:avLst/>
          </a:prstGeom>
          <a:solidFill>
            <a:srgbClr val="1631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5944870" y="5078095"/>
            <a:ext cx="146685" cy="146685"/>
          </a:xfrm>
          <a:prstGeom prst="ellipse">
            <a:avLst/>
          </a:prstGeom>
          <a:solidFill>
            <a:srgbClr val="AD1C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944360" y="5078730"/>
            <a:ext cx="146685" cy="146685"/>
          </a:xfrm>
          <a:prstGeom prst="ellipse">
            <a:avLst/>
          </a:prstGeom>
          <a:solidFill>
            <a:srgbClr val="1631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5083810" y="1964690"/>
            <a:ext cx="1963420" cy="556895"/>
          </a:xfrm>
          <a:prstGeom prst="roundRect">
            <a:avLst>
              <a:gd name="adj" fmla="val 50000"/>
            </a:avLst>
          </a:prstGeom>
          <a:solidFill>
            <a:srgbClr val="113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文本框 87"/>
          <p:cNvSpPr txBox="1"/>
          <p:nvPr/>
        </p:nvSpPr>
        <p:spPr>
          <a:xfrm>
            <a:off x="5276215" y="2012950"/>
            <a:ext cx="1578610"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solidFill>
                <a:latin typeface="字魂59号-创粗黑" panose="00000500000000000000" charset="-122"/>
                <a:ea typeface="字魂59号-创粗黑" panose="00000500000000000000" charset="-122"/>
              </a:rPr>
              <a:t>PART1   01</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200" advClick="0" advTm="3000">
        <p14:prism/>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randombar(horizontal)">
                                      <p:cBhvr>
                                        <p:cTn id="7" dur="500"/>
                                        <p:tgtEl>
                                          <p:spTgt spid="45"/>
                                        </p:tgtEl>
                                      </p:cBhvr>
                                    </p:animEffect>
                                  </p:childTnLst>
                                </p:cTn>
                              </p:par>
                              <p:par>
                                <p:cTn id="8" presetID="14"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randombar(horizontal)">
                                      <p:cBhvr>
                                        <p:cTn id="13" dur="500"/>
                                        <p:tgtEl>
                                          <p:spTgt spid="16"/>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randombar(horizontal)">
                                      <p:cBhvr>
                                        <p:cTn id="16" dur="500"/>
                                        <p:tgtEl>
                                          <p:spTgt spid="10"/>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randombar(horizontal)">
                                      <p:cBhvr>
                                        <p:cTn id="19" dur="500"/>
                                        <p:tgtEl>
                                          <p:spTgt spid="11"/>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randombar(horizontal)">
                                      <p:cBhvr>
                                        <p:cTn id="22" dur="500"/>
                                        <p:tgtEl>
                                          <p:spTgt spid="17"/>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randombar(horizontal)">
                                      <p:cBhvr>
                                        <p:cTn id="25" dur="500"/>
                                        <p:tgtEl>
                                          <p:spTgt spid="18"/>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randombar(horizontal)">
                                      <p:cBhvr>
                                        <p:cTn id="28" dur="500"/>
                                        <p:tgtEl>
                                          <p:spTgt spid="19"/>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randombar(horizontal)">
                                      <p:cBhvr>
                                        <p:cTn id="31" dur="500"/>
                                        <p:tgtEl>
                                          <p:spTgt spid="20"/>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randombar(horizontal)">
                                      <p:cBhvr>
                                        <p:cTn id="34" dur="500"/>
                                        <p:tgtEl>
                                          <p:spTgt spid="12"/>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88"/>
                                        </p:tgtEl>
                                        <p:attrNameLst>
                                          <p:attrName>style.visibility</p:attrName>
                                        </p:attrNameLst>
                                      </p:cBhvr>
                                      <p:to>
                                        <p:strVal val="visible"/>
                                      </p:to>
                                    </p:set>
                                    <p:animEffect transition="in" filter="randombar(horizontal)">
                                      <p:cBhvr>
                                        <p:cTn id="37"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0" grpId="0" animBg="1"/>
      <p:bldP spid="11" grpId="0" animBg="1"/>
      <p:bldP spid="17" grpId="0" animBg="1"/>
      <p:bldP spid="18" grpId="0" animBg="1"/>
      <p:bldP spid="19" grpId="0" animBg="1"/>
      <p:bldP spid="20" grpId="0" animBg="1"/>
      <p:bldP spid="12" grpId="0" animBg="1"/>
      <p:bldP spid="8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E2808-9A13-1747-66D5-CAD33CC63643}"/>
            </a:ext>
          </a:extLst>
        </p:cNvPr>
        <p:cNvGrpSpPr/>
        <p:nvPr/>
      </p:nvGrpSpPr>
      <p:grpSpPr>
        <a:xfrm>
          <a:off x="0" y="0"/>
          <a:ext cx="0" cy="0"/>
          <a:chOff x="0" y="0"/>
          <a:chExt cx="0" cy="0"/>
        </a:xfrm>
      </p:grpSpPr>
      <p:grpSp>
        <p:nvGrpSpPr>
          <p:cNvPr id="3" name="组合 2">
            <a:extLst>
              <a:ext uri="{FF2B5EF4-FFF2-40B4-BE49-F238E27FC236}">
                <a16:creationId xmlns:a16="http://schemas.microsoft.com/office/drawing/2014/main" id="{CC4800EB-DCD0-75B1-756C-0A01D71A76A2}"/>
              </a:ext>
            </a:extLst>
          </p:cNvPr>
          <p:cNvGrpSpPr/>
          <p:nvPr/>
        </p:nvGrpSpPr>
        <p:grpSpPr>
          <a:xfrm>
            <a:off x="0" y="454025"/>
            <a:ext cx="671830" cy="749300"/>
            <a:chOff x="0" y="1121"/>
            <a:chExt cx="1058" cy="1180"/>
          </a:xfrm>
        </p:grpSpPr>
        <p:sp>
          <p:nvSpPr>
            <p:cNvPr id="2" name="矩形 1">
              <a:extLst>
                <a:ext uri="{FF2B5EF4-FFF2-40B4-BE49-F238E27FC236}">
                  <a16:creationId xmlns:a16="http://schemas.microsoft.com/office/drawing/2014/main" id="{06FD14AB-1BF8-1B80-9608-BB19B73C05F7}"/>
                </a:ext>
              </a:extLst>
            </p:cNvPr>
            <p:cNvSpPr/>
            <p:nvPr/>
          </p:nvSpPr>
          <p:spPr>
            <a:xfrm>
              <a:off x="200" y="1321"/>
              <a:ext cx="859" cy="980"/>
            </a:xfrm>
            <a:prstGeom prst="rect">
              <a:avLst/>
            </a:prstGeom>
            <a:noFill/>
            <a:ln w="22225">
              <a:solidFill>
                <a:srgbClr val="11374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65257096-8D62-F6DE-4357-6AA0DC21DBBD}"/>
                </a:ext>
              </a:extLst>
            </p:cNvPr>
            <p:cNvSpPr/>
            <p:nvPr/>
          </p:nvSpPr>
          <p:spPr>
            <a:xfrm>
              <a:off x="0" y="1121"/>
              <a:ext cx="859" cy="980"/>
            </a:xfrm>
            <a:prstGeom prst="rect">
              <a:avLst/>
            </a:prstGeom>
            <a:solidFill>
              <a:srgbClr val="AD1C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a:extLst>
              <a:ext uri="{FF2B5EF4-FFF2-40B4-BE49-F238E27FC236}">
                <a16:creationId xmlns:a16="http://schemas.microsoft.com/office/drawing/2014/main" id="{C5E2C743-2110-DA8C-F458-7B29B997BFC0}"/>
              </a:ext>
            </a:extLst>
          </p:cNvPr>
          <p:cNvSpPr/>
          <p:nvPr/>
        </p:nvSpPr>
        <p:spPr>
          <a:xfrm>
            <a:off x="795655" y="556895"/>
            <a:ext cx="4402455" cy="5232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t>创建</a:t>
            </a:r>
            <a:r>
              <a:rPr lang="en-US" altLang="zh-CN" sz="2800" dirty="0"/>
              <a:t>LR</a:t>
            </a:r>
            <a:r>
              <a:rPr lang="zh-CN" altLang="en-US" sz="2800" dirty="0"/>
              <a:t>（</a:t>
            </a:r>
            <a:r>
              <a:rPr lang="en-US" altLang="zh-CN" sz="2800" dirty="0"/>
              <a:t>1</a:t>
            </a:r>
            <a:r>
              <a:rPr lang="zh-CN" altLang="en-US" sz="2800" dirty="0"/>
              <a:t>）</a:t>
            </a:r>
            <a:r>
              <a:rPr lang="en-US" altLang="zh-CN" sz="2800" dirty="0"/>
              <a:t>DFA</a:t>
            </a:r>
            <a:endParaRPr lang="zh-CN" altLang="zh-CN" sz="4800" dirty="0"/>
          </a:p>
        </p:txBody>
      </p:sp>
      <p:grpSp>
        <p:nvGrpSpPr>
          <p:cNvPr id="64" name="组合 63">
            <a:extLst>
              <a:ext uri="{FF2B5EF4-FFF2-40B4-BE49-F238E27FC236}">
                <a16:creationId xmlns:a16="http://schemas.microsoft.com/office/drawing/2014/main" id="{0007D61D-5178-417F-1C9A-0E13606674F3}"/>
              </a:ext>
            </a:extLst>
          </p:cNvPr>
          <p:cNvGrpSpPr/>
          <p:nvPr/>
        </p:nvGrpSpPr>
        <p:grpSpPr>
          <a:xfrm>
            <a:off x="0" y="6631940"/>
            <a:ext cx="12191365" cy="226060"/>
            <a:chOff x="0" y="10444"/>
            <a:chExt cx="19199" cy="356"/>
          </a:xfrm>
        </p:grpSpPr>
        <p:sp>
          <p:nvSpPr>
            <p:cNvPr id="65" name="矩形 64">
              <a:extLst>
                <a:ext uri="{FF2B5EF4-FFF2-40B4-BE49-F238E27FC236}">
                  <a16:creationId xmlns:a16="http://schemas.microsoft.com/office/drawing/2014/main" id="{2D5F1C69-FC32-633E-3321-5E6A7AC2804B}"/>
                </a:ext>
              </a:extLst>
            </p:cNvPr>
            <p:cNvSpPr/>
            <p:nvPr/>
          </p:nvSpPr>
          <p:spPr>
            <a:xfrm>
              <a:off x="6595" y="10444"/>
              <a:ext cx="12605" cy="356"/>
            </a:xfrm>
            <a:prstGeom prst="rect">
              <a:avLst/>
            </a:prstGeom>
            <a:solidFill>
              <a:srgbClr val="1137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E01052E6-51E8-D922-D332-6DD9222FE118}"/>
                </a:ext>
              </a:extLst>
            </p:cNvPr>
            <p:cNvSpPr/>
            <p:nvPr/>
          </p:nvSpPr>
          <p:spPr>
            <a:xfrm>
              <a:off x="0" y="10444"/>
              <a:ext cx="12605" cy="356"/>
            </a:xfrm>
            <a:prstGeom prst="rect">
              <a:avLst/>
            </a:prstGeom>
            <a:solidFill>
              <a:srgbClr val="AD1C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3" name="直接连接符 12">
            <a:extLst>
              <a:ext uri="{FF2B5EF4-FFF2-40B4-BE49-F238E27FC236}">
                <a16:creationId xmlns:a16="http://schemas.microsoft.com/office/drawing/2014/main" id="{154F9E92-D63A-C2BB-4491-ABE0B858E796}"/>
              </a:ext>
            </a:extLst>
          </p:cNvPr>
          <p:cNvCxnSpPr/>
          <p:nvPr/>
        </p:nvCxnSpPr>
        <p:spPr>
          <a:xfrm flipH="1">
            <a:off x="12054840" y="2560955"/>
            <a:ext cx="14605" cy="153860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2287777-C6DC-D84F-103F-97CE847E5658}"/>
              </a:ext>
            </a:extLst>
          </p:cNvPr>
          <p:cNvCxnSpPr/>
          <p:nvPr/>
        </p:nvCxnSpPr>
        <p:spPr>
          <a:xfrm rot="16200000" flipH="1">
            <a:off x="11415395" y="1273810"/>
            <a:ext cx="14605" cy="153860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3B38E3AD-0D62-3095-CF38-189FDC57CA2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71790" y="166368"/>
            <a:ext cx="534790" cy="586742"/>
          </a:xfrm>
          <a:prstGeom prst="rect">
            <a:avLst/>
          </a:prstGeom>
        </p:spPr>
      </p:pic>
      <p:sp>
        <p:nvSpPr>
          <p:cNvPr id="6" name="文本框 5">
            <a:extLst>
              <a:ext uri="{FF2B5EF4-FFF2-40B4-BE49-F238E27FC236}">
                <a16:creationId xmlns:a16="http://schemas.microsoft.com/office/drawing/2014/main" id="{94436F12-335D-AE75-D205-7F25ACE21D7F}"/>
              </a:ext>
            </a:extLst>
          </p:cNvPr>
          <p:cNvSpPr txBox="1"/>
          <p:nvPr/>
        </p:nvSpPr>
        <p:spPr>
          <a:xfrm>
            <a:off x="569572" y="1203325"/>
            <a:ext cx="5122416" cy="4984185"/>
          </a:xfrm>
          <a:prstGeom prst="rect">
            <a:avLst/>
          </a:prstGeom>
          <a:noFill/>
        </p:spPr>
        <p:txBody>
          <a:bodyPr wrap="square" rtlCol="0">
            <a:spAutoFit/>
          </a:bodyPr>
          <a:lstStyle/>
          <a:p>
            <a:pPr algn="just">
              <a:lnSpc>
                <a:spcPct val="150000"/>
              </a:lnSpc>
            </a:pPr>
            <a:r>
              <a:rPr lang="zh-CN" altLang="zh-CN" sz="1200" b="1" kern="100" dirty="0">
                <a:effectLst/>
                <a:latin typeface="Times New Roman" panose="02020603050405020304" pitchFamily="18" charset="0"/>
                <a:ea typeface="宋体" panose="02010600030101010101" pitchFamily="2" charset="-122"/>
              </a:rPr>
              <a:t>构建</a:t>
            </a:r>
            <a:r>
              <a:rPr lang="en-US" altLang="zh-CN" sz="1200" b="1" kern="100" dirty="0">
                <a:effectLst/>
                <a:latin typeface="Times New Roman" panose="02020603050405020304" pitchFamily="18" charset="0"/>
                <a:ea typeface="宋体" panose="02010600030101010101" pitchFamily="2" charset="-122"/>
              </a:rPr>
              <a:t>LALR(1)DFA</a:t>
            </a:r>
            <a:endParaRPr lang="zh-CN" altLang="zh-CN" sz="1200" kern="100" dirty="0">
              <a:effectLst/>
              <a:latin typeface="Times New Roman" panose="02020603050405020304" pitchFamily="18" charset="0"/>
              <a:ea typeface="宋体" panose="02010600030101010101" pitchFamily="2" charset="-122"/>
            </a:endParaRPr>
          </a:p>
          <a:p>
            <a:pPr algn="just">
              <a:lnSpc>
                <a:spcPct val="150000"/>
              </a:lnSpc>
            </a:pPr>
            <a:r>
              <a:rPr lang="en-US" altLang="zh-CN" sz="1200" kern="100" dirty="0">
                <a:effectLst/>
                <a:latin typeface="宋体" panose="02010600030101010101" pitchFamily="2" charset="-122"/>
                <a:ea typeface="宋体" panose="02010600030101010101" pitchFamily="2" charset="-122"/>
              </a:rPr>
              <a:t>  </a:t>
            </a:r>
            <a:r>
              <a:rPr lang="zh-CN" altLang="zh-CN" sz="1200" b="1" kern="100" dirty="0">
                <a:effectLst/>
                <a:latin typeface="Times New Roman" panose="02020603050405020304" pitchFamily="18" charset="0"/>
                <a:ea typeface="宋体" panose="02010600030101010101" pitchFamily="2" charset="-122"/>
              </a:rPr>
              <a:t>初始化状态</a:t>
            </a:r>
            <a:r>
              <a:rPr lang="zh-CN" altLang="zh-CN" sz="1200" kern="100" dirty="0">
                <a:effectLst/>
                <a:latin typeface="Times New Roman" panose="02020603050405020304" pitchFamily="18" charset="0"/>
                <a:ea typeface="宋体" panose="02010600030101010101" pitchFamily="2" charset="-122"/>
              </a:rPr>
              <a:t>：</a:t>
            </a:r>
          </a:p>
          <a:p>
            <a:pPr marL="342900" lvl="0" indent="-342900" algn="just">
              <a:lnSpc>
                <a:spcPct val="150000"/>
              </a:lnSpc>
              <a:buSzPts val="1000"/>
              <a:buFont typeface="Symbol" panose="05050102010706020507" pitchFamily="18" charset="2"/>
              <a:buChar char=""/>
              <a:tabLst>
                <a:tab pos="457200" algn="l"/>
              </a:tabLst>
            </a:pPr>
            <a:r>
              <a:rPr lang="zh-CN" altLang="zh-CN" sz="1200" kern="100" dirty="0">
                <a:effectLst/>
                <a:latin typeface="Times New Roman" panose="02020603050405020304" pitchFamily="18" charset="0"/>
                <a:ea typeface="宋体" panose="02010600030101010101" pitchFamily="2" charset="-122"/>
              </a:rPr>
              <a:t>使用文法</a:t>
            </a:r>
            <a:r>
              <a:rPr lang="en-US" altLang="zh-CN" sz="1200" kern="100" dirty="0">
                <a:effectLst/>
                <a:latin typeface="Times New Roman" panose="02020603050405020304" pitchFamily="18" charset="0"/>
                <a:ea typeface="宋体" panose="02010600030101010101" pitchFamily="2" charset="-122"/>
              </a:rPr>
              <a:t>G</a:t>
            </a:r>
            <a:r>
              <a:rPr lang="zh-CN" altLang="zh-CN" sz="1200" kern="100" dirty="0">
                <a:effectLst/>
                <a:latin typeface="Times New Roman" panose="02020603050405020304" pitchFamily="18" charset="0"/>
                <a:ea typeface="宋体" panose="02010600030101010101" pitchFamily="2" charset="-122"/>
              </a:rPr>
              <a:t>的第一个产生式创建起始项集，并将其闭包加入队列。</a:t>
            </a:r>
          </a:p>
          <a:p>
            <a:pPr marL="342900" lvl="0" indent="-342900" algn="just">
              <a:lnSpc>
                <a:spcPct val="150000"/>
              </a:lnSpc>
              <a:buSzPts val="1000"/>
              <a:buFont typeface="Symbol" panose="05050102010706020507" pitchFamily="18" charset="2"/>
              <a:buChar char=""/>
              <a:tabLst>
                <a:tab pos="457200" algn="l"/>
              </a:tabLst>
            </a:pPr>
            <a:r>
              <a:rPr lang="zh-CN" altLang="zh-CN" sz="1200" kern="100" dirty="0">
                <a:effectLst/>
                <a:latin typeface="Times New Roman" panose="02020603050405020304" pitchFamily="18" charset="0"/>
                <a:ea typeface="宋体" panose="02010600030101010101" pitchFamily="2" charset="-122"/>
              </a:rPr>
              <a:t>创建</a:t>
            </a:r>
            <a:r>
              <a:rPr lang="en-US" altLang="zh-CN" sz="1200" kern="100" dirty="0">
                <a:effectLst/>
                <a:latin typeface="Times New Roman" panose="02020603050405020304" pitchFamily="18" charset="0"/>
                <a:ea typeface="宋体" panose="02010600030101010101" pitchFamily="2" charset="-122"/>
              </a:rPr>
              <a:t>LALR</a:t>
            </a:r>
            <a:r>
              <a:rPr lang="zh-CN" altLang="zh-CN" sz="1200" kern="100" dirty="0">
                <a:effectLst/>
                <a:latin typeface="Times New Roman" panose="02020603050405020304" pitchFamily="18" charset="0"/>
                <a:ea typeface="宋体" panose="02010600030101010101" pitchFamily="2" charset="-122"/>
              </a:rPr>
              <a:t>自动机的根节点，并将起始项集和其闭包加入到状态映射表中。</a:t>
            </a:r>
          </a:p>
          <a:p>
            <a:pPr algn="just">
              <a:lnSpc>
                <a:spcPct val="150000"/>
              </a:lnSpc>
            </a:pPr>
            <a:r>
              <a:rPr lang="en-US" altLang="zh-CN" sz="1200" kern="100" dirty="0">
                <a:effectLst/>
                <a:latin typeface="宋体" panose="02010600030101010101" pitchFamily="2" charset="-122"/>
                <a:ea typeface="宋体" panose="02010600030101010101" pitchFamily="2" charset="-122"/>
              </a:rPr>
              <a:t>  </a:t>
            </a:r>
            <a:r>
              <a:rPr lang="zh-CN" altLang="zh-CN" sz="1200" b="1" kern="100" dirty="0">
                <a:effectLst/>
                <a:latin typeface="Times New Roman" panose="02020603050405020304" pitchFamily="18" charset="0"/>
                <a:ea typeface="宋体" panose="02010600030101010101" pitchFamily="2" charset="-122"/>
              </a:rPr>
              <a:t>状态队列处理</a:t>
            </a:r>
            <a:r>
              <a:rPr lang="zh-CN" altLang="zh-CN" sz="1200" kern="100" dirty="0">
                <a:effectLst/>
                <a:latin typeface="Times New Roman" panose="02020603050405020304" pitchFamily="18" charset="0"/>
                <a:ea typeface="宋体" panose="02010600030101010101" pitchFamily="2" charset="-122"/>
              </a:rPr>
              <a:t>：</a:t>
            </a:r>
          </a:p>
          <a:p>
            <a:pPr marL="342900" lvl="0" indent="-342900" algn="just">
              <a:lnSpc>
                <a:spcPct val="150000"/>
              </a:lnSpc>
              <a:buSzPts val="1000"/>
              <a:buFont typeface="Symbol" panose="05050102010706020507" pitchFamily="18" charset="2"/>
              <a:buChar char=""/>
              <a:tabLst>
                <a:tab pos="457200" algn="l"/>
              </a:tabLst>
            </a:pPr>
            <a:r>
              <a:rPr lang="zh-CN" altLang="zh-CN" sz="1200" kern="100" dirty="0">
                <a:effectLst/>
                <a:latin typeface="Times New Roman" panose="02020603050405020304" pitchFamily="18" charset="0"/>
                <a:ea typeface="宋体" panose="02010600030101010101" pitchFamily="2" charset="-122"/>
              </a:rPr>
              <a:t>遍历状态队列中的每个状态，处理它的每个转移符号。</a:t>
            </a:r>
          </a:p>
          <a:p>
            <a:pPr marL="342900" lvl="0" indent="-342900" algn="just">
              <a:lnSpc>
                <a:spcPct val="150000"/>
              </a:lnSpc>
              <a:buSzPts val="1000"/>
              <a:buFont typeface="Symbol" panose="05050102010706020507" pitchFamily="18" charset="2"/>
              <a:buChar char=""/>
              <a:tabLst>
                <a:tab pos="457200" algn="l"/>
              </a:tabLst>
            </a:pPr>
            <a:r>
              <a:rPr lang="zh-CN" altLang="zh-CN" sz="1200" kern="100" dirty="0">
                <a:effectLst/>
                <a:latin typeface="Times New Roman" panose="02020603050405020304" pitchFamily="18" charset="0"/>
                <a:ea typeface="宋体" panose="02010600030101010101" pitchFamily="2" charset="-122"/>
              </a:rPr>
              <a:t>对每个符号，计算其对应的</a:t>
            </a:r>
            <a:r>
              <a:rPr lang="en-US" altLang="zh-CN" sz="1200" kern="100" dirty="0" err="1">
                <a:effectLst/>
                <a:latin typeface="Times New Roman" panose="02020603050405020304" pitchFamily="18" charset="0"/>
                <a:ea typeface="宋体" panose="02010600030101010101" pitchFamily="2" charset="-122"/>
              </a:rPr>
              <a:t>goto</a:t>
            </a:r>
            <a:r>
              <a:rPr lang="zh-CN" altLang="zh-CN" sz="1200" kern="100" dirty="0">
                <a:effectLst/>
                <a:latin typeface="Times New Roman" panose="02020603050405020304" pitchFamily="18" charset="0"/>
                <a:ea typeface="宋体" panose="02010600030101010101" pitchFamily="2" charset="-122"/>
              </a:rPr>
              <a:t>状态并计算该状态的闭包。</a:t>
            </a:r>
          </a:p>
          <a:p>
            <a:pPr algn="just">
              <a:lnSpc>
                <a:spcPct val="150000"/>
              </a:lnSpc>
            </a:pPr>
            <a:r>
              <a:rPr lang="en-US" altLang="zh-CN" sz="1200" kern="100" dirty="0">
                <a:effectLst/>
                <a:latin typeface="宋体" panose="02010600030101010101" pitchFamily="2" charset="-122"/>
                <a:ea typeface="宋体" panose="02010600030101010101" pitchFamily="2" charset="-122"/>
              </a:rPr>
              <a:t>  </a:t>
            </a:r>
            <a:r>
              <a:rPr lang="zh-CN" altLang="zh-CN" sz="1200" b="1" kern="100" dirty="0">
                <a:effectLst/>
                <a:latin typeface="Times New Roman" panose="02020603050405020304" pitchFamily="18" charset="0"/>
                <a:ea typeface="宋体" panose="02010600030101010101" pitchFamily="2" charset="-122"/>
              </a:rPr>
              <a:t>核心映射</a:t>
            </a:r>
            <a:r>
              <a:rPr lang="zh-CN" altLang="zh-CN" sz="1200" kern="100" dirty="0">
                <a:effectLst/>
                <a:latin typeface="Times New Roman" panose="02020603050405020304" pitchFamily="18" charset="0"/>
                <a:ea typeface="宋体" panose="02010600030101010101" pitchFamily="2" charset="-122"/>
              </a:rPr>
              <a:t>：</a:t>
            </a:r>
          </a:p>
          <a:p>
            <a:pPr marL="342900" lvl="0" indent="-342900" algn="just">
              <a:lnSpc>
                <a:spcPct val="150000"/>
              </a:lnSpc>
              <a:buSzPts val="1000"/>
              <a:buFont typeface="Symbol" panose="05050102010706020507" pitchFamily="18" charset="2"/>
              <a:buChar char=""/>
              <a:tabLst>
                <a:tab pos="457200" algn="l"/>
              </a:tabLst>
            </a:pPr>
            <a:r>
              <a:rPr lang="zh-CN" altLang="zh-CN" sz="1200" kern="100" dirty="0">
                <a:effectLst/>
                <a:latin typeface="Times New Roman" panose="02020603050405020304" pitchFamily="18" charset="0"/>
                <a:ea typeface="宋体" panose="02010600030101010101" pitchFamily="2" charset="-122"/>
              </a:rPr>
              <a:t>对每个新的状态，计算其核心（核心是状态集中的不变部分），如果该核心未出现过，则为其创建新的状态节点。</a:t>
            </a:r>
          </a:p>
          <a:p>
            <a:pPr marL="342900" lvl="0" indent="-342900" algn="just">
              <a:lnSpc>
                <a:spcPct val="150000"/>
              </a:lnSpc>
              <a:buSzPts val="1000"/>
              <a:buFont typeface="Symbol" panose="05050102010706020507" pitchFamily="18" charset="2"/>
              <a:buChar char=""/>
              <a:tabLst>
                <a:tab pos="457200" algn="l"/>
              </a:tabLst>
            </a:pPr>
            <a:r>
              <a:rPr lang="zh-CN" altLang="zh-CN" sz="1200" kern="100" dirty="0">
                <a:effectLst/>
                <a:latin typeface="Times New Roman" panose="02020603050405020304" pitchFamily="18" charset="0"/>
                <a:ea typeface="宋体" panose="02010600030101010101" pitchFamily="2" charset="-122"/>
              </a:rPr>
              <a:t>如果核心已存在，则合并该状态到现有节点中，避免冗余状态。</a:t>
            </a:r>
          </a:p>
          <a:p>
            <a:pPr algn="just">
              <a:lnSpc>
                <a:spcPct val="150000"/>
              </a:lnSpc>
            </a:pPr>
            <a:r>
              <a:rPr lang="en-US" altLang="zh-CN" sz="1200" kern="100" dirty="0">
                <a:effectLst/>
                <a:latin typeface="宋体" panose="02010600030101010101" pitchFamily="2" charset="-122"/>
                <a:ea typeface="宋体" panose="02010600030101010101" pitchFamily="2" charset="-122"/>
              </a:rPr>
              <a:t>  </a:t>
            </a:r>
            <a:r>
              <a:rPr lang="zh-CN" altLang="zh-CN" sz="1200" b="1" kern="100" dirty="0">
                <a:effectLst/>
                <a:latin typeface="Times New Roman" panose="02020603050405020304" pitchFamily="18" charset="0"/>
                <a:ea typeface="宋体" panose="02010600030101010101" pitchFamily="2" charset="-122"/>
              </a:rPr>
              <a:t>状态转移和合并</a:t>
            </a:r>
            <a:r>
              <a:rPr lang="zh-CN" altLang="zh-CN" sz="1200" kern="100" dirty="0">
                <a:effectLst/>
                <a:latin typeface="Times New Roman" panose="02020603050405020304" pitchFamily="18" charset="0"/>
                <a:ea typeface="宋体" panose="02010600030101010101" pitchFamily="2" charset="-122"/>
              </a:rPr>
              <a:t>：</a:t>
            </a:r>
          </a:p>
          <a:p>
            <a:pPr marL="342900" lvl="0" indent="-342900" algn="just">
              <a:lnSpc>
                <a:spcPct val="150000"/>
              </a:lnSpc>
              <a:buSzPts val="1000"/>
              <a:buFont typeface="Symbol" panose="05050102010706020507" pitchFamily="18" charset="2"/>
              <a:buChar char=""/>
              <a:tabLst>
                <a:tab pos="457200" algn="l"/>
              </a:tabLst>
            </a:pPr>
            <a:r>
              <a:rPr lang="zh-CN" altLang="zh-CN" sz="1200" kern="100" dirty="0">
                <a:effectLst/>
                <a:latin typeface="Times New Roman" panose="02020603050405020304" pitchFamily="18" charset="0"/>
                <a:ea typeface="宋体" panose="02010600030101010101" pitchFamily="2" charset="-122"/>
              </a:rPr>
              <a:t>在状态节点间维护符号转移的关系。</a:t>
            </a:r>
          </a:p>
          <a:p>
            <a:pPr marL="342900" lvl="0" indent="-342900" algn="just">
              <a:lnSpc>
                <a:spcPct val="150000"/>
              </a:lnSpc>
              <a:buSzPts val="1000"/>
              <a:buFont typeface="Symbol" panose="05050102010706020507" pitchFamily="18" charset="2"/>
              <a:buChar char=""/>
              <a:tabLst>
                <a:tab pos="457200" algn="l"/>
              </a:tabLst>
            </a:pPr>
            <a:r>
              <a:rPr lang="zh-CN" altLang="zh-CN" sz="1200" kern="100" dirty="0">
                <a:effectLst/>
                <a:latin typeface="Times New Roman" panose="02020603050405020304" pitchFamily="18" charset="0"/>
                <a:ea typeface="宋体" panose="02010600030101010101" pitchFamily="2" charset="-122"/>
              </a:rPr>
              <a:t>注意将新加入的</a:t>
            </a:r>
            <a:r>
              <a:rPr lang="en-US" altLang="zh-CN" sz="1200" kern="100" dirty="0">
                <a:effectLst/>
                <a:latin typeface="Times New Roman" panose="02020603050405020304" pitchFamily="18" charset="0"/>
                <a:ea typeface="宋体" panose="02010600030101010101" pitchFamily="2" charset="-122"/>
              </a:rPr>
              <a:t>core</a:t>
            </a:r>
            <a:r>
              <a:rPr lang="zh-CN" altLang="zh-CN" sz="1200" kern="100" dirty="0">
                <a:effectLst/>
                <a:latin typeface="Times New Roman" panose="02020603050405020304" pitchFamily="18" charset="0"/>
                <a:ea typeface="宋体" panose="02010600030101010101" pitchFamily="2" charset="-122"/>
              </a:rPr>
              <a:t>的</a:t>
            </a:r>
            <a:r>
              <a:rPr lang="en-US" altLang="zh-CN" sz="1200" kern="100" dirty="0" err="1">
                <a:effectLst/>
                <a:latin typeface="Times New Roman" panose="02020603050405020304" pitchFamily="18" charset="0"/>
                <a:ea typeface="宋体" panose="02010600030101010101" pitchFamily="2" charset="-122"/>
              </a:rPr>
              <a:t>lookhead</a:t>
            </a:r>
            <a:r>
              <a:rPr lang="zh-CN" altLang="zh-CN" sz="1200" kern="100" dirty="0">
                <a:effectLst/>
                <a:latin typeface="Times New Roman" panose="02020603050405020304" pitchFamily="18" charset="0"/>
                <a:ea typeface="宋体" panose="02010600030101010101" pitchFamily="2" charset="-122"/>
              </a:rPr>
              <a:t>符合并到已有的状态中。</a:t>
            </a:r>
          </a:p>
          <a:p>
            <a:pPr algn="just">
              <a:lnSpc>
                <a:spcPct val="150000"/>
              </a:lnSpc>
            </a:pPr>
            <a:r>
              <a:rPr lang="en-US" altLang="zh-CN" sz="1200" kern="100" dirty="0">
                <a:effectLst/>
                <a:latin typeface="宋体" panose="02010600030101010101" pitchFamily="2" charset="-122"/>
                <a:ea typeface="宋体" panose="02010600030101010101" pitchFamily="2" charset="-122"/>
              </a:rPr>
              <a:t>  </a:t>
            </a:r>
            <a:r>
              <a:rPr lang="zh-CN" altLang="zh-CN" sz="1200" b="1" kern="100" dirty="0">
                <a:effectLst/>
                <a:latin typeface="Times New Roman" panose="02020603050405020304" pitchFamily="18" charset="0"/>
                <a:ea typeface="宋体" panose="02010600030101010101" pitchFamily="2" charset="-122"/>
              </a:rPr>
              <a:t>状态编号</a:t>
            </a:r>
            <a:r>
              <a:rPr lang="zh-CN" altLang="zh-CN" sz="1200" kern="100" dirty="0">
                <a:effectLst/>
                <a:latin typeface="Times New Roman" panose="02020603050405020304" pitchFamily="18" charset="0"/>
                <a:ea typeface="宋体" panose="02010600030101010101" pitchFamily="2" charset="-122"/>
              </a:rPr>
              <a:t>：</a:t>
            </a:r>
          </a:p>
          <a:p>
            <a:pPr marL="342900" lvl="0" indent="-342900" algn="just">
              <a:lnSpc>
                <a:spcPct val="150000"/>
              </a:lnSpc>
              <a:buSzPts val="1000"/>
              <a:buFont typeface="Symbol" panose="05050102010706020507" pitchFamily="18" charset="2"/>
              <a:buChar char=""/>
              <a:tabLst>
                <a:tab pos="457200" algn="l"/>
              </a:tabLst>
            </a:pPr>
            <a:r>
              <a:rPr lang="zh-CN" altLang="zh-CN" sz="1200" kern="100" dirty="0">
                <a:effectLst/>
                <a:latin typeface="Times New Roman" panose="02020603050405020304" pitchFamily="18" charset="0"/>
                <a:ea typeface="宋体" panose="02010600030101010101" pitchFamily="2" charset="-122"/>
              </a:rPr>
              <a:t>每个新创建的状态都分配一个唯一的编号，方便后续生成分析表。</a:t>
            </a:r>
          </a:p>
          <a:p>
            <a:pPr lvl="0" algn="l">
              <a:lnSpc>
                <a:spcPct val="150000"/>
              </a:lnSpc>
              <a:buSzPts val="1000"/>
              <a:tabLst>
                <a:tab pos="457200" algn="l"/>
              </a:tabLst>
            </a:pPr>
            <a:endParaRPr lang="zh-CN" altLang="zh-CN" sz="800" kern="100" dirty="0">
              <a:effectLst/>
              <a:latin typeface="Times New Roman" panose="02020603050405020304" pitchFamily="18" charset="0"/>
              <a:ea typeface="宋体" panose="02010600030101010101" pitchFamily="2" charset="-122"/>
            </a:endParaRPr>
          </a:p>
        </p:txBody>
      </p:sp>
      <p:pic>
        <p:nvPicPr>
          <p:cNvPr id="24578" name="Picture 2">
            <a:extLst>
              <a:ext uri="{FF2B5EF4-FFF2-40B4-BE49-F238E27FC236}">
                <a16:creationId xmlns:a16="http://schemas.microsoft.com/office/drawing/2014/main" id="{B442448F-F417-EDB3-A67F-BEB0A670D6F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00013" y="-9525"/>
            <a:ext cx="3691101" cy="6422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6164510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strVal val="#ppt_w*0.70"/>
                                          </p:val>
                                        </p:tav>
                                        <p:tav tm="100000">
                                          <p:val>
                                            <p:strVal val="#ppt_w"/>
                                          </p:val>
                                        </p:tav>
                                      </p:tavLst>
                                    </p:anim>
                                    <p:anim calcmode="lin" valueType="num">
                                      <p:cBhvr>
                                        <p:cTn id="13" dur="1000" fill="hold"/>
                                        <p:tgtEl>
                                          <p:spTgt spid="5"/>
                                        </p:tgtEl>
                                        <p:attrNameLst>
                                          <p:attrName>ppt_h</p:attrName>
                                        </p:attrNameLst>
                                      </p:cBhvr>
                                      <p:tavLst>
                                        <p:tav tm="0">
                                          <p:val>
                                            <p:strVal val="#ppt_h"/>
                                          </p:val>
                                        </p:tav>
                                        <p:tav tm="100000">
                                          <p:val>
                                            <p:strVal val="#ppt_h"/>
                                          </p:val>
                                        </p:tav>
                                      </p:tavLst>
                                    </p:anim>
                                    <p:animEffect transition="in" filter="fade">
                                      <p:cBhvr>
                                        <p:cTn id="14" dur="1000"/>
                                        <p:tgtEl>
                                          <p:spTgt spid="5"/>
                                        </p:tgtEl>
                                      </p:cBhvr>
                                    </p:animEffect>
                                  </p:childTnLst>
                                </p:cTn>
                              </p:par>
                              <p:par>
                                <p:cTn id="15" presetID="55" presetClass="entr" presetSubtype="0" fill="hold" nodeType="withEffect">
                                  <p:stCondLst>
                                    <p:cond delay="0"/>
                                  </p:stCondLst>
                                  <p:childTnLst>
                                    <p:set>
                                      <p:cBhvr>
                                        <p:cTn id="16" dur="1" fill="hold">
                                          <p:stCondLst>
                                            <p:cond delay="0"/>
                                          </p:stCondLst>
                                        </p:cTn>
                                        <p:tgtEl>
                                          <p:spTgt spid="64"/>
                                        </p:tgtEl>
                                        <p:attrNameLst>
                                          <p:attrName>style.visibility</p:attrName>
                                        </p:attrNameLst>
                                      </p:cBhvr>
                                      <p:to>
                                        <p:strVal val="visible"/>
                                      </p:to>
                                    </p:set>
                                    <p:anim calcmode="lin" valueType="num">
                                      <p:cBhvr>
                                        <p:cTn id="17" dur="1000" fill="hold"/>
                                        <p:tgtEl>
                                          <p:spTgt spid="64"/>
                                        </p:tgtEl>
                                        <p:attrNameLst>
                                          <p:attrName>ppt_w</p:attrName>
                                        </p:attrNameLst>
                                      </p:cBhvr>
                                      <p:tavLst>
                                        <p:tav tm="0">
                                          <p:val>
                                            <p:strVal val="#ppt_w*0.70"/>
                                          </p:val>
                                        </p:tav>
                                        <p:tav tm="100000">
                                          <p:val>
                                            <p:strVal val="#ppt_w"/>
                                          </p:val>
                                        </p:tav>
                                      </p:tavLst>
                                    </p:anim>
                                    <p:anim calcmode="lin" valueType="num">
                                      <p:cBhvr>
                                        <p:cTn id="18" dur="1000" fill="hold"/>
                                        <p:tgtEl>
                                          <p:spTgt spid="64"/>
                                        </p:tgtEl>
                                        <p:attrNameLst>
                                          <p:attrName>ppt_h</p:attrName>
                                        </p:attrNameLst>
                                      </p:cBhvr>
                                      <p:tavLst>
                                        <p:tav tm="0">
                                          <p:val>
                                            <p:strVal val="#ppt_h"/>
                                          </p:val>
                                        </p:tav>
                                        <p:tav tm="100000">
                                          <p:val>
                                            <p:strVal val="#ppt_h"/>
                                          </p:val>
                                        </p:tav>
                                      </p:tavLst>
                                    </p:anim>
                                    <p:animEffect transition="in" filter="fade">
                                      <p:cBhvr>
                                        <p:cTn id="19" dur="1000"/>
                                        <p:tgtEl>
                                          <p:spTgt spid="64"/>
                                        </p:tgtEl>
                                      </p:cBhvr>
                                    </p:animEffect>
                                  </p:childTnLst>
                                </p:cTn>
                              </p:par>
                              <p:par>
                                <p:cTn id="20" presetID="55"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1000" fill="hold"/>
                                        <p:tgtEl>
                                          <p:spTgt spid="13"/>
                                        </p:tgtEl>
                                        <p:attrNameLst>
                                          <p:attrName>ppt_w</p:attrName>
                                        </p:attrNameLst>
                                      </p:cBhvr>
                                      <p:tavLst>
                                        <p:tav tm="0">
                                          <p:val>
                                            <p:strVal val="#ppt_w*0.70"/>
                                          </p:val>
                                        </p:tav>
                                        <p:tav tm="100000">
                                          <p:val>
                                            <p:strVal val="#ppt_w"/>
                                          </p:val>
                                        </p:tav>
                                      </p:tavLst>
                                    </p:anim>
                                    <p:anim calcmode="lin" valueType="num">
                                      <p:cBhvr>
                                        <p:cTn id="23" dur="1000" fill="hold"/>
                                        <p:tgtEl>
                                          <p:spTgt spid="13"/>
                                        </p:tgtEl>
                                        <p:attrNameLst>
                                          <p:attrName>ppt_h</p:attrName>
                                        </p:attrNameLst>
                                      </p:cBhvr>
                                      <p:tavLst>
                                        <p:tav tm="0">
                                          <p:val>
                                            <p:strVal val="#ppt_h"/>
                                          </p:val>
                                        </p:tav>
                                        <p:tav tm="100000">
                                          <p:val>
                                            <p:strVal val="#ppt_h"/>
                                          </p:val>
                                        </p:tav>
                                      </p:tavLst>
                                    </p:anim>
                                    <p:animEffect transition="in" filter="fade">
                                      <p:cBhvr>
                                        <p:cTn id="24" dur="1000"/>
                                        <p:tgtEl>
                                          <p:spTgt spid="13"/>
                                        </p:tgtEl>
                                      </p:cBhvr>
                                    </p:animEffect>
                                  </p:childTnLst>
                                </p:cTn>
                              </p:par>
                              <p:par>
                                <p:cTn id="25" presetID="55"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1000" fill="hold"/>
                                        <p:tgtEl>
                                          <p:spTgt spid="21"/>
                                        </p:tgtEl>
                                        <p:attrNameLst>
                                          <p:attrName>ppt_w</p:attrName>
                                        </p:attrNameLst>
                                      </p:cBhvr>
                                      <p:tavLst>
                                        <p:tav tm="0">
                                          <p:val>
                                            <p:strVal val="#ppt_w*0.70"/>
                                          </p:val>
                                        </p:tav>
                                        <p:tav tm="100000">
                                          <p:val>
                                            <p:strVal val="#ppt_w"/>
                                          </p:val>
                                        </p:tav>
                                      </p:tavLst>
                                    </p:anim>
                                    <p:anim calcmode="lin" valueType="num">
                                      <p:cBhvr>
                                        <p:cTn id="28" dur="1000" fill="hold"/>
                                        <p:tgtEl>
                                          <p:spTgt spid="21"/>
                                        </p:tgtEl>
                                        <p:attrNameLst>
                                          <p:attrName>ppt_h</p:attrName>
                                        </p:attrNameLst>
                                      </p:cBhvr>
                                      <p:tavLst>
                                        <p:tav tm="0">
                                          <p:val>
                                            <p:strVal val="#ppt_h"/>
                                          </p:val>
                                        </p:tav>
                                        <p:tav tm="100000">
                                          <p:val>
                                            <p:strVal val="#ppt_h"/>
                                          </p:val>
                                        </p:tav>
                                      </p:tavLst>
                                    </p:anim>
                                    <p:animEffect transition="in" filter="fade">
                                      <p:cBhvr>
                                        <p:cTn id="29" dur="1000"/>
                                        <p:tgtEl>
                                          <p:spTgt spid="21"/>
                                        </p:tgtEl>
                                      </p:cBhvr>
                                    </p:animEffect>
                                  </p:childTnLst>
                                </p:cTn>
                              </p:par>
                              <p:par>
                                <p:cTn id="30" presetID="53" presetClass="entr" presetSubtype="16"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p:cTn id="32" dur="500" fill="hold"/>
                                        <p:tgtEl>
                                          <p:spTgt spid="22"/>
                                        </p:tgtEl>
                                        <p:attrNameLst>
                                          <p:attrName>ppt_w</p:attrName>
                                        </p:attrNameLst>
                                      </p:cBhvr>
                                      <p:tavLst>
                                        <p:tav tm="0">
                                          <p:val>
                                            <p:fltVal val="0"/>
                                          </p:val>
                                        </p:tav>
                                        <p:tav tm="100000">
                                          <p:val>
                                            <p:strVal val="#ppt_w"/>
                                          </p:val>
                                        </p:tav>
                                      </p:tavLst>
                                    </p:anim>
                                    <p:anim calcmode="lin" valueType="num">
                                      <p:cBhvr>
                                        <p:cTn id="33" dur="500" fill="hold"/>
                                        <p:tgtEl>
                                          <p:spTgt spid="22"/>
                                        </p:tgtEl>
                                        <p:attrNameLst>
                                          <p:attrName>ppt_h</p:attrName>
                                        </p:attrNameLst>
                                      </p:cBhvr>
                                      <p:tavLst>
                                        <p:tav tm="0">
                                          <p:val>
                                            <p:fltVal val="0"/>
                                          </p:val>
                                        </p:tav>
                                        <p:tav tm="100000">
                                          <p:val>
                                            <p:strVal val="#ppt_h"/>
                                          </p:val>
                                        </p:tav>
                                      </p:tavLst>
                                    </p:anim>
                                    <p:animEffect transition="in" filter="fade">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C34783-A871-637C-B339-8EB01E7ECEFA}"/>
            </a:ext>
          </a:extLst>
        </p:cNvPr>
        <p:cNvGrpSpPr/>
        <p:nvPr/>
      </p:nvGrpSpPr>
      <p:grpSpPr>
        <a:xfrm>
          <a:off x="0" y="0"/>
          <a:ext cx="0" cy="0"/>
          <a:chOff x="0" y="0"/>
          <a:chExt cx="0" cy="0"/>
        </a:xfrm>
      </p:grpSpPr>
      <p:grpSp>
        <p:nvGrpSpPr>
          <p:cNvPr id="3" name="组合 2">
            <a:extLst>
              <a:ext uri="{FF2B5EF4-FFF2-40B4-BE49-F238E27FC236}">
                <a16:creationId xmlns:a16="http://schemas.microsoft.com/office/drawing/2014/main" id="{4E646C5B-963E-0B1C-04E1-BC7426256AED}"/>
              </a:ext>
            </a:extLst>
          </p:cNvPr>
          <p:cNvGrpSpPr/>
          <p:nvPr/>
        </p:nvGrpSpPr>
        <p:grpSpPr>
          <a:xfrm>
            <a:off x="0" y="454025"/>
            <a:ext cx="671830" cy="749300"/>
            <a:chOff x="0" y="1121"/>
            <a:chExt cx="1058" cy="1180"/>
          </a:xfrm>
        </p:grpSpPr>
        <p:sp>
          <p:nvSpPr>
            <p:cNvPr id="2" name="矩形 1">
              <a:extLst>
                <a:ext uri="{FF2B5EF4-FFF2-40B4-BE49-F238E27FC236}">
                  <a16:creationId xmlns:a16="http://schemas.microsoft.com/office/drawing/2014/main" id="{DD164BD7-7391-E7F7-7BBD-0615DDCC0CF5}"/>
                </a:ext>
              </a:extLst>
            </p:cNvPr>
            <p:cNvSpPr/>
            <p:nvPr/>
          </p:nvSpPr>
          <p:spPr>
            <a:xfrm>
              <a:off x="200" y="1321"/>
              <a:ext cx="859" cy="980"/>
            </a:xfrm>
            <a:prstGeom prst="rect">
              <a:avLst/>
            </a:prstGeom>
            <a:noFill/>
            <a:ln w="22225">
              <a:solidFill>
                <a:srgbClr val="11374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555E6DB6-92DA-52F4-B1BE-038E0B42C46A}"/>
                </a:ext>
              </a:extLst>
            </p:cNvPr>
            <p:cNvSpPr/>
            <p:nvPr/>
          </p:nvSpPr>
          <p:spPr>
            <a:xfrm>
              <a:off x="0" y="1121"/>
              <a:ext cx="859" cy="980"/>
            </a:xfrm>
            <a:prstGeom prst="rect">
              <a:avLst/>
            </a:prstGeom>
            <a:solidFill>
              <a:srgbClr val="AD1C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a:extLst>
              <a:ext uri="{FF2B5EF4-FFF2-40B4-BE49-F238E27FC236}">
                <a16:creationId xmlns:a16="http://schemas.microsoft.com/office/drawing/2014/main" id="{3FE4369C-6E24-B3CA-0E4A-7EC5B331ADB9}"/>
              </a:ext>
            </a:extLst>
          </p:cNvPr>
          <p:cNvSpPr/>
          <p:nvPr/>
        </p:nvSpPr>
        <p:spPr>
          <a:xfrm>
            <a:off x="795655" y="556895"/>
            <a:ext cx="4402455"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2400" b="1" dirty="0"/>
              <a:t>从</a:t>
            </a:r>
            <a:r>
              <a:rPr lang="en-US" altLang="zh-CN" sz="2400" b="1" dirty="0"/>
              <a:t>LALR(1)DFA</a:t>
            </a:r>
            <a:r>
              <a:rPr lang="zh-CN" altLang="zh-CN" sz="2400" b="1" dirty="0"/>
              <a:t>中创建分析表</a:t>
            </a:r>
            <a:endParaRPr lang="zh-CN" altLang="zh-CN" sz="2400" dirty="0"/>
          </a:p>
        </p:txBody>
      </p:sp>
      <p:grpSp>
        <p:nvGrpSpPr>
          <p:cNvPr id="64" name="组合 63">
            <a:extLst>
              <a:ext uri="{FF2B5EF4-FFF2-40B4-BE49-F238E27FC236}">
                <a16:creationId xmlns:a16="http://schemas.microsoft.com/office/drawing/2014/main" id="{B2F01B12-49E3-8508-DE8A-51381AC9D3EA}"/>
              </a:ext>
            </a:extLst>
          </p:cNvPr>
          <p:cNvGrpSpPr/>
          <p:nvPr/>
        </p:nvGrpSpPr>
        <p:grpSpPr>
          <a:xfrm>
            <a:off x="0" y="6631940"/>
            <a:ext cx="12191365" cy="226060"/>
            <a:chOff x="0" y="10444"/>
            <a:chExt cx="19199" cy="356"/>
          </a:xfrm>
        </p:grpSpPr>
        <p:sp>
          <p:nvSpPr>
            <p:cNvPr id="65" name="矩形 64">
              <a:extLst>
                <a:ext uri="{FF2B5EF4-FFF2-40B4-BE49-F238E27FC236}">
                  <a16:creationId xmlns:a16="http://schemas.microsoft.com/office/drawing/2014/main" id="{5EAC8D12-2FA0-5EBA-5989-88A0C2050E44}"/>
                </a:ext>
              </a:extLst>
            </p:cNvPr>
            <p:cNvSpPr/>
            <p:nvPr/>
          </p:nvSpPr>
          <p:spPr>
            <a:xfrm>
              <a:off x="6595" y="10444"/>
              <a:ext cx="12605" cy="356"/>
            </a:xfrm>
            <a:prstGeom prst="rect">
              <a:avLst/>
            </a:prstGeom>
            <a:solidFill>
              <a:srgbClr val="1137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18025B7C-1E09-A2E8-7E7B-FE09C503025C}"/>
                </a:ext>
              </a:extLst>
            </p:cNvPr>
            <p:cNvSpPr/>
            <p:nvPr/>
          </p:nvSpPr>
          <p:spPr>
            <a:xfrm>
              <a:off x="0" y="10444"/>
              <a:ext cx="12605" cy="356"/>
            </a:xfrm>
            <a:prstGeom prst="rect">
              <a:avLst/>
            </a:prstGeom>
            <a:solidFill>
              <a:srgbClr val="AD1C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3" name="直接连接符 12">
            <a:extLst>
              <a:ext uri="{FF2B5EF4-FFF2-40B4-BE49-F238E27FC236}">
                <a16:creationId xmlns:a16="http://schemas.microsoft.com/office/drawing/2014/main" id="{0593578E-81A5-34DF-0E41-8080E73050A0}"/>
              </a:ext>
            </a:extLst>
          </p:cNvPr>
          <p:cNvCxnSpPr/>
          <p:nvPr/>
        </p:nvCxnSpPr>
        <p:spPr>
          <a:xfrm flipH="1">
            <a:off x="12054840" y="2560955"/>
            <a:ext cx="14605" cy="153860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9C1F4DAD-478E-22E7-B58B-3E2C545C572C}"/>
              </a:ext>
            </a:extLst>
          </p:cNvPr>
          <p:cNvCxnSpPr/>
          <p:nvPr/>
        </p:nvCxnSpPr>
        <p:spPr>
          <a:xfrm rot="16200000" flipH="1">
            <a:off x="11415395" y="1273810"/>
            <a:ext cx="14605" cy="153860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B614A7AB-8EC1-DDAB-2869-3FBEA3F712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71790" y="166368"/>
            <a:ext cx="534790" cy="586742"/>
          </a:xfrm>
          <a:prstGeom prst="rect">
            <a:avLst/>
          </a:prstGeom>
        </p:spPr>
      </p:pic>
      <p:sp>
        <p:nvSpPr>
          <p:cNvPr id="6" name="文本框 5">
            <a:extLst>
              <a:ext uri="{FF2B5EF4-FFF2-40B4-BE49-F238E27FC236}">
                <a16:creationId xmlns:a16="http://schemas.microsoft.com/office/drawing/2014/main" id="{D56F70D8-C7C1-8009-A1F3-7A818F30BAFF}"/>
              </a:ext>
            </a:extLst>
          </p:cNvPr>
          <p:cNvSpPr txBox="1"/>
          <p:nvPr/>
        </p:nvSpPr>
        <p:spPr>
          <a:xfrm>
            <a:off x="569572" y="1018560"/>
            <a:ext cx="5122416" cy="5165645"/>
          </a:xfrm>
          <a:prstGeom prst="rect">
            <a:avLst/>
          </a:prstGeom>
          <a:noFill/>
        </p:spPr>
        <p:txBody>
          <a:bodyPr wrap="square" rtlCol="0">
            <a:spAutoFit/>
          </a:bodyPr>
          <a:lstStyle/>
          <a:p>
            <a:pPr algn="just">
              <a:lnSpc>
                <a:spcPct val="150000"/>
              </a:lnSpc>
            </a:pPr>
            <a:r>
              <a:rPr lang="en-US" altLang="zh-CN" sz="1200" kern="100" dirty="0">
                <a:effectLst/>
                <a:latin typeface="宋体" panose="02010600030101010101" pitchFamily="2" charset="-122"/>
                <a:ea typeface="宋体" panose="02010600030101010101" pitchFamily="2" charset="-122"/>
              </a:rPr>
              <a:t>  </a:t>
            </a:r>
            <a:r>
              <a:rPr lang="zh-CN" altLang="zh-CN" sz="1200" b="1" kern="100" dirty="0">
                <a:effectLst/>
                <a:latin typeface="Times New Roman" panose="02020603050405020304" pitchFamily="18" charset="0"/>
                <a:ea typeface="宋体" panose="02010600030101010101" pitchFamily="2" charset="-122"/>
              </a:rPr>
              <a:t>初始化表格</a:t>
            </a:r>
            <a:r>
              <a:rPr lang="zh-CN" altLang="zh-CN" sz="1200" kern="100" dirty="0">
                <a:effectLst/>
                <a:latin typeface="Times New Roman" panose="02020603050405020304" pitchFamily="18" charset="0"/>
                <a:ea typeface="宋体" panose="02010600030101010101" pitchFamily="2" charset="-122"/>
              </a:rPr>
              <a:t>：</a:t>
            </a:r>
          </a:p>
          <a:p>
            <a:pPr marL="342900" lvl="0" indent="-342900" algn="just">
              <a:lnSpc>
                <a:spcPct val="150000"/>
              </a:lnSpc>
              <a:buSzPts val="1000"/>
              <a:buFont typeface="Symbol" panose="05050102010706020507" pitchFamily="18" charset="2"/>
              <a:buChar char=""/>
              <a:tabLst>
                <a:tab pos="457200" algn="l"/>
              </a:tabLst>
            </a:pPr>
            <a:r>
              <a:rPr lang="zh-CN" altLang="zh-CN" sz="1200" kern="100" dirty="0">
                <a:effectLst/>
                <a:latin typeface="Times New Roman" panose="02020603050405020304" pitchFamily="18" charset="0"/>
                <a:ea typeface="宋体" panose="02010600030101010101" pitchFamily="2" charset="-122"/>
              </a:rPr>
              <a:t>为每个状态初始化</a:t>
            </a:r>
            <a:r>
              <a:rPr lang="en-US" altLang="zh-CN" sz="1200" kern="100" dirty="0">
                <a:effectLst/>
                <a:latin typeface="Times New Roman" panose="02020603050405020304" pitchFamily="18" charset="0"/>
                <a:ea typeface="宋体" panose="02010600030101010101" pitchFamily="2" charset="-122"/>
              </a:rPr>
              <a:t> </a:t>
            </a:r>
            <a:r>
              <a:rPr lang="en-US" altLang="zh-CN" sz="1200" kern="100" dirty="0" err="1">
                <a:effectLst/>
                <a:latin typeface="Times New Roman" panose="02020603050405020304" pitchFamily="18" charset="0"/>
                <a:ea typeface="宋体" panose="02010600030101010101" pitchFamily="2" charset="-122"/>
              </a:rPr>
              <a:t>actionTable</a:t>
            </a:r>
            <a:r>
              <a:rPr lang="en-US" altLang="zh-CN" sz="1200" kern="100" dirty="0">
                <a:effectLst/>
                <a:latin typeface="Times New Roman" panose="02020603050405020304" pitchFamily="18" charset="0"/>
                <a:ea typeface="宋体" panose="02010600030101010101" pitchFamily="2" charset="-122"/>
              </a:rPr>
              <a:t> </a:t>
            </a:r>
            <a:r>
              <a:rPr lang="zh-CN" altLang="zh-CN" sz="1200" kern="100" dirty="0">
                <a:effectLst/>
                <a:latin typeface="Times New Roman" panose="02020603050405020304" pitchFamily="18" charset="0"/>
                <a:ea typeface="宋体" panose="02010600030101010101" pitchFamily="2" charset="-122"/>
              </a:rPr>
              <a:t>和</a:t>
            </a:r>
            <a:r>
              <a:rPr lang="en-US" altLang="zh-CN" sz="1200" kern="100" dirty="0">
                <a:effectLst/>
                <a:latin typeface="Times New Roman" panose="02020603050405020304" pitchFamily="18" charset="0"/>
                <a:ea typeface="宋体" panose="02010600030101010101" pitchFamily="2" charset="-122"/>
              </a:rPr>
              <a:t> </a:t>
            </a:r>
            <a:r>
              <a:rPr lang="en-US" altLang="zh-CN" sz="1200" kern="100" dirty="0" err="1">
                <a:effectLst/>
                <a:latin typeface="Times New Roman" panose="02020603050405020304" pitchFamily="18" charset="0"/>
                <a:ea typeface="宋体" panose="02010600030101010101" pitchFamily="2" charset="-122"/>
              </a:rPr>
              <a:t>gotoTable</a:t>
            </a:r>
            <a:r>
              <a:rPr lang="zh-CN" altLang="zh-CN" sz="1200" kern="100" dirty="0">
                <a:effectLst/>
                <a:latin typeface="Times New Roman" panose="02020603050405020304" pitchFamily="18" charset="0"/>
                <a:ea typeface="宋体" panose="02010600030101010101" pitchFamily="2" charset="-122"/>
              </a:rPr>
              <a:t>。</a:t>
            </a:r>
            <a:r>
              <a:rPr lang="en-US" altLang="zh-CN" sz="1200" kern="100" dirty="0" err="1">
                <a:effectLst/>
                <a:latin typeface="Times New Roman" panose="02020603050405020304" pitchFamily="18" charset="0"/>
                <a:ea typeface="宋体" panose="02010600030101010101" pitchFamily="2" charset="-122"/>
              </a:rPr>
              <a:t>actionTable</a:t>
            </a:r>
            <a:r>
              <a:rPr lang="en-US" altLang="zh-CN" sz="1200" kern="100" dirty="0">
                <a:effectLst/>
                <a:latin typeface="Times New Roman" panose="02020603050405020304" pitchFamily="18" charset="0"/>
                <a:ea typeface="宋体" panose="02010600030101010101" pitchFamily="2" charset="-122"/>
              </a:rPr>
              <a:t> </a:t>
            </a:r>
            <a:r>
              <a:rPr lang="zh-CN" altLang="zh-CN" sz="1200" kern="100" dirty="0">
                <a:effectLst/>
                <a:latin typeface="Times New Roman" panose="02020603050405020304" pitchFamily="18" charset="0"/>
                <a:ea typeface="宋体" panose="02010600030101010101" pitchFamily="2" charset="-122"/>
              </a:rPr>
              <a:t>的每个条目对应终结符的移进或规约操作，</a:t>
            </a:r>
            <a:r>
              <a:rPr lang="en-US" altLang="zh-CN" sz="1200" kern="100" dirty="0" err="1">
                <a:effectLst/>
                <a:latin typeface="Times New Roman" panose="02020603050405020304" pitchFamily="18" charset="0"/>
                <a:ea typeface="宋体" panose="02010600030101010101" pitchFamily="2" charset="-122"/>
              </a:rPr>
              <a:t>gotoTable</a:t>
            </a:r>
            <a:r>
              <a:rPr lang="en-US" altLang="zh-CN" sz="1200" kern="100" dirty="0">
                <a:effectLst/>
                <a:latin typeface="Times New Roman" panose="02020603050405020304" pitchFamily="18" charset="0"/>
                <a:ea typeface="宋体" panose="02010600030101010101" pitchFamily="2" charset="-122"/>
              </a:rPr>
              <a:t> </a:t>
            </a:r>
            <a:r>
              <a:rPr lang="zh-CN" altLang="zh-CN" sz="1200" kern="100" dirty="0">
                <a:effectLst/>
                <a:latin typeface="Times New Roman" panose="02020603050405020304" pitchFamily="18" charset="0"/>
                <a:ea typeface="宋体" panose="02010600030101010101" pitchFamily="2" charset="-122"/>
              </a:rPr>
              <a:t>用于存储非终结符的状态转移。</a:t>
            </a:r>
          </a:p>
          <a:p>
            <a:pPr algn="just">
              <a:lnSpc>
                <a:spcPct val="150000"/>
              </a:lnSpc>
            </a:pPr>
            <a:r>
              <a:rPr lang="en-US" altLang="zh-CN" sz="1200" kern="100" dirty="0">
                <a:effectLst/>
                <a:latin typeface="宋体" panose="02010600030101010101" pitchFamily="2" charset="-122"/>
                <a:ea typeface="宋体" panose="02010600030101010101" pitchFamily="2" charset="-122"/>
              </a:rPr>
              <a:t>  </a:t>
            </a:r>
            <a:r>
              <a:rPr lang="zh-CN" altLang="zh-CN" sz="1200" b="1" kern="100" dirty="0">
                <a:effectLst/>
                <a:latin typeface="Times New Roman" panose="02020603050405020304" pitchFamily="18" charset="0"/>
                <a:ea typeface="宋体" panose="02010600030101010101" pitchFamily="2" charset="-122"/>
              </a:rPr>
              <a:t>填充</a:t>
            </a:r>
            <a:r>
              <a:rPr lang="en-US" altLang="zh-CN" sz="1200" b="1" kern="100" dirty="0">
                <a:effectLst/>
                <a:latin typeface="Times New Roman" panose="02020603050405020304" pitchFamily="18" charset="0"/>
                <a:ea typeface="宋体" panose="02010600030101010101" pitchFamily="2" charset="-122"/>
              </a:rPr>
              <a:t> </a:t>
            </a:r>
            <a:r>
              <a:rPr lang="en-US" altLang="zh-CN" sz="1200" b="1" kern="100" dirty="0" err="1">
                <a:effectLst/>
                <a:latin typeface="Times New Roman" panose="02020603050405020304" pitchFamily="18" charset="0"/>
                <a:ea typeface="宋体" panose="02010600030101010101" pitchFamily="2" charset="-122"/>
              </a:rPr>
              <a:t>actionTable</a:t>
            </a:r>
            <a:r>
              <a:rPr lang="zh-CN" altLang="zh-CN" sz="1200" kern="100" dirty="0">
                <a:effectLst/>
                <a:latin typeface="Times New Roman" panose="02020603050405020304" pitchFamily="18" charset="0"/>
                <a:ea typeface="宋体" panose="02010600030101010101" pitchFamily="2" charset="-122"/>
              </a:rPr>
              <a:t>：</a:t>
            </a:r>
          </a:p>
          <a:p>
            <a:pPr marL="342900" lvl="0" indent="-342900" algn="just">
              <a:lnSpc>
                <a:spcPct val="150000"/>
              </a:lnSpc>
              <a:buSzPts val="1000"/>
              <a:buFont typeface="Symbol" panose="05050102010706020507" pitchFamily="18" charset="2"/>
              <a:buChar char=""/>
              <a:tabLst>
                <a:tab pos="457200" algn="l"/>
              </a:tabLst>
            </a:pPr>
            <a:r>
              <a:rPr lang="zh-CN" altLang="zh-CN" sz="1200" kern="100" dirty="0">
                <a:effectLst/>
                <a:latin typeface="Times New Roman" panose="02020603050405020304" pitchFamily="18" charset="0"/>
                <a:ea typeface="宋体" panose="02010600030101010101" pitchFamily="2" charset="-122"/>
              </a:rPr>
              <a:t>遍历每个状态的项集，如果项集中的</a:t>
            </a:r>
            <a:r>
              <a:rPr lang="en-US" altLang="zh-CN" sz="1200" kern="100" dirty="0">
                <a:effectLst/>
                <a:latin typeface="Times New Roman" panose="02020603050405020304" pitchFamily="18" charset="0"/>
                <a:ea typeface="宋体" panose="02010600030101010101" pitchFamily="2" charset="-122"/>
              </a:rPr>
              <a:t> </a:t>
            </a:r>
            <a:r>
              <a:rPr lang="en-US" altLang="zh-CN" sz="1200" kern="100" dirty="0" err="1">
                <a:effectLst/>
                <a:latin typeface="Times New Roman" panose="02020603050405020304" pitchFamily="18" charset="0"/>
                <a:ea typeface="宋体" panose="02010600030101010101" pitchFamily="2" charset="-122"/>
              </a:rPr>
              <a:t>dotPos</a:t>
            </a:r>
            <a:r>
              <a:rPr lang="en-US" altLang="zh-CN" sz="1200" kern="100" dirty="0">
                <a:effectLst/>
                <a:latin typeface="Times New Roman" panose="02020603050405020304" pitchFamily="18" charset="0"/>
                <a:ea typeface="宋体" panose="02010600030101010101" pitchFamily="2" charset="-122"/>
              </a:rPr>
              <a:t> </a:t>
            </a:r>
            <a:r>
              <a:rPr lang="zh-CN" altLang="zh-CN" sz="1200" kern="100" dirty="0">
                <a:effectLst/>
                <a:latin typeface="Times New Roman" panose="02020603050405020304" pitchFamily="18" charset="0"/>
                <a:ea typeface="宋体" panose="02010600030101010101" pitchFamily="2" charset="-122"/>
              </a:rPr>
              <a:t>达到右侧大小，表示该项可以规约。如果左部是文法的开始符号，则标记为</a:t>
            </a:r>
            <a:r>
              <a:rPr lang="en-US" altLang="zh-CN" sz="1200" kern="100" dirty="0">
                <a:effectLst/>
                <a:latin typeface="Times New Roman" panose="02020603050405020304" pitchFamily="18" charset="0"/>
                <a:ea typeface="宋体" panose="02010600030101010101" pitchFamily="2" charset="-122"/>
              </a:rPr>
              <a:t>“</a:t>
            </a:r>
            <a:r>
              <a:rPr lang="zh-CN" altLang="zh-CN" sz="1200" kern="100" dirty="0">
                <a:effectLst/>
                <a:latin typeface="Times New Roman" panose="02020603050405020304" pitchFamily="18" charset="0"/>
                <a:ea typeface="宋体" panose="02010600030101010101" pitchFamily="2" charset="-122"/>
              </a:rPr>
              <a:t>接受</a:t>
            </a:r>
            <a:r>
              <a:rPr lang="en-US" altLang="zh-CN" sz="1200" kern="100" dirty="0">
                <a:effectLst/>
                <a:latin typeface="Times New Roman" panose="02020603050405020304" pitchFamily="18" charset="0"/>
                <a:ea typeface="宋体" panose="02010600030101010101" pitchFamily="2" charset="-122"/>
              </a:rPr>
              <a:t>”</a:t>
            </a:r>
            <a:r>
              <a:rPr lang="zh-CN" altLang="zh-CN" sz="1200" kern="100" dirty="0">
                <a:effectLst/>
                <a:latin typeface="Times New Roman" panose="02020603050405020304" pitchFamily="18" charset="0"/>
                <a:ea typeface="宋体" panose="02010600030101010101" pitchFamily="2" charset="-122"/>
              </a:rPr>
              <a:t>，否则标记为对应的规约操作。</a:t>
            </a:r>
          </a:p>
          <a:p>
            <a:pPr marL="285750" indent="-285750" algn="just">
              <a:lnSpc>
                <a:spcPct val="150000"/>
              </a:lnSpc>
              <a:buSzPts val="1000"/>
              <a:buFont typeface="Arial" panose="020B0604020202020204" pitchFamily="34" charset="0"/>
              <a:buChar char="•"/>
              <a:tabLst>
                <a:tab pos="457200" algn="l"/>
              </a:tabLst>
            </a:pPr>
            <a:r>
              <a:rPr lang="zh-CN" altLang="zh-CN" sz="1200" kern="100" dirty="0">
                <a:effectLst/>
                <a:latin typeface="Times New Roman" panose="02020603050405020304" pitchFamily="18" charset="0"/>
                <a:ea typeface="宋体" panose="02010600030101010101" pitchFamily="2" charset="-122"/>
              </a:rPr>
              <a:t>如果</a:t>
            </a:r>
            <a:r>
              <a:rPr lang="en-US" altLang="zh-CN" sz="1200" kern="100" dirty="0">
                <a:effectLst/>
                <a:latin typeface="Times New Roman" panose="02020603050405020304" pitchFamily="18" charset="0"/>
                <a:ea typeface="宋体" panose="02010600030101010101" pitchFamily="2" charset="-122"/>
              </a:rPr>
              <a:t> </a:t>
            </a:r>
            <a:r>
              <a:rPr lang="en-US" altLang="zh-CN" sz="1200" kern="100" dirty="0" err="1">
                <a:effectLst/>
                <a:latin typeface="Times New Roman" panose="02020603050405020304" pitchFamily="18" charset="0"/>
                <a:ea typeface="宋体" panose="02010600030101010101" pitchFamily="2" charset="-122"/>
              </a:rPr>
              <a:t>dotPos</a:t>
            </a:r>
            <a:r>
              <a:rPr lang="en-US" altLang="zh-CN" sz="1200" kern="100" dirty="0">
                <a:effectLst/>
                <a:latin typeface="Times New Roman" panose="02020603050405020304" pitchFamily="18" charset="0"/>
                <a:ea typeface="宋体" panose="02010600030101010101" pitchFamily="2" charset="-122"/>
              </a:rPr>
              <a:t> </a:t>
            </a:r>
            <a:r>
              <a:rPr lang="zh-CN" altLang="zh-CN" sz="1200" kern="100" dirty="0">
                <a:effectLst/>
                <a:latin typeface="Times New Roman" panose="02020603050405020304" pitchFamily="18" charset="0"/>
                <a:ea typeface="宋体" panose="02010600030101010101" pitchFamily="2" charset="-122"/>
              </a:rPr>
              <a:t>未到达右侧大小，则表示可以进行移进操作。若符号是非终结符，则填充</a:t>
            </a:r>
            <a:r>
              <a:rPr lang="en-US" altLang="zh-CN" sz="1200" kern="100" dirty="0">
                <a:effectLst/>
                <a:latin typeface="Times New Roman" panose="02020603050405020304" pitchFamily="18" charset="0"/>
                <a:ea typeface="宋体" panose="02010600030101010101" pitchFamily="2" charset="-122"/>
              </a:rPr>
              <a:t> </a:t>
            </a:r>
            <a:r>
              <a:rPr lang="en-US" altLang="zh-CN" sz="1200" kern="100" dirty="0" err="1">
                <a:effectLst/>
                <a:latin typeface="Times New Roman" panose="02020603050405020304" pitchFamily="18" charset="0"/>
                <a:ea typeface="宋体" panose="02010600030101010101" pitchFamily="2" charset="-122"/>
              </a:rPr>
              <a:t>gotoTable</a:t>
            </a:r>
            <a:r>
              <a:rPr lang="zh-CN" altLang="zh-CN" sz="1200" kern="100" dirty="0">
                <a:effectLst/>
                <a:latin typeface="Times New Roman" panose="02020603050405020304" pitchFamily="18" charset="0"/>
                <a:ea typeface="宋体" panose="02010600030101010101" pitchFamily="2" charset="-122"/>
              </a:rPr>
              <a:t>，否则根据状态转移表将终结符移进到下一个状态。</a:t>
            </a:r>
          </a:p>
          <a:p>
            <a:pPr algn="just">
              <a:lnSpc>
                <a:spcPct val="150000"/>
              </a:lnSpc>
            </a:pPr>
            <a:r>
              <a:rPr lang="en-US" altLang="zh-CN" sz="1200" kern="100" dirty="0">
                <a:effectLst/>
                <a:latin typeface="宋体" panose="02010600030101010101" pitchFamily="2" charset="-122"/>
                <a:ea typeface="宋体" panose="02010600030101010101" pitchFamily="2" charset="-122"/>
              </a:rPr>
              <a:t>  </a:t>
            </a:r>
            <a:r>
              <a:rPr lang="zh-CN" altLang="zh-CN" sz="1200" b="1" kern="100" dirty="0">
                <a:effectLst/>
                <a:latin typeface="Times New Roman" panose="02020603050405020304" pitchFamily="18" charset="0"/>
                <a:ea typeface="宋体" panose="02010600030101010101" pitchFamily="2" charset="-122"/>
              </a:rPr>
              <a:t>处理空串</a:t>
            </a:r>
            <a:r>
              <a:rPr lang="en-US" altLang="zh-CN" sz="1200" b="1" kern="100" dirty="0">
                <a:effectLst/>
                <a:latin typeface="Times New Roman" panose="02020603050405020304" pitchFamily="18" charset="0"/>
                <a:ea typeface="宋体" panose="02010600030101010101" pitchFamily="2" charset="-122"/>
              </a:rPr>
              <a:t> (@)</a:t>
            </a:r>
            <a:r>
              <a:rPr lang="zh-CN" altLang="zh-CN" sz="1200" kern="100" dirty="0">
                <a:effectLst/>
                <a:latin typeface="Times New Roman" panose="02020603050405020304" pitchFamily="18" charset="0"/>
                <a:ea typeface="宋体" panose="02010600030101010101" pitchFamily="2" charset="-122"/>
              </a:rPr>
              <a:t>：</a:t>
            </a:r>
          </a:p>
          <a:p>
            <a:pPr marL="342900" lvl="0" indent="-342900" algn="just">
              <a:lnSpc>
                <a:spcPct val="150000"/>
              </a:lnSpc>
              <a:buSzPts val="1000"/>
              <a:buFont typeface="Symbol" panose="05050102010706020507" pitchFamily="18" charset="2"/>
              <a:buChar char=""/>
              <a:tabLst>
                <a:tab pos="457200" algn="l"/>
              </a:tabLst>
            </a:pPr>
            <a:r>
              <a:rPr lang="zh-CN" altLang="zh-CN" sz="1200" kern="100" dirty="0">
                <a:effectLst/>
                <a:latin typeface="Times New Roman" panose="02020603050405020304" pitchFamily="18" charset="0"/>
                <a:ea typeface="宋体" panose="02010600030101010101" pitchFamily="2" charset="-122"/>
              </a:rPr>
              <a:t>如果项目中的符号是</a:t>
            </a:r>
            <a:r>
              <a:rPr lang="en-US" altLang="zh-CN" sz="1200" kern="100" dirty="0">
                <a:effectLst/>
                <a:latin typeface="Times New Roman" panose="02020603050405020304" pitchFamily="18" charset="0"/>
                <a:ea typeface="宋体" panose="02010600030101010101" pitchFamily="2" charset="-122"/>
              </a:rPr>
              <a:t> @</a:t>
            </a:r>
            <a:r>
              <a:rPr lang="zh-CN" altLang="zh-CN" sz="1200" kern="100" dirty="0">
                <a:effectLst/>
                <a:latin typeface="Times New Roman" panose="02020603050405020304" pitchFamily="18" charset="0"/>
                <a:ea typeface="宋体" panose="02010600030101010101" pitchFamily="2" charset="-122"/>
              </a:rPr>
              <a:t>（表示空串），则对于</a:t>
            </a:r>
            <a:r>
              <a:rPr lang="en-US" altLang="zh-CN" sz="1200" kern="100" dirty="0">
                <a:effectLst/>
                <a:latin typeface="Times New Roman" panose="02020603050405020304" pitchFamily="18" charset="0"/>
                <a:ea typeface="宋体" panose="02010600030101010101" pitchFamily="2" charset="-122"/>
              </a:rPr>
              <a:t> follow </a:t>
            </a:r>
            <a:r>
              <a:rPr lang="zh-CN" altLang="zh-CN" sz="1200" kern="100" dirty="0">
                <a:effectLst/>
                <a:latin typeface="Times New Roman" panose="02020603050405020304" pitchFamily="18" charset="0"/>
                <a:ea typeface="宋体" panose="02010600030101010101" pitchFamily="2" charset="-122"/>
              </a:rPr>
              <a:t>集合中的每个符号，如果该位置未填充，则填充为对应的规约操作。</a:t>
            </a:r>
          </a:p>
          <a:p>
            <a:pPr algn="just">
              <a:lnSpc>
                <a:spcPct val="150000"/>
              </a:lnSpc>
            </a:pPr>
            <a:r>
              <a:rPr lang="zh-CN" altLang="zh-CN" sz="1200" b="1" kern="100" dirty="0">
                <a:effectLst/>
                <a:latin typeface="Times New Roman" panose="02020603050405020304" pitchFamily="18" charset="0"/>
                <a:ea typeface="宋体" panose="02010600030101010101" pitchFamily="2" charset="-122"/>
              </a:rPr>
              <a:t>填充</a:t>
            </a:r>
            <a:r>
              <a:rPr lang="en-US" altLang="zh-CN" sz="1200" b="1" kern="100" dirty="0">
                <a:effectLst/>
                <a:latin typeface="Times New Roman" panose="02020603050405020304" pitchFamily="18" charset="0"/>
                <a:ea typeface="宋体" panose="02010600030101010101" pitchFamily="2" charset="-122"/>
              </a:rPr>
              <a:t> </a:t>
            </a:r>
            <a:r>
              <a:rPr lang="en-US" altLang="zh-CN" sz="1200" b="1" kern="100" dirty="0" err="1">
                <a:effectLst/>
                <a:latin typeface="Times New Roman" panose="02020603050405020304" pitchFamily="18" charset="0"/>
                <a:ea typeface="宋体" panose="02010600030101010101" pitchFamily="2" charset="-122"/>
              </a:rPr>
              <a:t>gotoTable</a:t>
            </a:r>
            <a:r>
              <a:rPr lang="zh-CN" altLang="zh-CN" sz="1200" kern="100" dirty="0">
                <a:effectLst/>
                <a:latin typeface="Times New Roman" panose="02020603050405020304" pitchFamily="18" charset="0"/>
                <a:ea typeface="宋体" panose="02010600030101010101" pitchFamily="2" charset="-122"/>
              </a:rPr>
              <a:t>：</a:t>
            </a:r>
          </a:p>
          <a:p>
            <a:pPr marL="342900" lvl="0" indent="-342900" algn="just">
              <a:lnSpc>
                <a:spcPct val="150000"/>
              </a:lnSpc>
              <a:buSzPts val="1000"/>
              <a:buFont typeface="Symbol" panose="05050102010706020507" pitchFamily="18" charset="2"/>
              <a:buChar char=""/>
              <a:tabLst>
                <a:tab pos="457200" algn="l"/>
              </a:tabLst>
            </a:pPr>
            <a:r>
              <a:rPr lang="zh-CN" altLang="zh-CN" sz="1200" kern="100" dirty="0">
                <a:effectLst/>
                <a:latin typeface="Times New Roman" panose="02020603050405020304" pitchFamily="18" charset="0"/>
                <a:ea typeface="宋体" panose="02010600030101010101" pitchFamily="2" charset="-122"/>
              </a:rPr>
              <a:t>遍历每个状态的转移，找到所有的非终结符并填充</a:t>
            </a:r>
            <a:r>
              <a:rPr lang="en-US" altLang="zh-CN" sz="1200" kern="100" dirty="0">
                <a:effectLst/>
                <a:latin typeface="Times New Roman" panose="02020603050405020304" pitchFamily="18" charset="0"/>
                <a:ea typeface="宋体" panose="02010600030101010101" pitchFamily="2" charset="-122"/>
              </a:rPr>
              <a:t> </a:t>
            </a:r>
            <a:r>
              <a:rPr lang="en-US" altLang="zh-CN" sz="1200" kern="100" dirty="0" err="1">
                <a:effectLst/>
                <a:latin typeface="Times New Roman" panose="02020603050405020304" pitchFamily="18" charset="0"/>
                <a:ea typeface="宋体" panose="02010600030101010101" pitchFamily="2" charset="-122"/>
              </a:rPr>
              <a:t>gotoTable</a:t>
            </a:r>
            <a:r>
              <a:rPr lang="zh-CN" altLang="zh-CN" sz="1200" kern="100" dirty="0">
                <a:effectLst/>
                <a:latin typeface="Times New Roman" panose="02020603050405020304" pitchFamily="18" charset="0"/>
                <a:ea typeface="宋体" panose="02010600030101010101" pitchFamily="2" charset="-122"/>
              </a:rPr>
              <a:t>，记录状态转移到的下一个状态。</a:t>
            </a:r>
          </a:p>
          <a:p>
            <a:pPr lvl="0" algn="just">
              <a:lnSpc>
                <a:spcPct val="150000"/>
              </a:lnSpc>
              <a:buSzPts val="1000"/>
              <a:tabLst>
                <a:tab pos="457200" algn="l"/>
              </a:tabLst>
            </a:pPr>
            <a:endParaRPr lang="zh-CN" altLang="zh-CN" sz="1000" kern="100" dirty="0">
              <a:effectLst/>
              <a:latin typeface="Times New Roman" panose="02020603050405020304" pitchFamily="18" charset="0"/>
              <a:ea typeface="宋体" panose="02010600030101010101" pitchFamily="2" charset="-122"/>
            </a:endParaRPr>
          </a:p>
          <a:p>
            <a:pPr lvl="0" algn="l">
              <a:lnSpc>
                <a:spcPct val="150000"/>
              </a:lnSpc>
              <a:buSzPts val="1000"/>
              <a:tabLst>
                <a:tab pos="457200" algn="l"/>
              </a:tabLst>
            </a:pPr>
            <a:endParaRPr lang="zh-CN" altLang="zh-CN" sz="500" kern="100" dirty="0">
              <a:effectLst/>
              <a:latin typeface="Times New Roman" panose="02020603050405020304" pitchFamily="18" charset="0"/>
              <a:ea typeface="宋体" panose="02010600030101010101" pitchFamily="2" charset="-122"/>
            </a:endParaRPr>
          </a:p>
        </p:txBody>
      </p:sp>
      <p:pic>
        <p:nvPicPr>
          <p:cNvPr id="25602" name="Picture 2" descr="Diagram summary">
            <a:extLst>
              <a:ext uri="{FF2B5EF4-FFF2-40B4-BE49-F238E27FC236}">
                <a16:creationId xmlns:a16="http://schemas.microsoft.com/office/drawing/2014/main" id="{1EC12AA8-7DCD-9786-5D43-F087CE8D3A2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12573" y="166368"/>
            <a:ext cx="3189287" cy="636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0143246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strVal val="#ppt_w*0.70"/>
                                          </p:val>
                                        </p:tav>
                                        <p:tav tm="100000">
                                          <p:val>
                                            <p:strVal val="#ppt_w"/>
                                          </p:val>
                                        </p:tav>
                                      </p:tavLst>
                                    </p:anim>
                                    <p:anim calcmode="lin" valueType="num">
                                      <p:cBhvr>
                                        <p:cTn id="13" dur="1000" fill="hold"/>
                                        <p:tgtEl>
                                          <p:spTgt spid="5"/>
                                        </p:tgtEl>
                                        <p:attrNameLst>
                                          <p:attrName>ppt_h</p:attrName>
                                        </p:attrNameLst>
                                      </p:cBhvr>
                                      <p:tavLst>
                                        <p:tav tm="0">
                                          <p:val>
                                            <p:strVal val="#ppt_h"/>
                                          </p:val>
                                        </p:tav>
                                        <p:tav tm="100000">
                                          <p:val>
                                            <p:strVal val="#ppt_h"/>
                                          </p:val>
                                        </p:tav>
                                      </p:tavLst>
                                    </p:anim>
                                    <p:animEffect transition="in" filter="fade">
                                      <p:cBhvr>
                                        <p:cTn id="14" dur="1000"/>
                                        <p:tgtEl>
                                          <p:spTgt spid="5"/>
                                        </p:tgtEl>
                                      </p:cBhvr>
                                    </p:animEffect>
                                  </p:childTnLst>
                                </p:cTn>
                              </p:par>
                              <p:par>
                                <p:cTn id="15" presetID="55" presetClass="entr" presetSubtype="0" fill="hold" nodeType="withEffect">
                                  <p:stCondLst>
                                    <p:cond delay="0"/>
                                  </p:stCondLst>
                                  <p:childTnLst>
                                    <p:set>
                                      <p:cBhvr>
                                        <p:cTn id="16" dur="1" fill="hold">
                                          <p:stCondLst>
                                            <p:cond delay="0"/>
                                          </p:stCondLst>
                                        </p:cTn>
                                        <p:tgtEl>
                                          <p:spTgt spid="64"/>
                                        </p:tgtEl>
                                        <p:attrNameLst>
                                          <p:attrName>style.visibility</p:attrName>
                                        </p:attrNameLst>
                                      </p:cBhvr>
                                      <p:to>
                                        <p:strVal val="visible"/>
                                      </p:to>
                                    </p:set>
                                    <p:anim calcmode="lin" valueType="num">
                                      <p:cBhvr>
                                        <p:cTn id="17" dur="1000" fill="hold"/>
                                        <p:tgtEl>
                                          <p:spTgt spid="64"/>
                                        </p:tgtEl>
                                        <p:attrNameLst>
                                          <p:attrName>ppt_w</p:attrName>
                                        </p:attrNameLst>
                                      </p:cBhvr>
                                      <p:tavLst>
                                        <p:tav tm="0">
                                          <p:val>
                                            <p:strVal val="#ppt_w*0.70"/>
                                          </p:val>
                                        </p:tav>
                                        <p:tav tm="100000">
                                          <p:val>
                                            <p:strVal val="#ppt_w"/>
                                          </p:val>
                                        </p:tav>
                                      </p:tavLst>
                                    </p:anim>
                                    <p:anim calcmode="lin" valueType="num">
                                      <p:cBhvr>
                                        <p:cTn id="18" dur="1000" fill="hold"/>
                                        <p:tgtEl>
                                          <p:spTgt spid="64"/>
                                        </p:tgtEl>
                                        <p:attrNameLst>
                                          <p:attrName>ppt_h</p:attrName>
                                        </p:attrNameLst>
                                      </p:cBhvr>
                                      <p:tavLst>
                                        <p:tav tm="0">
                                          <p:val>
                                            <p:strVal val="#ppt_h"/>
                                          </p:val>
                                        </p:tav>
                                        <p:tav tm="100000">
                                          <p:val>
                                            <p:strVal val="#ppt_h"/>
                                          </p:val>
                                        </p:tav>
                                      </p:tavLst>
                                    </p:anim>
                                    <p:animEffect transition="in" filter="fade">
                                      <p:cBhvr>
                                        <p:cTn id="19" dur="1000"/>
                                        <p:tgtEl>
                                          <p:spTgt spid="64"/>
                                        </p:tgtEl>
                                      </p:cBhvr>
                                    </p:animEffect>
                                  </p:childTnLst>
                                </p:cTn>
                              </p:par>
                              <p:par>
                                <p:cTn id="20" presetID="55"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1000" fill="hold"/>
                                        <p:tgtEl>
                                          <p:spTgt spid="13"/>
                                        </p:tgtEl>
                                        <p:attrNameLst>
                                          <p:attrName>ppt_w</p:attrName>
                                        </p:attrNameLst>
                                      </p:cBhvr>
                                      <p:tavLst>
                                        <p:tav tm="0">
                                          <p:val>
                                            <p:strVal val="#ppt_w*0.70"/>
                                          </p:val>
                                        </p:tav>
                                        <p:tav tm="100000">
                                          <p:val>
                                            <p:strVal val="#ppt_w"/>
                                          </p:val>
                                        </p:tav>
                                      </p:tavLst>
                                    </p:anim>
                                    <p:anim calcmode="lin" valueType="num">
                                      <p:cBhvr>
                                        <p:cTn id="23" dur="1000" fill="hold"/>
                                        <p:tgtEl>
                                          <p:spTgt spid="13"/>
                                        </p:tgtEl>
                                        <p:attrNameLst>
                                          <p:attrName>ppt_h</p:attrName>
                                        </p:attrNameLst>
                                      </p:cBhvr>
                                      <p:tavLst>
                                        <p:tav tm="0">
                                          <p:val>
                                            <p:strVal val="#ppt_h"/>
                                          </p:val>
                                        </p:tav>
                                        <p:tav tm="100000">
                                          <p:val>
                                            <p:strVal val="#ppt_h"/>
                                          </p:val>
                                        </p:tav>
                                      </p:tavLst>
                                    </p:anim>
                                    <p:animEffect transition="in" filter="fade">
                                      <p:cBhvr>
                                        <p:cTn id="24" dur="1000"/>
                                        <p:tgtEl>
                                          <p:spTgt spid="13"/>
                                        </p:tgtEl>
                                      </p:cBhvr>
                                    </p:animEffect>
                                  </p:childTnLst>
                                </p:cTn>
                              </p:par>
                              <p:par>
                                <p:cTn id="25" presetID="55"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1000" fill="hold"/>
                                        <p:tgtEl>
                                          <p:spTgt spid="21"/>
                                        </p:tgtEl>
                                        <p:attrNameLst>
                                          <p:attrName>ppt_w</p:attrName>
                                        </p:attrNameLst>
                                      </p:cBhvr>
                                      <p:tavLst>
                                        <p:tav tm="0">
                                          <p:val>
                                            <p:strVal val="#ppt_w*0.70"/>
                                          </p:val>
                                        </p:tav>
                                        <p:tav tm="100000">
                                          <p:val>
                                            <p:strVal val="#ppt_w"/>
                                          </p:val>
                                        </p:tav>
                                      </p:tavLst>
                                    </p:anim>
                                    <p:anim calcmode="lin" valueType="num">
                                      <p:cBhvr>
                                        <p:cTn id="28" dur="1000" fill="hold"/>
                                        <p:tgtEl>
                                          <p:spTgt spid="21"/>
                                        </p:tgtEl>
                                        <p:attrNameLst>
                                          <p:attrName>ppt_h</p:attrName>
                                        </p:attrNameLst>
                                      </p:cBhvr>
                                      <p:tavLst>
                                        <p:tav tm="0">
                                          <p:val>
                                            <p:strVal val="#ppt_h"/>
                                          </p:val>
                                        </p:tav>
                                        <p:tav tm="100000">
                                          <p:val>
                                            <p:strVal val="#ppt_h"/>
                                          </p:val>
                                        </p:tav>
                                      </p:tavLst>
                                    </p:anim>
                                    <p:animEffect transition="in" filter="fade">
                                      <p:cBhvr>
                                        <p:cTn id="29" dur="1000"/>
                                        <p:tgtEl>
                                          <p:spTgt spid="21"/>
                                        </p:tgtEl>
                                      </p:cBhvr>
                                    </p:animEffect>
                                  </p:childTnLst>
                                </p:cTn>
                              </p:par>
                              <p:par>
                                <p:cTn id="30" presetID="53" presetClass="entr" presetSubtype="16"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p:cTn id="32" dur="500" fill="hold"/>
                                        <p:tgtEl>
                                          <p:spTgt spid="22"/>
                                        </p:tgtEl>
                                        <p:attrNameLst>
                                          <p:attrName>ppt_w</p:attrName>
                                        </p:attrNameLst>
                                      </p:cBhvr>
                                      <p:tavLst>
                                        <p:tav tm="0">
                                          <p:val>
                                            <p:fltVal val="0"/>
                                          </p:val>
                                        </p:tav>
                                        <p:tav tm="100000">
                                          <p:val>
                                            <p:strVal val="#ppt_w"/>
                                          </p:val>
                                        </p:tav>
                                      </p:tavLst>
                                    </p:anim>
                                    <p:anim calcmode="lin" valueType="num">
                                      <p:cBhvr>
                                        <p:cTn id="33" dur="500" fill="hold"/>
                                        <p:tgtEl>
                                          <p:spTgt spid="22"/>
                                        </p:tgtEl>
                                        <p:attrNameLst>
                                          <p:attrName>ppt_h</p:attrName>
                                        </p:attrNameLst>
                                      </p:cBhvr>
                                      <p:tavLst>
                                        <p:tav tm="0">
                                          <p:val>
                                            <p:fltVal val="0"/>
                                          </p:val>
                                        </p:tav>
                                        <p:tav tm="100000">
                                          <p:val>
                                            <p:strVal val="#ppt_h"/>
                                          </p:val>
                                        </p:tav>
                                      </p:tavLst>
                                    </p:anim>
                                    <p:animEffect transition="in" filter="fade">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04734C-F493-58FF-6C8D-45C8CCCB241F}"/>
            </a:ext>
          </a:extLst>
        </p:cNvPr>
        <p:cNvGrpSpPr/>
        <p:nvPr/>
      </p:nvGrpSpPr>
      <p:grpSpPr>
        <a:xfrm>
          <a:off x="0" y="0"/>
          <a:ext cx="0" cy="0"/>
          <a:chOff x="0" y="0"/>
          <a:chExt cx="0" cy="0"/>
        </a:xfrm>
      </p:grpSpPr>
      <p:grpSp>
        <p:nvGrpSpPr>
          <p:cNvPr id="3" name="组合 2">
            <a:extLst>
              <a:ext uri="{FF2B5EF4-FFF2-40B4-BE49-F238E27FC236}">
                <a16:creationId xmlns:a16="http://schemas.microsoft.com/office/drawing/2014/main" id="{29D84250-B08C-3010-0F41-00DC7A81E771}"/>
              </a:ext>
            </a:extLst>
          </p:cNvPr>
          <p:cNvGrpSpPr/>
          <p:nvPr/>
        </p:nvGrpSpPr>
        <p:grpSpPr>
          <a:xfrm>
            <a:off x="0" y="454025"/>
            <a:ext cx="671830" cy="749300"/>
            <a:chOff x="0" y="1121"/>
            <a:chExt cx="1058" cy="1180"/>
          </a:xfrm>
        </p:grpSpPr>
        <p:sp>
          <p:nvSpPr>
            <p:cNvPr id="2" name="矩形 1">
              <a:extLst>
                <a:ext uri="{FF2B5EF4-FFF2-40B4-BE49-F238E27FC236}">
                  <a16:creationId xmlns:a16="http://schemas.microsoft.com/office/drawing/2014/main" id="{18451E78-15B8-4E3B-9F3C-53A479389864}"/>
                </a:ext>
              </a:extLst>
            </p:cNvPr>
            <p:cNvSpPr/>
            <p:nvPr/>
          </p:nvSpPr>
          <p:spPr>
            <a:xfrm>
              <a:off x="200" y="1321"/>
              <a:ext cx="859" cy="980"/>
            </a:xfrm>
            <a:prstGeom prst="rect">
              <a:avLst/>
            </a:prstGeom>
            <a:noFill/>
            <a:ln w="22225">
              <a:solidFill>
                <a:srgbClr val="11374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E4A38065-5CC3-02E0-2A24-60E283265127}"/>
                </a:ext>
              </a:extLst>
            </p:cNvPr>
            <p:cNvSpPr/>
            <p:nvPr/>
          </p:nvSpPr>
          <p:spPr>
            <a:xfrm>
              <a:off x="0" y="1121"/>
              <a:ext cx="859" cy="980"/>
            </a:xfrm>
            <a:prstGeom prst="rect">
              <a:avLst/>
            </a:prstGeom>
            <a:solidFill>
              <a:srgbClr val="AD1C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a:extLst>
              <a:ext uri="{FF2B5EF4-FFF2-40B4-BE49-F238E27FC236}">
                <a16:creationId xmlns:a16="http://schemas.microsoft.com/office/drawing/2014/main" id="{9D051BB9-8742-CF9A-58ED-B907B5B3A289}"/>
              </a:ext>
            </a:extLst>
          </p:cNvPr>
          <p:cNvSpPr/>
          <p:nvPr/>
        </p:nvSpPr>
        <p:spPr>
          <a:xfrm>
            <a:off x="795655" y="556895"/>
            <a:ext cx="4402455" cy="36933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b="1" dirty="0"/>
              <a:t>使用分析表分析并生成语法树</a:t>
            </a:r>
            <a:endParaRPr lang="zh-CN" altLang="zh-CN" sz="2400" dirty="0"/>
          </a:p>
        </p:txBody>
      </p:sp>
      <p:grpSp>
        <p:nvGrpSpPr>
          <p:cNvPr id="64" name="组合 63">
            <a:extLst>
              <a:ext uri="{FF2B5EF4-FFF2-40B4-BE49-F238E27FC236}">
                <a16:creationId xmlns:a16="http://schemas.microsoft.com/office/drawing/2014/main" id="{D8A925EB-DA4B-BEBE-26DD-E089D4D9A9D2}"/>
              </a:ext>
            </a:extLst>
          </p:cNvPr>
          <p:cNvGrpSpPr/>
          <p:nvPr/>
        </p:nvGrpSpPr>
        <p:grpSpPr>
          <a:xfrm>
            <a:off x="0" y="6631940"/>
            <a:ext cx="12191365" cy="226060"/>
            <a:chOff x="0" y="10444"/>
            <a:chExt cx="19199" cy="356"/>
          </a:xfrm>
        </p:grpSpPr>
        <p:sp>
          <p:nvSpPr>
            <p:cNvPr id="65" name="矩形 64">
              <a:extLst>
                <a:ext uri="{FF2B5EF4-FFF2-40B4-BE49-F238E27FC236}">
                  <a16:creationId xmlns:a16="http://schemas.microsoft.com/office/drawing/2014/main" id="{3A0E7467-ABFB-C562-27CD-1F6F24C140C8}"/>
                </a:ext>
              </a:extLst>
            </p:cNvPr>
            <p:cNvSpPr/>
            <p:nvPr/>
          </p:nvSpPr>
          <p:spPr>
            <a:xfrm>
              <a:off x="6595" y="10444"/>
              <a:ext cx="12605" cy="356"/>
            </a:xfrm>
            <a:prstGeom prst="rect">
              <a:avLst/>
            </a:prstGeom>
            <a:solidFill>
              <a:srgbClr val="1137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A3BEFB4B-57C1-04A8-2F4F-A85FAC13EADE}"/>
                </a:ext>
              </a:extLst>
            </p:cNvPr>
            <p:cNvSpPr/>
            <p:nvPr/>
          </p:nvSpPr>
          <p:spPr>
            <a:xfrm>
              <a:off x="0" y="10444"/>
              <a:ext cx="12605" cy="356"/>
            </a:xfrm>
            <a:prstGeom prst="rect">
              <a:avLst/>
            </a:prstGeom>
            <a:solidFill>
              <a:srgbClr val="AD1C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3" name="直接连接符 12">
            <a:extLst>
              <a:ext uri="{FF2B5EF4-FFF2-40B4-BE49-F238E27FC236}">
                <a16:creationId xmlns:a16="http://schemas.microsoft.com/office/drawing/2014/main" id="{E09FE870-26C0-0090-34DF-A79CA1F546E3}"/>
              </a:ext>
            </a:extLst>
          </p:cNvPr>
          <p:cNvCxnSpPr/>
          <p:nvPr/>
        </p:nvCxnSpPr>
        <p:spPr>
          <a:xfrm flipH="1">
            <a:off x="12054840" y="2560955"/>
            <a:ext cx="14605" cy="153860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A8755F8-790C-FBD6-C787-9719E3BF2455}"/>
              </a:ext>
            </a:extLst>
          </p:cNvPr>
          <p:cNvCxnSpPr/>
          <p:nvPr/>
        </p:nvCxnSpPr>
        <p:spPr>
          <a:xfrm rot="16200000" flipH="1">
            <a:off x="11415395" y="1273810"/>
            <a:ext cx="14605" cy="153860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A8F2FC9B-73E0-73C1-443A-2B207CFD9A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71790" y="166368"/>
            <a:ext cx="534790" cy="586742"/>
          </a:xfrm>
          <a:prstGeom prst="rect">
            <a:avLst/>
          </a:prstGeom>
        </p:spPr>
      </p:pic>
      <p:sp>
        <p:nvSpPr>
          <p:cNvPr id="6" name="文本框 5">
            <a:extLst>
              <a:ext uri="{FF2B5EF4-FFF2-40B4-BE49-F238E27FC236}">
                <a16:creationId xmlns:a16="http://schemas.microsoft.com/office/drawing/2014/main" id="{C61F7FD3-B9F7-5D0A-632D-CD3C5BD20D6B}"/>
              </a:ext>
            </a:extLst>
          </p:cNvPr>
          <p:cNvSpPr txBox="1"/>
          <p:nvPr/>
        </p:nvSpPr>
        <p:spPr>
          <a:xfrm>
            <a:off x="545465" y="1099742"/>
            <a:ext cx="5122416" cy="4031296"/>
          </a:xfrm>
          <a:prstGeom prst="rect">
            <a:avLst/>
          </a:prstGeom>
          <a:noFill/>
        </p:spPr>
        <p:txBody>
          <a:bodyPr wrap="square" rtlCol="0">
            <a:spAutoFit/>
          </a:bodyPr>
          <a:lstStyle/>
          <a:p>
            <a:pPr algn="just">
              <a:lnSpc>
                <a:spcPct val="150000"/>
              </a:lnSpc>
            </a:pPr>
            <a:r>
              <a:rPr lang="zh-CN" altLang="zh-CN" sz="1400" kern="100" dirty="0">
                <a:effectLst/>
                <a:latin typeface="Times New Roman" panose="02020603050405020304" pitchFamily="18" charset="0"/>
                <a:ea typeface="宋体" panose="02010600030101010101" pitchFamily="2" charset="-122"/>
              </a:rPr>
              <a:t>使用的存储结构</a:t>
            </a:r>
          </a:p>
          <a:p>
            <a:pPr algn="just">
              <a:lnSpc>
                <a:spcPct val="150000"/>
              </a:lnSpc>
            </a:pPr>
            <a:r>
              <a:rPr lang="en-US" altLang="zh-CN" sz="1400" b="1" kern="100" dirty="0">
                <a:effectLst/>
                <a:latin typeface="宋体" panose="02010600030101010101" pitchFamily="2" charset="-122"/>
                <a:ea typeface="宋体" panose="02010600030101010101" pitchFamily="2" charset="-122"/>
              </a:rPr>
              <a:t>AI </a:t>
            </a:r>
            <a:r>
              <a:rPr lang="zh-CN" altLang="zh-CN" sz="1400" b="1" kern="100" dirty="0">
                <a:effectLst/>
                <a:latin typeface="Times New Roman" panose="02020603050405020304" pitchFamily="18" charset="0"/>
                <a:ea typeface="宋体" panose="02010600030101010101" pitchFamily="2" charset="-122"/>
              </a:rPr>
              <a:t>结构体表示一个</a:t>
            </a:r>
            <a:r>
              <a:rPr lang="en-US" altLang="zh-CN" sz="1400" b="1" kern="100" dirty="0">
                <a:effectLst/>
                <a:latin typeface="Times New Roman" panose="02020603050405020304" pitchFamily="18" charset="0"/>
                <a:ea typeface="宋体" panose="02010600030101010101" pitchFamily="2" charset="-122"/>
              </a:rPr>
              <a:t> LR1 </a:t>
            </a:r>
            <a:r>
              <a:rPr lang="zh-CN" altLang="zh-CN" sz="1400" b="1" kern="100" dirty="0">
                <a:effectLst/>
                <a:latin typeface="Times New Roman" panose="02020603050405020304" pitchFamily="18" charset="0"/>
                <a:ea typeface="宋体" panose="02010600030101010101" pitchFamily="2" charset="-122"/>
              </a:rPr>
              <a:t>项目，它是一个状态和符号的信息组合，用于生成语法分析树。包含：</a:t>
            </a:r>
            <a:endParaRPr lang="zh-CN" altLang="zh-CN" sz="1400" kern="100" dirty="0">
              <a:effectLst/>
              <a:latin typeface="Times New Roman" panose="02020603050405020304" pitchFamily="18" charset="0"/>
              <a:ea typeface="宋体" panose="02010600030101010101" pitchFamily="2" charset="-122"/>
            </a:endParaRPr>
          </a:p>
          <a:p>
            <a:pPr marL="342900" lvl="0" indent="-342900" algn="just">
              <a:lnSpc>
                <a:spcPct val="150000"/>
              </a:lnSpc>
              <a:buSzPts val="1000"/>
              <a:buFont typeface="Symbol" panose="05050102010706020507" pitchFamily="18" charset="2"/>
              <a:buChar char=""/>
              <a:tabLst>
                <a:tab pos="457200" algn="l"/>
              </a:tabLst>
            </a:pPr>
            <a:r>
              <a:rPr lang="en-US" altLang="zh-CN" sz="1400" kern="100" dirty="0">
                <a:effectLst/>
                <a:latin typeface="宋体" panose="02010600030101010101" pitchFamily="2" charset="-122"/>
                <a:ea typeface="宋体" panose="02010600030101010101" pitchFamily="2" charset="-122"/>
              </a:rPr>
              <a:t>kind</a:t>
            </a:r>
            <a:r>
              <a:rPr lang="zh-CN" altLang="zh-CN" sz="1400" kern="100" dirty="0">
                <a:effectLst/>
                <a:latin typeface="Times New Roman" panose="02020603050405020304" pitchFamily="18" charset="0"/>
                <a:ea typeface="宋体" panose="02010600030101010101" pitchFamily="2" charset="-122"/>
              </a:rPr>
              <a:t>：表示项的类型，</a:t>
            </a:r>
            <a:r>
              <a:rPr lang="en-US" altLang="zh-CN" sz="1400" kern="100" dirty="0">
                <a:effectLst/>
                <a:latin typeface="Times New Roman" panose="02020603050405020304" pitchFamily="18" charset="0"/>
                <a:ea typeface="宋体" panose="02010600030101010101" pitchFamily="2" charset="-122"/>
              </a:rPr>
              <a:t>1</a:t>
            </a:r>
            <a:r>
              <a:rPr lang="zh-CN" altLang="zh-CN" sz="1400" kern="100" dirty="0">
                <a:effectLst/>
                <a:latin typeface="Times New Roman" panose="02020603050405020304" pitchFamily="18" charset="0"/>
                <a:ea typeface="宋体" panose="02010600030101010101" pitchFamily="2" charset="-122"/>
              </a:rPr>
              <a:t>表示状态，</a:t>
            </a:r>
            <a:r>
              <a:rPr lang="en-US" altLang="zh-CN" sz="1400" kern="100" dirty="0">
                <a:effectLst/>
                <a:latin typeface="Times New Roman" panose="02020603050405020304" pitchFamily="18" charset="0"/>
                <a:ea typeface="宋体" panose="02010600030101010101" pitchFamily="2" charset="-122"/>
              </a:rPr>
              <a:t>2</a:t>
            </a:r>
            <a:r>
              <a:rPr lang="zh-CN" altLang="zh-CN" sz="1400" kern="100" dirty="0">
                <a:effectLst/>
                <a:latin typeface="Times New Roman" panose="02020603050405020304" pitchFamily="18" charset="0"/>
                <a:ea typeface="宋体" panose="02010600030101010101" pitchFamily="2" charset="-122"/>
              </a:rPr>
              <a:t>表示字符。</a:t>
            </a:r>
          </a:p>
          <a:p>
            <a:pPr marL="342900" lvl="0" indent="-342900" algn="just">
              <a:lnSpc>
                <a:spcPct val="150000"/>
              </a:lnSpc>
              <a:buSzPts val="1000"/>
              <a:buFont typeface="Symbol" panose="05050102010706020507" pitchFamily="18" charset="2"/>
              <a:buChar char=""/>
              <a:tabLst>
                <a:tab pos="457200" algn="l"/>
              </a:tabLst>
            </a:pPr>
            <a:r>
              <a:rPr lang="en-US" altLang="zh-CN" sz="1400" kern="100" dirty="0">
                <a:effectLst/>
                <a:latin typeface="宋体" panose="02010600030101010101" pitchFamily="2" charset="-122"/>
                <a:ea typeface="宋体" panose="02010600030101010101" pitchFamily="2" charset="-122"/>
              </a:rPr>
              <a:t>state</a:t>
            </a:r>
            <a:r>
              <a:rPr lang="zh-CN" altLang="zh-CN" sz="1400" kern="100" dirty="0">
                <a:effectLst/>
                <a:latin typeface="Times New Roman" panose="02020603050405020304" pitchFamily="18" charset="0"/>
                <a:ea typeface="宋体" panose="02010600030101010101" pitchFamily="2" charset="-122"/>
              </a:rPr>
              <a:t>：与该项相关的状态编号。</a:t>
            </a:r>
          </a:p>
          <a:p>
            <a:pPr marL="342900" lvl="0" indent="-342900" algn="just">
              <a:lnSpc>
                <a:spcPct val="150000"/>
              </a:lnSpc>
              <a:buSzPts val="1000"/>
              <a:buFont typeface="Symbol" panose="05050102010706020507" pitchFamily="18" charset="2"/>
              <a:buChar char=""/>
              <a:tabLst>
                <a:tab pos="457200" algn="l"/>
              </a:tabLst>
            </a:pPr>
            <a:r>
              <a:rPr lang="en-US" altLang="zh-CN" sz="1400" kern="100" dirty="0" err="1">
                <a:effectLst/>
                <a:latin typeface="宋体" panose="02010600030101010101" pitchFamily="2" charset="-122"/>
                <a:ea typeface="宋体" panose="02010600030101010101" pitchFamily="2" charset="-122"/>
              </a:rPr>
              <a:t>Gname</a:t>
            </a:r>
            <a:r>
              <a:rPr lang="zh-CN" altLang="zh-CN" sz="1400" kern="100" dirty="0">
                <a:effectLst/>
                <a:latin typeface="Times New Roman" panose="02020603050405020304" pitchFamily="18" charset="0"/>
                <a:ea typeface="宋体" panose="02010600030101010101" pitchFamily="2" charset="-122"/>
              </a:rPr>
              <a:t>：语法的名称。</a:t>
            </a:r>
          </a:p>
          <a:p>
            <a:pPr marL="342900" lvl="0" indent="-342900" algn="just">
              <a:lnSpc>
                <a:spcPct val="150000"/>
              </a:lnSpc>
              <a:buSzPts val="1000"/>
              <a:buFont typeface="Symbol" panose="05050102010706020507" pitchFamily="18" charset="2"/>
              <a:buChar char=""/>
              <a:tabLst>
                <a:tab pos="457200" algn="l"/>
              </a:tabLst>
            </a:pPr>
            <a:r>
              <a:rPr lang="en-US" altLang="zh-CN" sz="1400" kern="100" dirty="0">
                <a:effectLst/>
                <a:latin typeface="宋体" panose="02010600030101010101" pitchFamily="2" charset="-122"/>
                <a:ea typeface="宋体" panose="02010600030101010101" pitchFamily="2" charset="-122"/>
              </a:rPr>
              <a:t>token</a:t>
            </a:r>
            <a:r>
              <a:rPr lang="zh-CN" altLang="zh-CN" sz="1400" kern="100" dirty="0">
                <a:effectLst/>
                <a:latin typeface="Times New Roman" panose="02020603050405020304" pitchFamily="18" charset="0"/>
                <a:ea typeface="宋体" panose="02010600030101010101" pitchFamily="2" charset="-122"/>
              </a:rPr>
              <a:t>：一个由字符串对组成的项，可能代表符号名称和值。</a:t>
            </a:r>
            <a:endParaRPr lang="en-US" altLang="zh-CN" sz="1400" kern="100" dirty="0">
              <a:latin typeface="Times New Roman" panose="02020603050405020304" pitchFamily="18" charset="0"/>
              <a:ea typeface="宋体" panose="02010600030101010101" pitchFamily="2" charset="-122"/>
            </a:endParaRPr>
          </a:p>
          <a:p>
            <a:pPr algn="just">
              <a:lnSpc>
                <a:spcPct val="150000"/>
              </a:lnSpc>
            </a:pPr>
            <a:r>
              <a:rPr lang="en-US" altLang="zh-CN" sz="1400" b="1" kern="100" dirty="0" err="1">
                <a:effectLst/>
                <a:latin typeface="宋体" panose="02010600030101010101" pitchFamily="2" charset="-122"/>
                <a:ea typeface="宋体" panose="02010600030101010101" pitchFamily="2" charset="-122"/>
              </a:rPr>
              <a:t>SyntaxTreeNode</a:t>
            </a:r>
            <a:r>
              <a:rPr lang="en-US" altLang="zh-CN" sz="1400" b="1" kern="100" dirty="0">
                <a:effectLst/>
                <a:latin typeface="宋体" panose="02010600030101010101" pitchFamily="2" charset="-122"/>
                <a:ea typeface="宋体" panose="02010600030101010101" pitchFamily="2" charset="-122"/>
              </a:rPr>
              <a:t> </a:t>
            </a:r>
            <a:r>
              <a:rPr lang="zh-CN" altLang="zh-CN" sz="1400" b="1" kern="100" dirty="0">
                <a:effectLst/>
                <a:latin typeface="Times New Roman" panose="02020603050405020304" pitchFamily="18" charset="0"/>
                <a:ea typeface="宋体" panose="02010600030101010101" pitchFamily="2" charset="-122"/>
              </a:rPr>
              <a:t>表示语法树中的一个节点（用于语法分析）：</a:t>
            </a:r>
            <a:endParaRPr lang="zh-CN" altLang="zh-CN" sz="1400" kern="100" dirty="0">
              <a:effectLst/>
              <a:latin typeface="Times New Roman" panose="02020603050405020304" pitchFamily="18" charset="0"/>
              <a:ea typeface="宋体" panose="02010600030101010101" pitchFamily="2" charset="-122"/>
            </a:endParaRPr>
          </a:p>
          <a:p>
            <a:pPr marL="342900" lvl="0" indent="-342900" algn="just">
              <a:lnSpc>
                <a:spcPct val="150000"/>
              </a:lnSpc>
              <a:buSzPts val="1000"/>
              <a:buFont typeface="Symbol" panose="05050102010706020507" pitchFamily="18" charset="2"/>
              <a:buChar char=""/>
              <a:tabLst>
                <a:tab pos="457200" algn="l"/>
              </a:tabLst>
            </a:pPr>
            <a:r>
              <a:rPr lang="en-US" altLang="zh-CN" sz="1400" kern="100" dirty="0" err="1">
                <a:effectLst/>
                <a:latin typeface="宋体" panose="02010600030101010101" pitchFamily="2" charset="-122"/>
                <a:ea typeface="宋体" panose="02010600030101010101" pitchFamily="2" charset="-122"/>
              </a:rPr>
              <a:t>tokenString</a:t>
            </a:r>
            <a:r>
              <a:rPr lang="zh-CN" altLang="zh-CN" sz="1400" kern="100" dirty="0">
                <a:effectLst/>
                <a:latin typeface="Times New Roman" panose="02020603050405020304" pitchFamily="18" charset="0"/>
                <a:ea typeface="宋体" panose="02010600030101010101" pitchFamily="2" charset="-122"/>
              </a:rPr>
              <a:t>：当前节点的值或符号名称。</a:t>
            </a:r>
          </a:p>
          <a:p>
            <a:pPr marL="342900" lvl="0" indent="-342900" algn="just">
              <a:lnSpc>
                <a:spcPct val="150000"/>
              </a:lnSpc>
              <a:buSzPts val="1000"/>
              <a:buFont typeface="Symbol" panose="05050102010706020507" pitchFamily="18" charset="2"/>
              <a:buChar char=""/>
              <a:tabLst>
                <a:tab pos="457200" algn="l"/>
              </a:tabLst>
            </a:pPr>
            <a:r>
              <a:rPr lang="en-US" altLang="zh-CN" sz="1400" kern="100" dirty="0">
                <a:effectLst/>
                <a:latin typeface="宋体" panose="02010600030101010101" pitchFamily="2" charset="-122"/>
                <a:ea typeface="宋体" panose="02010600030101010101" pitchFamily="2" charset="-122"/>
              </a:rPr>
              <a:t>children</a:t>
            </a:r>
            <a:r>
              <a:rPr lang="zh-CN" altLang="zh-CN" sz="1400" kern="100" dirty="0">
                <a:effectLst/>
                <a:latin typeface="Times New Roman" panose="02020603050405020304" pitchFamily="18" charset="0"/>
                <a:ea typeface="宋体" panose="02010600030101010101" pitchFamily="2" charset="-122"/>
              </a:rPr>
              <a:t>：孩子节点的列表。</a:t>
            </a:r>
          </a:p>
          <a:p>
            <a:pPr marL="342900" lvl="0" indent="-342900" algn="just">
              <a:lnSpc>
                <a:spcPct val="150000"/>
              </a:lnSpc>
              <a:buSzPts val="1000"/>
              <a:buFont typeface="Symbol" panose="05050102010706020507" pitchFamily="18" charset="2"/>
              <a:buChar char=""/>
              <a:tabLst>
                <a:tab pos="457200" algn="l"/>
              </a:tabLst>
            </a:pPr>
            <a:r>
              <a:rPr lang="zh-CN" altLang="zh-CN" sz="1400" kern="100" dirty="0">
                <a:effectLst/>
                <a:latin typeface="Times New Roman" panose="02020603050405020304" pitchFamily="18" charset="0"/>
                <a:ea typeface="宋体" panose="02010600030101010101" pitchFamily="2" charset="-122"/>
              </a:rPr>
              <a:t>构造函数允许用特定的值初始化节点</a:t>
            </a:r>
            <a:r>
              <a:rPr lang="zh-CN" altLang="zh-CN" sz="1400" b="1" kern="100" dirty="0">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lvl="0" algn="just">
              <a:lnSpc>
                <a:spcPct val="150000"/>
              </a:lnSpc>
              <a:buSzPts val="1000"/>
              <a:tabLst>
                <a:tab pos="457200" algn="l"/>
              </a:tabLst>
            </a:pPr>
            <a:endParaRPr lang="zh-CN" altLang="zh-CN" sz="1400" kern="100" dirty="0">
              <a:effectLst/>
              <a:latin typeface="Times New Roman" panose="02020603050405020304" pitchFamily="18" charset="0"/>
              <a:ea typeface="宋体" panose="02010600030101010101" pitchFamily="2" charset="-122"/>
            </a:endParaRPr>
          </a:p>
          <a:p>
            <a:pPr lvl="0" algn="l">
              <a:lnSpc>
                <a:spcPct val="150000"/>
              </a:lnSpc>
              <a:buSzPts val="1000"/>
              <a:tabLst>
                <a:tab pos="457200" algn="l"/>
              </a:tabLst>
            </a:pPr>
            <a:endParaRPr lang="zh-CN" altLang="zh-CN" sz="300" kern="100" dirty="0">
              <a:effectLst/>
              <a:latin typeface="Times New Roman" panose="02020603050405020304" pitchFamily="18" charset="0"/>
              <a:ea typeface="宋体" panose="02010600030101010101" pitchFamily="2" charset="-122"/>
            </a:endParaRPr>
          </a:p>
        </p:txBody>
      </p:sp>
      <p:pic>
        <p:nvPicPr>
          <p:cNvPr id="26626" name="图片 1">
            <a:extLst>
              <a:ext uri="{FF2B5EF4-FFF2-40B4-BE49-F238E27FC236}">
                <a16:creationId xmlns:a16="http://schemas.microsoft.com/office/drawing/2014/main" id="{4D0931DE-3CBC-35C7-4494-466C3A7146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6346" y="1076325"/>
            <a:ext cx="4981575"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7" name="图片 1">
            <a:extLst>
              <a:ext uri="{FF2B5EF4-FFF2-40B4-BE49-F238E27FC236}">
                <a16:creationId xmlns:a16="http://schemas.microsoft.com/office/drawing/2014/main" id="{9090F55F-203E-B06B-46FF-314D87D466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3681" y="4099560"/>
            <a:ext cx="5062537" cy="133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3067105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strVal val="#ppt_w*0.70"/>
                                          </p:val>
                                        </p:tav>
                                        <p:tav tm="100000">
                                          <p:val>
                                            <p:strVal val="#ppt_w"/>
                                          </p:val>
                                        </p:tav>
                                      </p:tavLst>
                                    </p:anim>
                                    <p:anim calcmode="lin" valueType="num">
                                      <p:cBhvr>
                                        <p:cTn id="13" dur="1000" fill="hold"/>
                                        <p:tgtEl>
                                          <p:spTgt spid="5"/>
                                        </p:tgtEl>
                                        <p:attrNameLst>
                                          <p:attrName>ppt_h</p:attrName>
                                        </p:attrNameLst>
                                      </p:cBhvr>
                                      <p:tavLst>
                                        <p:tav tm="0">
                                          <p:val>
                                            <p:strVal val="#ppt_h"/>
                                          </p:val>
                                        </p:tav>
                                        <p:tav tm="100000">
                                          <p:val>
                                            <p:strVal val="#ppt_h"/>
                                          </p:val>
                                        </p:tav>
                                      </p:tavLst>
                                    </p:anim>
                                    <p:animEffect transition="in" filter="fade">
                                      <p:cBhvr>
                                        <p:cTn id="14" dur="1000"/>
                                        <p:tgtEl>
                                          <p:spTgt spid="5"/>
                                        </p:tgtEl>
                                      </p:cBhvr>
                                    </p:animEffect>
                                  </p:childTnLst>
                                </p:cTn>
                              </p:par>
                              <p:par>
                                <p:cTn id="15" presetID="55" presetClass="entr" presetSubtype="0" fill="hold" nodeType="withEffect">
                                  <p:stCondLst>
                                    <p:cond delay="0"/>
                                  </p:stCondLst>
                                  <p:childTnLst>
                                    <p:set>
                                      <p:cBhvr>
                                        <p:cTn id="16" dur="1" fill="hold">
                                          <p:stCondLst>
                                            <p:cond delay="0"/>
                                          </p:stCondLst>
                                        </p:cTn>
                                        <p:tgtEl>
                                          <p:spTgt spid="64"/>
                                        </p:tgtEl>
                                        <p:attrNameLst>
                                          <p:attrName>style.visibility</p:attrName>
                                        </p:attrNameLst>
                                      </p:cBhvr>
                                      <p:to>
                                        <p:strVal val="visible"/>
                                      </p:to>
                                    </p:set>
                                    <p:anim calcmode="lin" valueType="num">
                                      <p:cBhvr>
                                        <p:cTn id="17" dur="1000" fill="hold"/>
                                        <p:tgtEl>
                                          <p:spTgt spid="64"/>
                                        </p:tgtEl>
                                        <p:attrNameLst>
                                          <p:attrName>ppt_w</p:attrName>
                                        </p:attrNameLst>
                                      </p:cBhvr>
                                      <p:tavLst>
                                        <p:tav tm="0">
                                          <p:val>
                                            <p:strVal val="#ppt_w*0.70"/>
                                          </p:val>
                                        </p:tav>
                                        <p:tav tm="100000">
                                          <p:val>
                                            <p:strVal val="#ppt_w"/>
                                          </p:val>
                                        </p:tav>
                                      </p:tavLst>
                                    </p:anim>
                                    <p:anim calcmode="lin" valueType="num">
                                      <p:cBhvr>
                                        <p:cTn id="18" dur="1000" fill="hold"/>
                                        <p:tgtEl>
                                          <p:spTgt spid="64"/>
                                        </p:tgtEl>
                                        <p:attrNameLst>
                                          <p:attrName>ppt_h</p:attrName>
                                        </p:attrNameLst>
                                      </p:cBhvr>
                                      <p:tavLst>
                                        <p:tav tm="0">
                                          <p:val>
                                            <p:strVal val="#ppt_h"/>
                                          </p:val>
                                        </p:tav>
                                        <p:tav tm="100000">
                                          <p:val>
                                            <p:strVal val="#ppt_h"/>
                                          </p:val>
                                        </p:tav>
                                      </p:tavLst>
                                    </p:anim>
                                    <p:animEffect transition="in" filter="fade">
                                      <p:cBhvr>
                                        <p:cTn id="19" dur="1000"/>
                                        <p:tgtEl>
                                          <p:spTgt spid="64"/>
                                        </p:tgtEl>
                                      </p:cBhvr>
                                    </p:animEffect>
                                  </p:childTnLst>
                                </p:cTn>
                              </p:par>
                              <p:par>
                                <p:cTn id="20" presetID="55"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1000" fill="hold"/>
                                        <p:tgtEl>
                                          <p:spTgt spid="13"/>
                                        </p:tgtEl>
                                        <p:attrNameLst>
                                          <p:attrName>ppt_w</p:attrName>
                                        </p:attrNameLst>
                                      </p:cBhvr>
                                      <p:tavLst>
                                        <p:tav tm="0">
                                          <p:val>
                                            <p:strVal val="#ppt_w*0.70"/>
                                          </p:val>
                                        </p:tav>
                                        <p:tav tm="100000">
                                          <p:val>
                                            <p:strVal val="#ppt_w"/>
                                          </p:val>
                                        </p:tav>
                                      </p:tavLst>
                                    </p:anim>
                                    <p:anim calcmode="lin" valueType="num">
                                      <p:cBhvr>
                                        <p:cTn id="23" dur="1000" fill="hold"/>
                                        <p:tgtEl>
                                          <p:spTgt spid="13"/>
                                        </p:tgtEl>
                                        <p:attrNameLst>
                                          <p:attrName>ppt_h</p:attrName>
                                        </p:attrNameLst>
                                      </p:cBhvr>
                                      <p:tavLst>
                                        <p:tav tm="0">
                                          <p:val>
                                            <p:strVal val="#ppt_h"/>
                                          </p:val>
                                        </p:tav>
                                        <p:tav tm="100000">
                                          <p:val>
                                            <p:strVal val="#ppt_h"/>
                                          </p:val>
                                        </p:tav>
                                      </p:tavLst>
                                    </p:anim>
                                    <p:animEffect transition="in" filter="fade">
                                      <p:cBhvr>
                                        <p:cTn id="24" dur="1000"/>
                                        <p:tgtEl>
                                          <p:spTgt spid="13"/>
                                        </p:tgtEl>
                                      </p:cBhvr>
                                    </p:animEffect>
                                  </p:childTnLst>
                                </p:cTn>
                              </p:par>
                              <p:par>
                                <p:cTn id="25" presetID="55"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1000" fill="hold"/>
                                        <p:tgtEl>
                                          <p:spTgt spid="21"/>
                                        </p:tgtEl>
                                        <p:attrNameLst>
                                          <p:attrName>ppt_w</p:attrName>
                                        </p:attrNameLst>
                                      </p:cBhvr>
                                      <p:tavLst>
                                        <p:tav tm="0">
                                          <p:val>
                                            <p:strVal val="#ppt_w*0.70"/>
                                          </p:val>
                                        </p:tav>
                                        <p:tav tm="100000">
                                          <p:val>
                                            <p:strVal val="#ppt_w"/>
                                          </p:val>
                                        </p:tav>
                                      </p:tavLst>
                                    </p:anim>
                                    <p:anim calcmode="lin" valueType="num">
                                      <p:cBhvr>
                                        <p:cTn id="28" dur="1000" fill="hold"/>
                                        <p:tgtEl>
                                          <p:spTgt spid="21"/>
                                        </p:tgtEl>
                                        <p:attrNameLst>
                                          <p:attrName>ppt_h</p:attrName>
                                        </p:attrNameLst>
                                      </p:cBhvr>
                                      <p:tavLst>
                                        <p:tav tm="0">
                                          <p:val>
                                            <p:strVal val="#ppt_h"/>
                                          </p:val>
                                        </p:tav>
                                        <p:tav tm="100000">
                                          <p:val>
                                            <p:strVal val="#ppt_h"/>
                                          </p:val>
                                        </p:tav>
                                      </p:tavLst>
                                    </p:anim>
                                    <p:animEffect transition="in" filter="fade">
                                      <p:cBhvr>
                                        <p:cTn id="29" dur="1000"/>
                                        <p:tgtEl>
                                          <p:spTgt spid="21"/>
                                        </p:tgtEl>
                                      </p:cBhvr>
                                    </p:animEffect>
                                  </p:childTnLst>
                                </p:cTn>
                              </p:par>
                              <p:par>
                                <p:cTn id="30" presetID="53" presetClass="entr" presetSubtype="16"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p:cTn id="32" dur="500" fill="hold"/>
                                        <p:tgtEl>
                                          <p:spTgt spid="22"/>
                                        </p:tgtEl>
                                        <p:attrNameLst>
                                          <p:attrName>ppt_w</p:attrName>
                                        </p:attrNameLst>
                                      </p:cBhvr>
                                      <p:tavLst>
                                        <p:tav tm="0">
                                          <p:val>
                                            <p:fltVal val="0"/>
                                          </p:val>
                                        </p:tav>
                                        <p:tav tm="100000">
                                          <p:val>
                                            <p:strVal val="#ppt_w"/>
                                          </p:val>
                                        </p:tav>
                                      </p:tavLst>
                                    </p:anim>
                                    <p:anim calcmode="lin" valueType="num">
                                      <p:cBhvr>
                                        <p:cTn id="33" dur="500" fill="hold"/>
                                        <p:tgtEl>
                                          <p:spTgt spid="22"/>
                                        </p:tgtEl>
                                        <p:attrNameLst>
                                          <p:attrName>ppt_h</p:attrName>
                                        </p:attrNameLst>
                                      </p:cBhvr>
                                      <p:tavLst>
                                        <p:tav tm="0">
                                          <p:val>
                                            <p:fltVal val="0"/>
                                          </p:val>
                                        </p:tav>
                                        <p:tav tm="100000">
                                          <p:val>
                                            <p:strVal val="#ppt_h"/>
                                          </p:val>
                                        </p:tav>
                                      </p:tavLst>
                                    </p:anim>
                                    <p:animEffect transition="in" filter="fade">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A9916-3371-795A-E554-6AB9FF7DC4A5}"/>
            </a:ext>
          </a:extLst>
        </p:cNvPr>
        <p:cNvGrpSpPr/>
        <p:nvPr/>
      </p:nvGrpSpPr>
      <p:grpSpPr>
        <a:xfrm>
          <a:off x="0" y="0"/>
          <a:ext cx="0" cy="0"/>
          <a:chOff x="0" y="0"/>
          <a:chExt cx="0" cy="0"/>
        </a:xfrm>
      </p:grpSpPr>
      <p:grpSp>
        <p:nvGrpSpPr>
          <p:cNvPr id="3" name="组合 2">
            <a:extLst>
              <a:ext uri="{FF2B5EF4-FFF2-40B4-BE49-F238E27FC236}">
                <a16:creationId xmlns:a16="http://schemas.microsoft.com/office/drawing/2014/main" id="{16C40B8E-8DD4-1ACA-E215-8F969AFBA062}"/>
              </a:ext>
            </a:extLst>
          </p:cNvPr>
          <p:cNvGrpSpPr/>
          <p:nvPr/>
        </p:nvGrpSpPr>
        <p:grpSpPr>
          <a:xfrm>
            <a:off x="0" y="454025"/>
            <a:ext cx="671830" cy="749300"/>
            <a:chOff x="0" y="1121"/>
            <a:chExt cx="1058" cy="1180"/>
          </a:xfrm>
        </p:grpSpPr>
        <p:sp>
          <p:nvSpPr>
            <p:cNvPr id="2" name="矩形 1">
              <a:extLst>
                <a:ext uri="{FF2B5EF4-FFF2-40B4-BE49-F238E27FC236}">
                  <a16:creationId xmlns:a16="http://schemas.microsoft.com/office/drawing/2014/main" id="{7CB90878-1486-E2E4-9E77-EDE9D1C1D9A2}"/>
                </a:ext>
              </a:extLst>
            </p:cNvPr>
            <p:cNvSpPr/>
            <p:nvPr/>
          </p:nvSpPr>
          <p:spPr>
            <a:xfrm>
              <a:off x="200" y="1321"/>
              <a:ext cx="859" cy="980"/>
            </a:xfrm>
            <a:prstGeom prst="rect">
              <a:avLst/>
            </a:prstGeom>
            <a:noFill/>
            <a:ln w="22225">
              <a:solidFill>
                <a:srgbClr val="11374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7C95E134-351B-7322-A38B-834CFC9AED3F}"/>
                </a:ext>
              </a:extLst>
            </p:cNvPr>
            <p:cNvSpPr/>
            <p:nvPr/>
          </p:nvSpPr>
          <p:spPr>
            <a:xfrm>
              <a:off x="0" y="1121"/>
              <a:ext cx="859" cy="980"/>
            </a:xfrm>
            <a:prstGeom prst="rect">
              <a:avLst/>
            </a:prstGeom>
            <a:solidFill>
              <a:srgbClr val="AD1C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a:extLst>
              <a:ext uri="{FF2B5EF4-FFF2-40B4-BE49-F238E27FC236}">
                <a16:creationId xmlns:a16="http://schemas.microsoft.com/office/drawing/2014/main" id="{D316A026-1119-16E3-496F-75E16572D662}"/>
              </a:ext>
            </a:extLst>
          </p:cNvPr>
          <p:cNvSpPr/>
          <p:nvPr/>
        </p:nvSpPr>
        <p:spPr>
          <a:xfrm>
            <a:off x="795655" y="556895"/>
            <a:ext cx="4402455" cy="36933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b="1" dirty="0"/>
              <a:t>使用分析表分析并生成语法树</a:t>
            </a:r>
            <a:endParaRPr lang="zh-CN" altLang="zh-CN" sz="2400" dirty="0"/>
          </a:p>
        </p:txBody>
      </p:sp>
      <p:grpSp>
        <p:nvGrpSpPr>
          <p:cNvPr id="64" name="组合 63">
            <a:extLst>
              <a:ext uri="{FF2B5EF4-FFF2-40B4-BE49-F238E27FC236}">
                <a16:creationId xmlns:a16="http://schemas.microsoft.com/office/drawing/2014/main" id="{C29C7C7C-7CDC-BB11-8078-8A7A96B77E6B}"/>
              </a:ext>
            </a:extLst>
          </p:cNvPr>
          <p:cNvGrpSpPr/>
          <p:nvPr/>
        </p:nvGrpSpPr>
        <p:grpSpPr>
          <a:xfrm>
            <a:off x="0" y="6631940"/>
            <a:ext cx="12191365" cy="226060"/>
            <a:chOff x="0" y="10444"/>
            <a:chExt cx="19199" cy="356"/>
          </a:xfrm>
        </p:grpSpPr>
        <p:sp>
          <p:nvSpPr>
            <p:cNvPr id="65" name="矩形 64">
              <a:extLst>
                <a:ext uri="{FF2B5EF4-FFF2-40B4-BE49-F238E27FC236}">
                  <a16:creationId xmlns:a16="http://schemas.microsoft.com/office/drawing/2014/main" id="{C37A4AA7-9190-A82A-7C4A-1A8DE2969C27}"/>
                </a:ext>
              </a:extLst>
            </p:cNvPr>
            <p:cNvSpPr/>
            <p:nvPr/>
          </p:nvSpPr>
          <p:spPr>
            <a:xfrm>
              <a:off x="6595" y="10444"/>
              <a:ext cx="12605" cy="356"/>
            </a:xfrm>
            <a:prstGeom prst="rect">
              <a:avLst/>
            </a:prstGeom>
            <a:solidFill>
              <a:srgbClr val="1137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1C3261AA-B909-B115-22BB-2E247359EC24}"/>
                </a:ext>
              </a:extLst>
            </p:cNvPr>
            <p:cNvSpPr/>
            <p:nvPr/>
          </p:nvSpPr>
          <p:spPr>
            <a:xfrm>
              <a:off x="0" y="10444"/>
              <a:ext cx="12605" cy="356"/>
            </a:xfrm>
            <a:prstGeom prst="rect">
              <a:avLst/>
            </a:prstGeom>
            <a:solidFill>
              <a:srgbClr val="AD1C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3" name="直接连接符 12">
            <a:extLst>
              <a:ext uri="{FF2B5EF4-FFF2-40B4-BE49-F238E27FC236}">
                <a16:creationId xmlns:a16="http://schemas.microsoft.com/office/drawing/2014/main" id="{3E0A0AB4-0592-3CD7-ABBC-3CAE42D817E4}"/>
              </a:ext>
            </a:extLst>
          </p:cNvPr>
          <p:cNvCxnSpPr/>
          <p:nvPr/>
        </p:nvCxnSpPr>
        <p:spPr>
          <a:xfrm flipH="1">
            <a:off x="12054840" y="2560955"/>
            <a:ext cx="14605" cy="153860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130BBE61-CDD8-5E78-B869-9DFAE4906CB2}"/>
              </a:ext>
            </a:extLst>
          </p:cNvPr>
          <p:cNvCxnSpPr/>
          <p:nvPr/>
        </p:nvCxnSpPr>
        <p:spPr>
          <a:xfrm rot="16200000" flipH="1">
            <a:off x="11415395" y="1273810"/>
            <a:ext cx="14605" cy="153860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86F49AD9-EB88-A8A6-DC37-7FC0F56107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71790" y="166368"/>
            <a:ext cx="534790" cy="586742"/>
          </a:xfrm>
          <a:prstGeom prst="rect">
            <a:avLst/>
          </a:prstGeom>
        </p:spPr>
      </p:pic>
      <p:sp>
        <p:nvSpPr>
          <p:cNvPr id="6" name="文本框 5">
            <a:extLst>
              <a:ext uri="{FF2B5EF4-FFF2-40B4-BE49-F238E27FC236}">
                <a16:creationId xmlns:a16="http://schemas.microsoft.com/office/drawing/2014/main" id="{8CCC65D3-47D3-8A31-4FF0-407BA3FEF471}"/>
              </a:ext>
            </a:extLst>
          </p:cNvPr>
          <p:cNvSpPr txBox="1"/>
          <p:nvPr/>
        </p:nvSpPr>
        <p:spPr>
          <a:xfrm>
            <a:off x="545465" y="1099742"/>
            <a:ext cx="5122416" cy="5499134"/>
          </a:xfrm>
          <a:prstGeom prst="rect">
            <a:avLst/>
          </a:prstGeom>
          <a:noFill/>
        </p:spPr>
        <p:txBody>
          <a:bodyPr wrap="square" rtlCol="0">
            <a:spAutoFit/>
          </a:bodyPr>
          <a:lstStyle/>
          <a:p>
            <a:pPr algn="just">
              <a:lnSpc>
                <a:spcPct val="150000"/>
              </a:lnSpc>
            </a:pPr>
            <a:r>
              <a:rPr lang="zh-CN" altLang="zh-CN" sz="1200" kern="100" dirty="0">
                <a:effectLst/>
                <a:latin typeface="Times New Roman" panose="02020603050405020304" pitchFamily="18" charset="0"/>
                <a:ea typeface="宋体" panose="02010600030101010101" pitchFamily="2" charset="-122"/>
              </a:rPr>
              <a:t>根据当前状态和词法单元，查找分析表中的操作：</a:t>
            </a:r>
          </a:p>
          <a:p>
            <a:pPr marL="342900" lvl="0" indent="-342900" algn="just">
              <a:lnSpc>
                <a:spcPct val="150000"/>
              </a:lnSpc>
              <a:buSzPts val="1000"/>
              <a:buFont typeface="Symbol" panose="05050102010706020507" pitchFamily="18" charset="2"/>
              <a:buChar char=""/>
              <a:tabLst>
                <a:tab pos="457200" algn="l"/>
              </a:tabLst>
            </a:pPr>
            <a:r>
              <a:rPr lang="zh-CN" altLang="zh-CN" sz="1400" b="1" kern="100" dirty="0">
                <a:effectLst/>
                <a:latin typeface="Times New Roman" panose="02020603050405020304" pitchFamily="18" charset="0"/>
                <a:ea typeface="宋体" panose="02010600030101010101" pitchFamily="2" charset="-122"/>
              </a:rPr>
              <a:t>移进（</a:t>
            </a:r>
            <a:r>
              <a:rPr lang="en-US" altLang="zh-CN" sz="1400" b="1" kern="100" dirty="0">
                <a:effectLst/>
                <a:latin typeface="Times New Roman" panose="02020603050405020304" pitchFamily="18" charset="0"/>
                <a:ea typeface="宋体" panose="02010600030101010101" pitchFamily="2" charset="-122"/>
              </a:rPr>
              <a:t>Shift</a:t>
            </a:r>
            <a:r>
              <a:rPr lang="zh-CN" altLang="zh-CN" sz="1400" b="1" kern="100" dirty="0">
                <a:effectLst/>
                <a:latin typeface="Times New Roman" panose="02020603050405020304" pitchFamily="18" charset="0"/>
                <a:ea typeface="宋体" panose="02010600030101010101" pitchFamily="2" charset="-122"/>
              </a:rPr>
              <a:t>）</a:t>
            </a:r>
            <a:r>
              <a:rPr lang="zh-CN" altLang="zh-CN" sz="1400" kern="100" dirty="0">
                <a:effectLst/>
                <a:latin typeface="Times New Roman" panose="02020603050405020304" pitchFamily="18" charset="0"/>
                <a:ea typeface="宋体" panose="02010600030101010101" pitchFamily="2" charset="-122"/>
              </a:rPr>
              <a:t>：将当前符号移入栈并生成相应的语法树节点，进入下一个状态。</a:t>
            </a:r>
            <a:endParaRPr lang="en-US" altLang="zh-CN" sz="1400" kern="100" dirty="0">
              <a:effectLst/>
              <a:latin typeface="Times New Roman" panose="02020603050405020304" pitchFamily="18" charset="0"/>
              <a:ea typeface="宋体" panose="02010600030101010101" pitchFamily="2" charset="-122"/>
            </a:endParaRPr>
          </a:p>
          <a:p>
            <a:pPr marL="342900" indent="-342900" algn="just">
              <a:lnSpc>
                <a:spcPct val="150000"/>
              </a:lnSpc>
              <a:buSzPts val="1000"/>
              <a:buFont typeface="Symbol" panose="05050102010706020507" pitchFamily="18" charset="2"/>
              <a:buChar char=""/>
              <a:tabLst>
                <a:tab pos="457200" algn="l"/>
              </a:tabLst>
            </a:pPr>
            <a:r>
              <a:rPr lang="zh-CN" altLang="zh-CN" sz="1400" b="1" kern="100" dirty="0">
                <a:effectLst/>
                <a:latin typeface="Times New Roman" panose="02020603050405020304" pitchFamily="18" charset="0"/>
                <a:ea typeface="宋体" panose="02010600030101010101" pitchFamily="2" charset="-122"/>
              </a:rPr>
              <a:t>规约（</a:t>
            </a:r>
            <a:r>
              <a:rPr lang="en-US" altLang="zh-CN" sz="1400" b="1" kern="100" dirty="0">
                <a:effectLst/>
                <a:latin typeface="Times New Roman" panose="02020603050405020304" pitchFamily="18" charset="0"/>
                <a:ea typeface="宋体" panose="02010600030101010101" pitchFamily="2" charset="-122"/>
              </a:rPr>
              <a:t>Reduce</a:t>
            </a:r>
            <a:r>
              <a:rPr lang="zh-CN" altLang="zh-CN" sz="1400" b="1" kern="100" dirty="0">
                <a:effectLst/>
                <a:latin typeface="Times New Roman" panose="02020603050405020304" pitchFamily="18" charset="0"/>
                <a:ea typeface="宋体" panose="02010600030101010101" pitchFamily="2" charset="-122"/>
              </a:rPr>
              <a:t>）</a:t>
            </a:r>
            <a:r>
              <a:rPr lang="zh-CN" altLang="zh-CN" sz="1400" kern="100" dirty="0">
                <a:effectLst/>
                <a:latin typeface="Times New Roman" panose="02020603050405020304" pitchFamily="18" charset="0"/>
                <a:ea typeface="宋体" panose="02010600030101010101" pitchFamily="2" charset="-122"/>
              </a:rPr>
              <a:t>：根据产生式进行规约，生成新的语法树节点，注意判断一些符号，不加入语法树中，并将相应数量的栈节点弹出作为子节点。</a:t>
            </a:r>
            <a:endParaRPr lang="en-US" altLang="zh-CN" sz="1400" kern="100" dirty="0">
              <a:effectLst/>
              <a:latin typeface="Times New Roman" panose="02020603050405020304" pitchFamily="18" charset="0"/>
              <a:ea typeface="宋体" panose="02010600030101010101" pitchFamily="2" charset="-122"/>
            </a:endParaRPr>
          </a:p>
          <a:p>
            <a:pPr marL="342900" indent="-342900" algn="just">
              <a:lnSpc>
                <a:spcPct val="150000"/>
              </a:lnSpc>
              <a:buSzPts val="1000"/>
              <a:buFont typeface="+mj-lt"/>
              <a:buAutoNum type="arabicPeriod"/>
              <a:tabLst>
                <a:tab pos="457200" algn="l"/>
              </a:tabLst>
            </a:pPr>
            <a:r>
              <a:rPr lang="zh-CN" altLang="zh-CN" sz="1400" b="1" kern="100" dirty="0">
                <a:solidFill>
                  <a:srgbClr val="FF0000"/>
                </a:solidFill>
                <a:effectLst/>
                <a:latin typeface="Times New Roman" panose="02020603050405020304" pitchFamily="18" charset="0"/>
                <a:ea typeface="宋体" panose="02010600030101010101" pitchFamily="2" charset="-122"/>
              </a:rPr>
              <a:t>当文法右侧不存在操作符时，使用左侧作为操作符根节点</a:t>
            </a:r>
          </a:p>
          <a:p>
            <a:pPr marL="342900" indent="-342900" algn="just">
              <a:lnSpc>
                <a:spcPct val="150000"/>
              </a:lnSpc>
              <a:buSzPts val="1000"/>
              <a:buFont typeface="+mj-lt"/>
              <a:buAutoNum type="arabicPeriod"/>
              <a:tabLst>
                <a:tab pos="457200" algn="l"/>
              </a:tabLst>
            </a:pPr>
            <a:r>
              <a:rPr lang="zh-CN" altLang="zh-CN" sz="1400" b="1" kern="100" dirty="0">
                <a:solidFill>
                  <a:srgbClr val="FF0000"/>
                </a:solidFill>
                <a:effectLst/>
                <a:latin typeface="Times New Roman" panose="02020603050405020304" pitchFamily="18" charset="0"/>
                <a:ea typeface="宋体" panose="02010600030101010101" pitchFamily="2" charset="-122"/>
              </a:rPr>
              <a:t>当文法右侧存在一个操作符时，使用操作符节点作为根节点</a:t>
            </a:r>
          </a:p>
          <a:p>
            <a:pPr marL="342900" indent="-342900" algn="just">
              <a:lnSpc>
                <a:spcPct val="150000"/>
              </a:lnSpc>
              <a:buSzPts val="1000"/>
              <a:buFont typeface="+mj-lt"/>
              <a:buAutoNum type="arabicPeriod"/>
              <a:tabLst>
                <a:tab pos="457200" algn="l"/>
              </a:tabLst>
            </a:pPr>
            <a:r>
              <a:rPr lang="zh-CN" altLang="zh-CN" sz="1400" b="1" kern="100" dirty="0">
                <a:solidFill>
                  <a:srgbClr val="FF0000"/>
                </a:solidFill>
                <a:effectLst/>
                <a:latin typeface="Times New Roman" panose="02020603050405020304" pitchFamily="18" charset="0"/>
                <a:ea typeface="宋体" panose="02010600030101010101" pitchFamily="2" charset="-122"/>
              </a:rPr>
              <a:t>当文法右侧存在多个操作符时，拼接操作符，作为操作根节点</a:t>
            </a:r>
            <a:endParaRPr lang="zh-CN" altLang="zh-CN" sz="1200" b="1" kern="100" dirty="0">
              <a:solidFill>
                <a:srgbClr val="FF0000"/>
              </a:solidFill>
              <a:effectLst/>
              <a:latin typeface="Times New Roman" panose="02020603050405020304" pitchFamily="18" charset="0"/>
              <a:ea typeface="宋体" panose="02010600030101010101" pitchFamily="2" charset="-122"/>
            </a:endParaRPr>
          </a:p>
          <a:p>
            <a:pPr marL="342900" lvl="0" indent="-342900" algn="just">
              <a:lnSpc>
                <a:spcPct val="150000"/>
              </a:lnSpc>
              <a:buSzPts val="1000"/>
              <a:buFont typeface="Symbol" panose="05050102010706020507" pitchFamily="18" charset="2"/>
              <a:buChar char=""/>
              <a:tabLst>
                <a:tab pos="457200" algn="l"/>
              </a:tabLst>
            </a:pPr>
            <a:r>
              <a:rPr lang="zh-CN" altLang="zh-CN" sz="1400" b="1" kern="100" dirty="0">
                <a:effectLst/>
                <a:latin typeface="Times New Roman" panose="02020603050405020304" pitchFamily="18" charset="0"/>
                <a:ea typeface="宋体" panose="02010600030101010101" pitchFamily="2" charset="-122"/>
              </a:rPr>
              <a:t>接受（</a:t>
            </a:r>
            <a:r>
              <a:rPr lang="en-US" altLang="zh-CN" sz="1400" b="1" kern="100" dirty="0">
                <a:effectLst/>
                <a:latin typeface="Times New Roman" panose="02020603050405020304" pitchFamily="18" charset="0"/>
                <a:ea typeface="宋体" panose="02010600030101010101" pitchFamily="2" charset="-122"/>
              </a:rPr>
              <a:t>Accept</a:t>
            </a:r>
            <a:r>
              <a:rPr lang="zh-CN" altLang="zh-CN" sz="1400" b="1" kern="100" dirty="0">
                <a:effectLst/>
                <a:latin typeface="Times New Roman" panose="02020603050405020304" pitchFamily="18" charset="0"/>
                <a:ea typeface="宋体" panose="02010600030101010101" pitchFamily="2" charset="-122"/>
              </a:rPr>
              <a:t>）</a:t>
            </a:r>
            <a:r>
              <a:rPr lang="zh-CN" altLang="zh-CN" sz="1400" kern="100" dirty="0">
                <a:effectLst/>
                <a:latin typeface="Times New Roman" panose="02020603050405020304" pitchFamily="18" charset="0"/>
                <a:ea typeface="宋体" panose="02010600030101010101" pitchFamily="2" charset="-122"/>
              </a:rPr>
              <a:t>：当分析成功时，接受输入并返回生成的语法树。</a:t>
            </a:r>
          </a:p>
          <a:p>
            <a:pPr marL="342900" lvl="0" indent="-342900" algn="just">
              <a:lnSpc>
                <a:spcPct val="150000"/>
              </a:lnSpc>
              <a:buSzPts val="1000"/>
              <a:buFont typeface="Symbol" panose="05050102010706020507" pitchFamily="18" charset="2"/>
              <a:buChar char=""/>
              <a:tabLst>
                <a:tab pos="457200" algn="l"/>
              </a:tabLst>
            </a:pPr>
            <a:r>
              <a:rPr lang="zh-CN" altLang="zh-CN" sz="1400" kern="100" dirty="0">
                <a:effectLst/>
                <a:latin typeface="Times New Roman" panose="02020603050405020304" pitchFamily="18" charset="0"/>
                <a:ea typeface="宋体" panose="02010600030101010101" pitchFamily="2" charset="-122"/>
              </a:rPr>
              <a:t>在每个步骤中，通过状态栈的变化来决定下一步的操作，并根据产生式和</a:t>
            </a:r>
            <a:r>
              <a:rPr lang="en-US" altLang="zh-CN" sz="1400" kern="100" dirty="0">
                <a:effectLst/>
                <a:latin typeface="Times New Roman" panose="02020603050405020304" pitchFamily="18" charset="0"/>
                <a:ea typeface="宋体" panose="02010600030101010101" pitchFamily="2" charset="-122"/>
              </a:rPr>
              <a:t>GOTO</a:t>
            </a:r>
            <a:r>
              <a:rPr lang="zh-CN" altLang="zh-CN" sz="1400" kern="100" dirty="0">
                <a:effectLst/>
                <a:latin typeface="Times New Roman" panose="02020603050405020304" pitchFamily="18" charset="0"/>
                <a:ea typeface="宋体" panose="02010600030101010101" pitchFamily="2" charset="-122"/>
              </a:rPr>
              <a:t>表更新状态。</a:t>
            </a:r>
          </a:p>
          <a:p>
            <a:pPr marL="342900" lvl="0" indent="-342900" algn="just">
              <a:lnSpc>
                <a:spcPct val="150000"/>
              </a:lnSpc>
              <a:buSzPts val="1000"/>
              <a:buFont typeface="Symbol" panose="05050102010706020507" pitchFamily="18" charset="2"/>
              <a:buChar char=""/>
              <a:tabLst>
                <a:tab pos="457200" algn="l"/>
              </a:tabLst>
            </a:pPr>
            <a:r>
              <a:rPr lang="zh-CN" altLang="zh-CN" sz="1400" kern="100" dirty="0">
                <a:effectLst/>
                <a:latin typeface="Times New Roman" panose="02020603050405020304" pitchFamily="18" charset="0"/>
                <a:ea typeface="宋体" panose="02010600030101010101" pitchFamily="2" charset="-122"/>
              </a:rPr>
              <a:t>如果操作表中没有对应操作，或状态栈无法继续弹出状态，则报错。</a:t>
            </a:r>
          </a:p>
        </p:txBody>
      </p:sp>
      <p:pic>
        <p:nvPicPr>
          <p:cNvPr id="27650" name="Picture 2" descr="Diagram summary">
            <a:extLst>
              <a:ext uri="{FF2B5EF4-FFF2-40B4-BE49-F238E27FC236}">
                <a16:creationId xmlns:a16="http://schemas.microsoft.com/office/drawing/2014/main" id="{E06CF170-ACA8-852C-A75B-B4A1D4F5B4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73930" y="591184"/>
            <a:ext cx="5507975" cy="5499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8438523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strVal val="#ppt_w*0.70"/>
                                          </p:val>
                                        </p:tav>
                                        <p:tav tm="100000">
                                          <p:val>
                                            <p:strVal val="#ppt_w"/>
                                          </p:val>
                                        </p:tav>
                                      </p:tavLst>
                                    </p:anim>
                                    <p:anim calcmode="lin" valueType="num">
                                      <p:cBhvr>
                                        <p:cTn id="13" dur="1000" fill="hold"/>
                                        <p:tgtEl>
                                          <p:spTgt spid="5"/>
                                        </p:tgtEl>
                                        <p:attrNameLst>
                                          <p:attrName>ppt_h</p:attrName>
                                        </p:attrNameLst>
                                      </p:cBhvr>
                                      <p:tavLst>
                                        <p:tav tm="0">
                                          <p:val>
                                            <p:strVal val="#ppt_h"/>
                                          </p:val>
                                        </p:tav>
                                        <p:tav tm="100000">
                                          <p:val>
                                            <p:strVal val="#ppt_h"/>
                                          </p:val>
                                        </p:tav>
                                      </p:tavLst>
                                    </p:anim>
                                    <p:animEffect transition="in" filter="fade">
                                      <p:cBhvr>
                                        <p:cTn id="14" dur="1000"/>
                                        <p:tgtEl>
                                          <p:spTgt spid="5"/>
                                        </p:tgtEl>
                                      </p:cBhvr>
                                    </p:animEffect>
                                  </p:childTnLst>
                                </p:cTn>
                              </p:par>
                              <p:par>
                                <p:cTn id="15" presetID="55" presetClass="entr" presetSubtype="0" fill="hold" nodeType="withEffect">
                                  <p:stCondLst>
                                    <p:cond delay="0"/>
                                  </p:stCondLst>
                                  <p:childTnLst>
                                    <p:set>
                                      <p:cBhvr>
                                        <p:cTn id="16" dur="1" fill="hold">
                                          <p:stCondLst>
                                            <p:cond delay="0"/>
                                          </p:stCondLst>
                                        </p:cTn>
                                        <p:tgtEl>
                                          <p:spTgt spid="64"/>
                                        </p:tgtEl>
                                        <p:attrNameLst>
                                          <p:attrName>style.visibility</p:attrName>
                                        </p:attrNameLst>
                                      </p:cBhvr>
                                      <p:to>
                                        <p:strVal val="visible"/>
                                      </p:to>
                                    </p:set>
                                    <p:anim calcmode="lin" valueType="num">
                                      <p:cBhvr>
                                        <p:cTn id="17" dur="1000" fill="hold"/>
                                        <p:tgtEl>
                                          <p:spTgt spid="64"/>
                                        </p:tgtEl>
                                        <p:attrNameLst>
                                          <p:attrName>ppt_w</p:attrName>
                                        </p:attrNameLst>
                                      </p:cBhvr>
                                      <p:tavLst>
                                        <p:tav tm="0">
                                          <p:val>
                                            <p:strVal val="#ppt_w*0.70"/>
                                          </p:val>
                                        </p:tav>
                                        <p:tav tm="100000">
                                          <p:val>
                                            <p:strVal val="#ppt_w"/>
                                          </p:val>
                                        </p:tav>
                                      </p:tavLst>
                                    </p:anim>
                                    <p:anim calcmode="lin" valueType="num">
                                      <p:cBhvr>
                                        <p:cTn id="18" dur="1000" fill="hold"/>
                                        <p:tgtEl>
                                          <p:spTgt spid="64"/>
                                        </p:tgtEl>
                                        <p:attrNameLst>
                                          <p:attrName>ppt_h</p:attrName>
                                        </p:attrNameLst>
                                      </p:cBhvr>
                                      <p:tavLst>
                                        <p:tav tm="0">
                                          <p:val>
                                            <p:strVal val="#ppt_h"/>
                                          </p:val>
                                        </p:tav>
                                        <p:tav tm="100000">
                                          <p:val>
                                            <p:strVal val="#ppt_h"/>
                                          </p:val>
                                        </p:tav>
                                      </p:tavLst>
                                    </p:anim>
                                    <p:animEffect transition="in" filter="fade">
                                      <p:cBhvr>
                                        <p:cTn id="19" dur="1000"/>
                                        <p:tgtEl>
                                          <p:spTgt spid="64"/>
                                        </p:tgtEl>
                                      </p:cBhvr>
                                    </p:animEffect>
                                  </p:childTnLst>
                                </p:cTn>
                              </p:par>
                              <p:par>
                                <p:cTn id="20" presetID="55"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1000" fill="hold"/>
                                        <p:tgtEl>
                                          <p:spTgt spid="13"/>
                                        </p:tgtEl>
                                        <p:attrNameLst>
                                          <p:attrName>ppt_w</p:attrName>
                                        </p:attrNameLst>
                                      </p:cBhvr>
                                      <p:tavLst>
                                        <p:tav tm="0">
                                          <p:val>
                                            <p:strVal val="#ppt_w*0.70"/>
                                          </p:val>
                                        </p:tav>
                                        <p:tav tm="100000">
                                          <p:val>
                                            <p:strVal val="#ppt_w"/>
                                          </p:val>
                                        </p:tav>
                                      </p:tavLst>
                                    </p:anim>
                                    <p:anim calcmode="lin" valueType="num">
                                      <p:cBhvr>
                                        <p:cTn id="23" dur="1000" fill="hold"/>
                                        <p:tgtEl>
                                          <p:spTgt spid="13"/>
                                        </p:tgtEl>
                                        <p:attrNameLst>
                                          <p:attrName>ppt_h</p:attrName>
                                        </p:attrNameLst>
                                      </p:cBhvr>
                                      <p:tavLst>
                                        <p:tav tm="0">
                                          <p:val>
                                            <p:strVal val="#ppt_h"/>
                                          </p:val>
                                        </p:tav>
                                        <p:tav tm="100000">
                                          <p:val>
                                            <p:strVal val="#ppt_h"/>
                                          </p:val>
                                        </p:tav>
                                      </p:tavLst>
                                    </p:anim>
                                    <p:animEffect transition="in" filter="fade">
                                      <p:cBhvr>
                                        <p:cTn id="24" dur="1000"/>
                                        <p:tgtEl>
                                          <p:spTgt spid="13"/>
                                        </p:tgtEl>
                                      </p:cBhvr>
                                    </p:animEffect>
                                  </p:childTnLst>
                                </p:cTn>
                              </p:par>
                              <p:par>
                                <p:cTn id="25" presetID="55"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1000" fill="hold"/>
                                        <p:tgtEl>
                                          <p:spTgt spid="21"/>
                                        </p:tgtEl>
                                        <p:attrNameLst>
                                          <p:attrName>ppt_w</p:attrName>
                                        </p:attrNameLst>
                                      </p:cBhvr>
                                      <p:tavLst>
                                        <p:tav tm="0">
                                          <p:val>
                                            <p:strVal val="#ppt_w*0.70"/>
                                          </p:val>
                                        </p:tav>
                                        <p:tav tm="100000">
                                          <p:val>
                                            <p:strVal val="#ppt_w"/>
                                          </p:val>
                                        </p:tav>
                                      </p:tavLst>
                                    </p:anim>
                                    <p:anim calcmode="lin" valueType="num">
                                      <p:cBhvr>
                                        <p:cTn id="28" dur="1000" fill="hold"/>
                                        <p:tgtEl>
                                          <p:spTgt spid="21"/>
                                        </p:tgtEl>
                                        <p:attrNameLst>
                                          <p:attrName>ppt_h</p:attrName>
                                        </p:attrNameLst>
                                      </p:cBhvr>
                                      <p:tavLst>
                                        <p:tav tm="0">
                                          <p:val>
                                            <p:strVal val="#ppt_h"/>
                                          </p:val>
                                        </p:tav>
                                        <p:tav tm="100000">
                                          <p:val>
                                            <p:strVal val="#ppt_h"/>
                                          </p:val>
                                        </p:tav>
                                      </p:tavLst>
                                    </p:anim>
                                    <p:animEffect transition="in" filter="fade">
                                      <p:cBhvr>
                                        <p:cTn id="29" dur="1000"/>
                                        <p:tgtEl>
                                          <p:spTgt spid="21"/>
                                        </p:tgtEl>
                                      </p:cBhvr>
                                    </p:animEffect>
                                  </p:childTnLst>
                                </p:cTn>
                              </p:par>
                              <p:par>
                                <p:cTn id="30" presetID="53" presetClass="entr" presetSubtype="16"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p:cTn id="32" dur="500" fill="hold"/>
                                        <p:tgtEl>
                                          <p:spTgt spid="22"/>
                                        </p:tgtEl>
                                        <p:attrNameLst>
                                          <p:attrName>ppt_w</p:attrName>
                                        </p:attrNameLst>
                                      </p:cBhvr>
                                      <p:tavLst>
                                        <p:tav tm="0">
                                          <p:val>
                                            <p:fltVal val="0"/>
                                          </p:val>
                                        </p:tav>
                                        <p:tav tm="100000">
                                          <p:val>
                                            <p:strVal val="#ppt_w"/>
                                          </p:val>
                                        </p:tav>
                                      </p:tavLst>
                                    </p:anim>
                                    <p:anim calcmode="lin" valueType="num">
                                      <p:cBhvr>
                                        <p:cTn id="33" dur="500" fill="hold"/>
                                        <p:tgtEl>
                                          <p:spTgt spid="22"/>
                                        </p:tgtEl>
                                        <p:attrNameLst>
                                          <p:attrName>ppt_h</p:attrName>
                                        </p:attrNameLst>
                                      </p:cBhvr>
                                      <p:tavLst>
                                        <p:tav tm="0">
                                          <p:val>
                                            <p:fltVal val="0"/>
                                          </p:val>
                                        </p:tav>
                                        <p:tav tm="100000">
                                          <p:val>
                                            <p:strVal val="#ppt_h"/>
                                          </p:val>
                                        </p:tav>
                                      </p:tavLst>
                                    </p:anim>
                                    <p:animEffect transition="in" filter="fade">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rot="5400000">
            <a:off x="-1639570" y="3411220"/>
            <a:ext cx="5085715" cy="1807210"/>
            <a:chOff x="13288" y="7954"/>
            <a:chExt cx="5771" cy="2846"/>
          </a:xfrm>
        </p:grpSpPr>
        <p:sp>
          <p:nvSpPr>
            <p:cNvPr id="6" name="等腰三角形 5"/>
            <p:cNvSpPr/>
            <p:nvPr/>
          </p:nvSpPr>
          <p:spPr>
            <a:xfrm>
              <a:off x="13672" y="8737"/>
              <a:ext cx="3275" cy="2063"/>
            </a:xfrm>
            <a:prstGeom prst="triangle">
              <a:avLst>
                <a:gd name="adj" fmla="val 50507"/>
              </a:avLst>
            </a:prstGeom>
            <a:solidFill>
              <a:srgbClr val="113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a:off x="13288" y="8169"/>
              <a:ext cx="4041" cy="2631"/>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a:off x="15274" y="8515"/>
              <a:ext cx="3785" cy="2285"/>
            </a:xfrm>
            <a:prstGeom prst="triangle">
              <a:avLst/>
            </a:prstGeom>
            <a:solidFill>
              <a:srgbClr val="AD1C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flipH="1" flipV="1">
              <a:off x="17190" y="7954"/>
              <a:ext cx="1477" cy="1823"/>
            </a:xfrm>
            <a:prstGeom prst="line">
              <a:avLst/>
            </a:prstGeom>
            <a:ln w="38100">
              <a:solidFill>
                <a:srgbClr val="AD1C1D"/>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rot="5400000" flipH="1" flipV="1">
            <a:off x="8745220" y="1639570"/>
            <a:ext cx="5085715" cy="1807210"/>
            <a:chOff x="13288" y="7954"/>
            <a:chExt cx="5771" cy="2846"/>
          </a:xfrm>
        </p:grpSpPr>
        <p:sp>
          <p:nvSpPr>
            <p:cNvPr id="3" name="等腰三角形 2"/>
            <p:cNvSpPr/>
            <p:nvPr/>
          </p:nvSpPr>
          <p:spPr>
            <a:xfrm>
              <a:off x="13672" y="8737"/>
              <a:ext cx="3275" cy="2063"/>
            </a:xfrm>
            <a:prstGeom prst="triangle">
              <a:avLst>
                <a:gd name="adj" fmla="val 50507"/>
              </a:avLst>
            </a:prstGeom>
            <a:solidFill>
              <a:srgbClr val="113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a:off x="13288" y="8169"/>
              <a:ext cx="4041" cy="2631"/>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a:off x="15274" y="8515"/>
              <a:ext cx="3785" cy="2285"/>
            </a:xfrm>
            <a:prstGeom prst="triangle">
              <a:avLst/>
            </a:prstGeom>
            <a:solidFill>
              <a:srgbClr val="AD1C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flipH="1" flipV="1">
              <a:off x="17190" y="7954"/>
              <a:ext cx="1477" cy="1823"/>
            </a:xfrm>
            <a:prstGeom prst="line">
              <a:avLst/>
            </a:prstGeom>
            <a:ln w="38100">
              <a:solidFill>
                <a:srgbClr val="AD1C1D"/>
              </a:solidFill>
            </a:ln>
          </p:spPr>
          <p:style>
            <a:lnRef idx="1">
              <a:schemeClr val="accent1"/>
            </a:lnRef>
            <a:fillRef idx="0">
              <a:schemeClr val="accent1"/>
            </a:fillRef>
            <a:effectRef idx="0">
              <a:schemeClr val="accent1"/>
            </a:effectRef>
            <a:fontRef idx="minor">
              <a:schemeClr val="tx1"/>
            </a:fontRef>
          </p:style>
        </p:cxnSp>
      </p:grpSp>
      <p:sp>
        <p:nvSpPr>
          <p:cNvPr id="16" name="矩形 15"/>
          <p:cNvSpPr/>
          <p:nvPr/>
        </p:nvSpPr>
        <p:spPr>
          <a:xfrm>
            <a:off x="3676015" y="2635250"/>
            <a:ext cx="4685030" cy="110680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defRPr/>
            </a:pPr>
            <a:r>
              <a:rPr lang="zh-CN" altLang="en-US" sz="6600" kern="100" dirty="0">
                <a:latin typeface="字魂105号-简雅黑" panose="00000500000000000000" charset="-122"/>
                <a:ea typeface="字魂105号-简雅黑" panose="00000500000000000000" charset="-122"/>
                <a:cs typeface="Times New Roman" panose="02020603050405020304" pitchFamily="18" charset="0"/>
              </a:rPr>
              <a:t>项目测试</a:t>
            </a:r>
            <a:endParaRPr lang="zh-CN" altLang="en-US" sz="6600" kern="100" dirty="0">
              <a:solidFill>
                <a:schemeClr val="tx1"/>
              </a:solidFill>
              <a:latin typeface="字魂105号-简雅黑" panose="00000500000000000000" charset="-122"/>
              <a:ea typeface="字魂105号-简雅黑" panose="00000500000000000000" charset="-122"/>
              <a:cs typeface="Times New Roman" panose="02020603050405020304" pitchFamily="18" charset="0"/>
            </a:endParaRPr>
          </a:p>
        </p:txBody>
      </p:sp>
      <p:sp>
        <p:nvSpPr>
          <p:cNvPr id="10" name="椭圆 9"/>
          <p:cNvSpPr/>
          <p:nvPr/>
        </p:nvSpPr>
        <p:spPr>
          <a:xfrm>
            <a:off x="4735195" y="4866005"/>
            <a:ext cx="571500" cy="571500"/>
          </a:xfrm>
          <a:prstGeom prst="ellipse">
            <a:avLst/>
          </a:prstGeom>
          <a:solidFill>
            <a:schemeClr val="bg1"/>
          </a:solidFill>
          <a:ln>
            <a:solidFill>
              <a:srgbClr val="1137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5732780" y="4866005"/>
            <a:ext cx="571500" cy="571500"/>
          </a:xfrm>
          <a:prstGeom prst="ellipse">
            <a:avLst/>
          </a:prstGeom>
          <a:solidFill>
            <a:schemeClr val="bg1"/>
          </a:solidFill>
          <a:ln>
            <a:solidFill>
              <a:srgbClr val="AD1C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731635" y="4866005"/>
            <a:ext cx="571500" cy="571500"/>
          </a:xfrm>
          <a:prstGeom prst="ellipse">
            <a:avLst/>
          </a:prstGeom>
          <a:noFill/>
          <a:ln>
            <a:solidFill>
              <a:srgbClr val="1137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937125" y="5078730"/>
            <a:ext cx="146685" cy="146685"/>
          </a:xfrm>
          <a:prstGeom prst="ellipse">
            <a:avLst/>
          </a:prstGeom>
          <a:solidFill>
            <a:srgbClr val="1631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5944870" y="5078095"/>
            <a:ext cx="146685" cy="146685"/>
          </a:xfrm>
          <a:prstGeom prst="ellipse">
            <a:avLst/>
          </a:prstGeom>
          <a:solidFill>
            <a:srgbClr val="AD1C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944360" y="5078730"/>
            <a:ext cx="146685" cy="146685"/>
          </a:xfrm>
          <a:prstGeom prst="ellipse">
            <a:avLst/>
          </a:prstGeom>
          <a:solidFill>
            <a:srgbClr val="1631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5083810" y="1964690"/>
            <a:ext cx="1963420" cy="556895"/>
          </a:xfrm>
          <a:prstGeom prst="roundRect">
            <a:avLst>
              <a:gd name="adj" fmla="val 50000"/>
            </a:avLst>
          </a:prstGeom>
          <a:solidFill>
            <a:srgbClr val="113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文本框 87"/>
          <p:cNvSpPr txBox="1"/>
          <p:nvPr/>
        </p:nvSpPr>
        <p:spPr>
          <a:xfrm>
            <a:off x="5276215" y="2012950"/>
            <a:ext cx="1578610"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solidFill>
                <a:latin typeface="字魂59号-创粗黑" panose="00000500000000000000" charset="-122"/>
                <a:ea typeface="字魂59号-创粗黑" panose="00000500000000000000" charset="-122"/>
              </a:rPr>
              <a:t>PART 4   04</a:t>
            </a:r>
          </a:p>
        </p:txBody>
      </p:sp>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randombar(horizontal)">
                                      <p:cBhvr>
                                        <p:cTn id="7" dur="500"/>
                                        <p:tgtEl>
                                          <p:spTgt spid="45"/>
                                        </p:tgtEl>
                                      </p:cBhvr>
                                    </p:animEffect>
                                  </p:childTnLst>
                                </p:cTn>
                              </p:par>
                              <p:par>
                                <p:cTn id="8" presetID="14"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randombar(horizontal)">
                                      <p:cBhvr>
                                        <p:cTn id="13" dur="500"/>
                                        <p:tgtEl>
                                          <p:spTgt spid="16"/>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randombar(horizontal)">
                                      <p:cBhvr>
                                        <p:cTn id="16" dur="500"/>
                                        <p:tgtEl>
                                          <p:spTgt spid="10"/>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randombar(horizontal)">
                                      <p:cBhvr>
                                        <p:cTn id="19" dur="500"/>
                                        <p:tgtEl>
                                          <p:spTgt spid="11"/>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randombar(horizontal)">
                                      <p:cBhvr>
                                        <p:cTn id="22" dur="500"/>
                                        <p:tgtEl>
                                          <p:spTgt spid="17"/>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randombar(horizontal)">
                                      <p:cBhvr>
                                        <p:cTn id="25" dur="500"/>
                                        <p:tgtEl>
                                          <p:spTgt spid="18"/>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randombar(horizontal)">
                                      <p:cBhvr>
                                        <p:cTn id="28" dur="500"/>
                                        <p:tgtEl>
                                          <p:spTgt spid="19"/>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randombar(horizontal)">
                                      <p:cBhvr>
                                        <p:cTn id="31" dur="500"/>
                                        <p:tgtEl>
                                          <p:spTgt spid="20"/>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randombar(horizontal)">
                                      <p:cBhvr>
                                        <p:cTn id="34" dur="500"/>
                                        <p:tgtEl>
                                          <p:spTgt spid="12"/>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88"/>
                                        </p:tgtEl>
                                        <p:attrNameLst>
                                          <p:attrName>style.visibility</p:attrName>
                                        </p:attrNameLst>
                                      </p:cBhvr>
                                      <p:to>
                                        <p:strVal val="visible"/>
                                      </p:to>
                                    </p:set>
                                    <p:animEffect transition="in" filter="randombar(horizontal)">
                                      <p:cBhvr>
                                        <p:cTn id="37"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0" grpId="0" animBg="1"/>
      <p:bldP spid="11" grpId="0" animBg="1"/>
      <p:bldP spid="17" grpId="0" animBg="1"/>
      <p:bldP spid="18" grpId="0" animBg="1"/>
      <p:bldP spid="19" grpId="0" animBg="1"/>
      <p:bldP spid="20" grpId="0" animBg="1"/>
      <p:bldP spid="12" grpId="0" animBg="1"/>
      <p:bldP spid="8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45574-5AB9-8FB8-6D47-C22C86A4DDD3}"/>
            </a:ext>
          </a:extLst>
        </p:cNvPr>
        <p:cNvGrpSpPr/>
        <p:nvPr/>
      </p:nvGrpSpPr>
      <p:grpSpPr>
        <a:xfrm>
          <a:off x="0" y="0"/>
          <a:ext cx="0" cy="0"/>
          <a:chOff x="0" y="0"/>
          <a:chExt cx="0" cy="0"/>
        </a:xfrm>
      </p:grpSpPr>
      <p:grpSp>
        <p:nvGrpSpPr>
          <p:cNvPr id="3" name="组合 2">
            <a:extLst>
              <a:ext uri="{FF2B5EF4-FFF2-40B4-BE49-F238E27FC236}">
                <a16:creationId xmlns:a16="http://schemas.microsoft.com/office/drawing/2014/main" id="{8FC060A0-9647-889E-28E7-44999DEA12B6}"/>
              </a:ext>
            </a:extLst>
          </p:cNvPr>
          <p:cNvGrpSpPr/>
          <p:nvPr/>
        </p:nvGrpSpPr>
        <p:grpSpPr>
          <a:xfrm>
            <a:off x="0" y="454025"/>
            <a:ext cx="671830" cy="749300"/>
            <a:chOff x="0" y="1121"/>
            <a:chExt cx="1058" cy="1180"/>
          </a:xfrm>
        </p:grpSpPr>
        <p:sp>
          <p:nvSpPr>
            <p:cNvPr id="2" name="矩形 1">
              <a:extLst>
                <a:ext uri="{FF2B5EF4-FFF2-40B4-BE49-F238E27FC236}">
                  <a16:creationId xmlns:a16="http://schemas.microsoft.com/office/drawing/2014/main" id="{FF05A060-06BC-FEFF-BB71-460911D7D470}"/>
                </a:ext>
              </a:extLst>
            </p:cNvPr>
            <p:cNvSpPr/>
            <p:nvPr/>
          </p:nvSpPr>
          <p:spPr>
            <a:xfrm>
              <a:off x="200" y="1321"/>
              <a:ext cx="859" cy="980"/>
            </a:xfrm>
            <a:prstGeom prst="rect">
              <a:avLst/>
            </a:prstGeom>
            <a:noFill/>
            <a:ln w="22225">
              <a:solidFill>
                <a:srgbClr val="11374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2BF9CFDF-1E4B-8DC7-F365-15CD5EA1052B}"/>
                </a:ext>
              </a:extLst>
            </p:cNvPr>
            <p:cNvSpPr/>
            <p:nvPr/>
          </p:nvSpPr>
          <p:spPr>
            <a:xfrm>
              <a:off x="0" y="1121"/>
              <a:ext cx="859" cy="980"/>
            </a:xfrm>
            <a:prstGeom prst="rect">
              <a:avLst/>
            </a:prstGeom>
            <a:solidFill>
              <a:srgbClr val="AD1C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a:extLst>
              <a:ext uri="{FF2B5EF4-FFF2-40B4-BE49-F238E27FC236}">
                <a16:creationId xmlns:a16="http://schemas.microsoft.com/office/drawing/2014/main" id="{2AA17E3C-2987-1808-AF28-8F4898B20486}"/>
              </a:ext>
            </a:extLst>
          </p:cNvPr>
          <p:cNvSpPr/>
          <p:nvPr/>
        </p:nvSpPr>
        <p:spPr>
          <a:xfrm>
            <a:off x="795655" y="556895"/>
            <a:ext cx="4402455" cy="36933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t>TINY</a:t>
            </a:r>
            <a:r>
              <a:rPr lang="zh-CN" altLang="en-US" b="1" dirty="0"/>
              <a:t>语言的测试</a:t>
            </a:r>
            <a:endParaRPr lang="zh-CN" altLang="zh-CN" sz="2400" dirty="0"/>
          </a:p>
        </p:txBody>
      </p:sp>
      <p:grpSp>
        <p:nvGrpSpPr>
          <p:cNvPr id="64" name="组合 63">
            <a:extLst>
              <a:ext uri="{FF2B5EF4-FFF2-40B4-BE49-F238E27FC236}">
                <a16:creationId xmlns:a16="http://schemas.microsoft.com/office/drawing/2014/main" id="{94A6644C-5114-D60D-622B-1C1800BAF8E3}"/>
              </a:ext>
            </a:extLst>
          </p:cNvPr>
          <p:cNvGrpSpPr/>
          <p:nvPr/>
        </p:nvGrpSpPr>
        <p:grpSpPr>
          <a:xfrm>
            <a:off x="0" y="6631940"/>
            <a:ext cx="12191365" cy="226060"/>
            <a:chOff x="0" y="10444"/>
            <a:chExt cx="19199" cy="356"/>
          </a:xfrm>
        </p:grpSpPr>
        <p:sp>
          <p:nvSpPr>
            <p:cNvPr id="65" name="矩形 64">
              <a:extLst>
                <a:ext uri="{FF2B5EF4-FFF2-40B4-BE49-F238E27FC236}">
                  <a16:creationId xmlns:a16="http://schemas.microsoft.com/office/drawing/2014/main" id="{FF6A5F3D-EF28-9381-FCB2-326078CBEDB1}"/>
                </a:ext>
              </a:extLst>
            </p:cNvPr>
            <p:cNvSpPr/>
            <p:nvPr/>
          </p:nvSpPr>
          <p:spPr>
            <a:xfrm>
              <a:off x="6595" y="10444"/>
              <a:ext cx="12605" cy="356"/>
            </a:xfrm>
            <a:prstGeom prst="rect">
              <a:avLst/>
            </a:prstGeom>
            <a:solidFill>
              <a:srgbClr val="1137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1744F459-F421-CA14-B8C6-4539BC374581}"/>
                </a:ext>
              </a:extLst>
            </p:cNvPr>
            <p:cNvSpPr/>
            <p:nvPr/>
          </p:nvSpPr>
          <p:spPr>
            <a:xfrm>
              <a:off x="0" y="10444"/>
              <a:ext cx="12605" cy="356"/>
            </a:xfrm>
            <a:prstGeom prst="rect">
              <a:avLst/>
            </a:prstGeom>
            <a:solidFill>
              <a:srgbClr val="AD1C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3" name="直接连接符 12">
            <a:extLst>
              <a:ext uri="{FF2B5EF4-FFF2-40B4-BE49-F238E27FC236}">
                <a16:creationId xmlns:a16="http://schemas.microsoft.com/office/drawing/2014/main" id="{F91D8ED4-D148-DE79-BD5F-D0FB68F5277A}"/>
              </a:ext>
            </a:extLst>
          </p:cNvPr>
          <p:cNvCxnSpPr/>
          <p:nvPr/>
        </p:nvCxnSpPr>
        <p:spPr>
          <a:xfrm flipH="1">
            <a:off x="12054840" y="2560955"/>
            <a:ext cx="14605" cy="153860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229A4871-5A70-3AE0-9DF8-2524DA3C3E4B}"/>
              </a:ext>
            </a:extLst>
          </p:cNvPr>
          <p:cNvCxnSpPr/>
          <p:nvPr/>
        </p:nvCxnSpPr>
        <p:spPr>
          <a:xfrm rot="16200000" flipH="1">
            <a:off x="11415395" y="1273810"/>
            <a:ext cx="14605" cy="153860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42A00398-D8A6-277A-9E5A-27AB290653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71790" y="166368"/>
            <a:ext cx="534790" cy="586742"/>
          </a:xfrm>
          <a:prstGeom prst="rect">
            <a:avLst/>
          </a:prstGeom>
        </p:spPr>
      </p:pic>
      <p:sp>
        <p:nvSpPr>
          <p:cNvPr id="6" name="文本框 5">
            <a:extLst>
              <a:ext uri="{FF2B5EF4-FFF2-40B4-BE49-F238E27FC236}">
                <a16:creationId xmlns:a16="http://schemas.microsoft.com/office/drawing/2014/main" id="{6801760B-AD25-D673-66BB-8E4F413787F9}"/>
              </a:ext>
            </a:extLst>
          </p:cNvPr>
          <p:cNvSpPr txBox="1"/>
          <p:nvPr/>
        </p:nvSpPr>
        <p:spPr>
          <a:xfrm>
            <a:off x="545465" y="1099742"/>
            <a:ext cx="5122416" cy="5608971"/>
          </a:xfrm>
          <a:prstGeom prst="rect">
            <a:avLst/>
          </a:prstGeom>
          <a:noFill/>
        </p:spPr>
        <p:txBody>
          <a:bodyPr wrap="square" rtlCol="0">
            <a:spAutoFit/>
          </a:bodyPr>
          <a:lstStyle/>
          <a:p>
            <a:pPr algn="just">
              <a:lnSpc>
                <a:spcPct val="150000"/>
              </a:lnSpc>
            </a:pPr>
            <a:r>
              <a:rPr lang="zh-CN" altLang="zh-CN" sz="800" b="1" kern="100" dirty="0">
                <a:effectLst/>
                <a:latin typeface="Times New Roman" panose="02020603050405020304" pitchFamily="18" charset="0"/>
                <a:ea typeface="宋体" panose="02010600030101010101" pitchFamily="2" charset="-122"/>
              </a:rPr>
              <a:t>测试使用的正则表达式</a:t>
            </a:r>
            <a:r>
              <a:rPr lang="en-US" altLang="zh-CN" sz="800" b="1" kern="100" dirty="0">
                <a:effectLst/>
                <a:latin typeface="Times New Roman" panose="02020603050405020304" pitchFamily="18" charset="0"/>
                <a:ea typeface="宋体" panose="02010600030101010101" pitchFamily="2" charset="-122"/>
              </a:rPr>
              <a:t>:</a:t>
            </a:r>
            <a:endParaRPr lang="zh-CN" altLang="zh-CN" sz="8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en-US" altLang="zh-CN" sz="800" b="1" kern="100" dirty="0">
                <a:effectLst/>
                <a:latin typeface="宋体" panose="02010600030101010101" pitchFamily="2" charset="-122"/>
                <a:ea typeface="宋体" panose="02010600030101010101" pitchFamily="2" charset="-122"/>
              </a:rPr>
              <a:t>letter = [a-</a:t>
            </a:r>
            <a:r>
              <a:rPr lang="en-US" altLang="zh-CN" sz="800" b="1" kern="100" dirty="0" err="1">
                <a:effectLst/>
                <a:latin typeface="宋体" panose="02010600030101010101" pitchFamily="2" charset="-122"/>
                <a:ea typeface="宋体" panose="02010600030101010101" pitchFamily="2" charset="-122"/>
              </a:rPr>
              <a:t>zA</a:t>
            </a:r>
            <a:r>
              <a:rPr lang="en-US" altLang="zh-CN" sz="800" b="1" kern="100" dirty="0">
                <a:effectLst/>
                <a:latin typeface="宋体" panose="02010600030101010101" pitchFamily="2" charset="-122"/>
                <a:ea typeface="宋体" panose="02010600030101010101" pitchFamily="2" charset="-122"/>
              </a:rPr>
              <a:t>-Z]</a:t>
            </a:r>
            <a:endParaRPr lang="zh-CN" altLang="zh-CN" sz="8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en-US" altLang="zh-CN" sz="800" b="1" kern="100" dirty="0">
                <a:effectLst/>
                <a:latin typeface="宋体" panose="02010600030101010101" pitchFamily="2" charset="-122"/>
                <a:ea typeface="宋体" panose="02010600030101010101" pitchFamily="2" charset="-122"/>
              </a:rPr>
              <a:t>digit = [0-9]</a:t>
            </a:r>
            <a:endParaRPr lang="zh-CN" altLang="zh-CN" sz="8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en-US" altLang="zh-CN" sz="800" b="1" kern="100" dirty="0">
                <a:effectLst/>
                <a:latin typeface="宋体" panose="02010600030101010101" pitchFamily="2" charset="-122"/>
                <a:ea typeface="宋体" panose="02010600030101010101" pitchFamily="2" charset="-122"/>
              </a:rPr>
              <a:t>_ID=(_|letter)(_|</a:t>
            </a:r>
            <a:r>
              <a:rPr lang="en-US" altLang="zh-CN" sz="800" b="1" kern="100" dirty="0" err="1">
                <a:effectLst/>
                <a:latin typeface="宋体" panose="02010600030101010101" pitchFamily="2" charset="-122"/>
                <a:ea typeface="宋体" panose="02010600030101010101" pitchFamily="2" charset="-122"/>
              </a:rPr>
              <a:t>letter|digit</a:t>
            </a:r>
            <a:r>
              <a:rPr lang="en-US" altLang="zh-CN" sz="800" b="1" kern="100" dirty="0">
                <a:effectLst/>
                <a:latin typeface="宋体" panose="02010600030101010101" pitchFamily="2" charset="-122"/>
                <a:ea typeface="宋体" panose="02010600030101010101" pitchFamily="2" charset="-122"/>
              </a:rPr>
              <a:t>)*</a:t>
            </a:r>
            <a:endParaRPr lang="zh-CN" altLang="zh-CN" sz="8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en-US" altLang="zh-CN" sz="800" b="1" kern="100" dirty="0">
                <a:effectLst/>
                <a:latin typeface="宋体" panose="02010600030101010101" pitchFamily="2" charset="-122"/>
                <a:ea typeface="宋体" panose="02010600030101010101" pitchFamily="2" charset="-122"/>
              </a:rPr>
              <a:t>_if = </a:t>
            </a:r>
            <a:r>
              <a:rPr lang="en-US" altLang="zh-CN" sz="800" b="1" kern="100" dirty="0" err="1">
                <a:effectLst/>
                <a:latin typeface="宋体" panose="02010600030101010101" pitchFamily="2" charset="-122"/>
                <a:ea typeface="宋体" panose="02010600030101010101" pitchFamily="2" charset="-122"/>
              </a:rPr>
              <a:t>if|IF</a:t>
            </a:r>
            <a:endParaRPr lang="zh-CN" altLang="zh-CN" sz="8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en-US" altLang="zh-CN" sz="800" b="1" kern="100" dirty="0">
                <a:effectLst/>
                <a:latin typeface="宋体" panose="02010600030101010101" pitchFamily="2" charset="-122"/>
                <a:ea typeface="宋体" panose="02010600030101010101" pitchFamily="2" charset="-122"/>
              </a:rPr>
              <a:t>_then = </a:t>
            </a:r>
            <a:r>
              <a:rPr lang="en-US" altLang="zh-CN" sz="800" b="1" kern="100" dirty="0" err="1">
                <a:effectLst/>
                <a:latin typeface="宋体" panose="02010600030101010101" pitchFamily="2" charset="-122"/>
                <a:ea typeface="宋体" panose="02010600030101010101" pitchFamily="2" charset="-122"/>
              </a:rPr>
              <a:t>then|THEN</a:t>
            </a:r>
            <a:endParaRPr lang="zh-CN" altLang="zh-CN" sz="8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en-US" altLang="zh-CN" sz="800" b="1" kern="100" dirty="0">
                <a:effectLst/>
                <a:latin typeface="宋体" panose="02010600030101010101" pitchFamily="2" charset="-122"/>
                <a:ea typeface="宋体" panose="02010600030101010101" pitchFamily="2" charset="-122"/>
              </a:rPr>
              <a:t>_else = </a:t>
            </a:r>
            <a:r>
              <a:rPr lang="en-US" altLang="zh-CN" sz="800" b="1" kern="100" dirty="0" err="1">
                <a:effectLst/>
                <a:latin typeface="宋体" panose="02010600030101010101" pitchFamily="2" charset="-122"/>
                <a:ea typeface="宋体" panose="02010600030101010101" pitchFamily="2" charset="-122"/>
              </a:rPr>
              <a:t>else|ELSE</a:t>
            </a:r>
            <a:endParaRPr lang="zh-CN" altLang="zh-CN" sz="8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en-US" altLang="zh-CN" sz="800" b="1" kern="100" dirty="0">
                <a:effectLst/>
                <a:latin typeface="宋体" panose="02010600030101010101" pitchFamily="2" charset="-122"/>
                <a:ea typeface="宋体" panose="02010600030101010101" pitchFamily="2" charset="-122"/>
              </a:rPr>
              <a:t>_end = </a:t>
            </a:r>
            <a:r>
              <a:rPr lang="en-US" altLang="zh-CN" sz="800" b="1" kern="100" dirty="0" err="1">
                <a:effectLst/>
                <a:latin typeface="宋体" panose="02010600030101010101" pitchFamily="2" charset="-122"/>
                <a:ea typeface="宋体" panose="02010600030101010101" pitchFamily="2" charset="-122"/>
              </a:rPr>
              <a:t>end|END</a:t>
            </a:r>
            <a:endParaRPr lang="zh-CN" altLang="zh-CN" sz="8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en-US" altLang="zh-CN" sz="800" b="1" kern="100" dirty="0">
                <a:effectLst/>
                <a:latin typeface="宋体" panose="02010600030101010101" pitchFamily="2" charset="-122"/>
                <a:ea typeface="宋体" panose="02010600030101010101" pitchFamily="2" charset="-122"/>
              </a:rPr>
              <a:t>_repeat = </a:t>
            </a:r>
            <a:r>
              <a:rPr lang="en-US" altLang="zh-CN" sz="800" b="1" kern="100" dirty="0" err="1">
                <a:effectLst/>
                <a:latin typeface="宋体" panose="02010600030101010101" pitchFamily="2" charset="-122"/>
                <a:ea typeface="宋体" panose="02010600030101010101" pitchFamily="2" charset="-122"/>
              </a:rPr>
              <a:t>repeat|REPEAT</a:t>
            </a:r>
            <a:endParaRPr lang="zh-CN" altLang="zh-CN" sz="8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en-US" altLang="zh-CN" sz="800" b="1" kern="100" dirty="0">
                <a:effectLst/>
                <a:latin typeface="宋体" panose="02010600030101010101" pitchFamily="2" charset="-122"/>
                <a:ea typeface="宋体" panose="02010600030101010101" pitchFamily="2" charset="-122"/>
              </a:rPr>
              <a:t>_until = </a:t>
            </a:r>
            <a:r>
              <a:rPr lang="en-US" altLang="zh-CN" sz="800" b="1" kern="100" dirty="0" err="1">
                <a:effectLst/>
                <a:latin typeface="宋体" panose="02010600030101010101" pitchFamily="2" charset="-122"/>
                <a:ea typeface="宋体" panose="02010600030101010101" pitchFamily="2" charset="-122"/>
              </a:rPr>
              <a:t>until|UNTIL</a:t>
            </a:r>
            <a:endParaRPr lang="zh-CN" altLang="zh-CN" sz="8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en-US" altLang="zh-CN" sz="800" b="1" kern="100" dirty="0">
                <a:effectLst/>
                <a:latin typeface="宋体" panose="02010600030101010101" pitchFamily="2" charset="-122"/>
                <a:ea typeface="宋体" panose="02010600030101010101" pitchFamily="2" charset="-122"/>
              </a:rPr>
              <a:t>_read = </a:t>
            </a:r>
            <a:r>
              <a:rPr lang="en-US" altLang="zh-CN" sz="800" b="1" kern="100" dirty="0" err="1">
                <a:effectLst/>
                <a:latin typeface="宋体" panose="02010600030101010101" pitchFamily="2" charset="-122"/>
                <a:ea typeface="宋体" panose="02010600030101010101" pitchFamily="2" charset="-122"/>
              </a:rPr>
              <a:t>read|READ</a:t>
            </a:r>
            <a:endParaRPr lang="zh-CN" altLang="zh-CN" sz="8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en-US" altLang="zh-CN" sz="800" b="1" kern="100" dirty="0">
                <a:effectLst/>
                <a:latin typeface="宋体" panose="02010600030101010101" pitchFamily="2" charset="-122"/>
                <a:ea typeface="宋体" panose="02010600030101010101" pitchFamily="2" charset="-122"/>
              </a:rPr>
              <a:t>_write= </a:t>
            </a:r>
            <a:r>
              <a:rPr lang="en-US" altLang="zh-CN" sz="800" b="1" kern="100" dirty="0" err="1">
                <a:effectLst/>
                <a:latin typeface="宋体" panose="02010600030101010101" pitchFamily="2" charset="-122"/>
                <a:ea typeface="宋体" panose="02010600030101010101" pitchFamily="2" charset="-122"/>
              </a:rPr>
              <a:t>write|WRITE</a:t>
            </a:r>
            <a:endParaRPr lang="zh-CN" altLang="zh-CN" sz="8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en-US" altLang="zh-CN" sz="800" b="1" kern="100" dirty="0">
                <a:effectLst/>
                <a:latin typeface="宋体" panose="02010600030101010101" pitchFamily="2" charset="-122"/>
                <a:ea typeface="宋体" panose="02010600030101010101" pitchFamily="2" charset="-122"/>
              </a:rPr>
              <a:t>_add = \+</a:t>
            </a:r>
            <a:endParaRPr lang="zh-CN" altLang="zh-CN" sz="8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en-US" altLang="zh-CN" sz="800" b="1" kern="100" dirty="0">
                <a:effectLst/>
                <a:latin typeface="宋体" panose="02010600030101010101" pitchFamily="2" charset="-122"/>
                <a:ea typeface="宋体" panose="02010600030101010101" pitchFamily="2" charset="-122"/>
              </a:rPr>
              <a:t>_minus = -</a:t>
            </a:r>
            <a:endParaRPr lang="zh-CN" altLang="zh-CN" sz="8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en-US" altLang="zh-CN" sz="800" b="1" kern="100" dirty="0">
                <a:effectLst/>
                <a:latin typeface="宋体" panose="02010600030101010101" pitchFamily="2" charset="-122"/>
                <a:ea typeface="宋体" panose="02010600030101010101" pitchFamily="2" charset="-122"/>
              </a:rPr>
              <a:t>_</a:t>
            </a:r>
            <a:r>
              <a:rPr lang="en-US" altLang="zh-CN" sz="800" b="1" kern="100" dirty="0" err="1">
                <a:effectLst/>
                <a:latin typeface="宋体" panose="02010600030101010101" pitchFamily="2" charset="-122"/>
                <a:ea typeface="宋体" panose="02010600030101010101" pitchFamily="2" charset="-122"/>
              </a:rPr>
              <a:t>mul</a:t>
            </a:r>
            <a:r>
              <a:rPr lang="en-US" altLang="zh-CN" sz="800" b="1" kern="100" dirty="0">
                <a:effectLst/>
                <a:latin typeface="宋体" panose="02010600030101010101" pitchFamily="2" charset="-122"/>
                <a:ea typeface="宋体" panose="02010600030101010101" pitchFamily="2" charset="-122"/>
              </a:rPr>
              <a:t> = \*</a:t>
            </a:r>
            <a:endParaRPr lang="zh-CN" altLang="zh-CN" sz="8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en-US" altLang="zh-CN" sz="800" b="1" kern="100" dirty="0">
                <a:effectLst/>
                <a:latin typeface="宋体" panose="02010600030101010101" pitchFamily="2" charset="-122"/>
                <a:ea typeface="宋体" panose="02010600030101010101" pitchFamily="2" charset="-122"/>
              </a:rPr>
              <a:t>_div = /</a:t>
            </a:r>
            <a:endParaRPr lang="zh-CN" altLang="zh-CN" sz="8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en-US" altLang="zh-CN" sz="800" b="1" kern="100" dirty="0">
                <a:effectLst/>
                <a:latin typeface="宋体" panose="02010600030101010101" pitchFamily="2" charset="-122"/>
                <a:ea typeface="宋体" panose="02010600030101010101" pitchFamily="2" charset="-122"/>
              </a:rPr>
              <a:t>_mod = %</a:t>
            </a:r>
            <a:endParaRPr lang="zh-CN" altLang="zh-CN" sz="8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en-US" altLang="zh-CN" sz="800" b="1" kern="100" dirty="0">
                <a:effectLst/>
                <a:latin typeface="宋体" panose="02010600030101010101" pitchFamily="2" charset="-122"/>
                <a:ea typeface="宋体" panose="02010600030101010101" pitchFamily="2" charset="-122"/>
              </a:rPr>
              <a:t>_</a:t>
            </a:r>
            <a:r>
              <a:rPr lang="en-US" altLang="zh-CN" sz="800" b="1" kern="100" dirty="0" err="1">
                <a:effectLst/>
                <a:latin typeface="宋体" panose="02010600030101010101" pitchFamily="2" charset="-122"/>
                <a:ea typeface="宋体" panose="02010600030101010101" pitchFamily="2" charset="-122"/>
              </a:rPr>
              <a:t>lt</a:t>
            </a:r>
            <a:r>
              <a:rPr lang="en-US" altLang="zh-CN" sz="800" b="1" kern="100" dirty="0">
                <a:effectLst/>
                <a:latin typeface="宋体" panose="02010600030101010101" pitchFamily="2" charset="-122"/>
                <a:ea typeface="宋体" panose="02010600030101010101" pitchFamily="2" charset="-122"/>
              </a:rPr>
              <a:t> = &lt;</a:t>
            </a:r>
            <a:endParaRPr lang="zh-CN" altLang="zh-CN" sz="8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en-US" altLang="zh-CN" sz="800" b="1" kern="100" dirty="0">
                <a:effectLst/>
                <a:latin typeface="宋体" panose="02010600030101010101" pitchFamily="2" charset="-122"/>
                <a:ea typeface="宋体" panose="02010600030101010101" pitchFamily="2" charset="-122"/>
              </a:rPr>
              <a:t>_</a:t>
            </a:r>
            <a:r>
              <a:rPr lang="en-US" altLang="zh-CN" sz="800" b="1" kern="100" dirty="0" err="1">
                <a:effectLst/>
                <a:latin typeface="宋体" panose="02010600030101010101" pitchFamily="2" charset="-122"/>
                <a:ea typeface="宋体" panose="02010600030101010101" pitchFamily="2" charset="-122"/>
              </a:rPr>
              <a:t>gt</a:t>
            </a:r>
            <a:r>
              <a:rPr lang="en-US" altLang="zh-CN" sz="800" b="1" kern="100" dirty="0">
                <a:effectLst/>
                <a:latin typeface="宋体" panose="02010600030101010101" pitchFamily="2" charset="-122"/>
                <a:ea typeface="宋体" panose="02010600030101010101" pitchFamily="2" charset="-122"/>
              </a:rPr>
              <a:t> = &gt;</a:t>
            </a:r>
            <a:endParaRPr lang="zh-CN" altLang="zh-CN" sz="8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en-US" altLang="zh-CN" sz="800" b="1" kern="100" dirty="0">
                <a:effectLst/>
                <a:latin typeface="宋体" panose="02010600030101010101" pitchFamily="2" charset="-122"/>
                <a:ea typeface="宋体" panose="02010600030101010101" pitchFamily="2" charset="-122"/>
              </a:rPr>
              <a:t>_eq = =</a:t>
            </a:r>
            <a:endParaRPr lang="zh-CN" altLang="zh-CN" sz="8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en-US" altLang="zh-CN" sz="800" b="1" kern="100" dirty="0">
                <a:effectLst/>
                <a:latin typeface="宋体" panose="02010600030101010101" pitchFamily="2" charset="-122"/>
                <a:ea typeface="宋体" panose="02010600030101010101" pitchFamily="2" charset="-122"/>
              </a:rPr>
              <a:t>_le = &lt;=</a:t>
            </a:r>
            <a:endParaRPr lang="zh-CN" altLang="zh-CN" sz="8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en-US" altLang="zh-CN" sz="800" b="1" kern="100" dirty="0">
                <a:effectLst/>
                <a:latin typeface="宋体" panose="02010600030101010101" pitchFamily="2" charset="-122"/>
                <a:ea typeface="宋体" panose="02010600030101010101" pitchFamily="2" charset="-122"/>
              </a:rPr>
              <a:t>_</a:t>
            </a:r>
            <a:r>
              <a:rPr lang="en-US" altLang="zh-CN" sz="800" b="1" kern="100" dirty="0" err="1">
                <a:effectLst/>
                <a:latin typeface="宋体" panose="02010600030101010101" pitchFamily="2" charset="-122"/>
                <a:ea typeface="宋体" panose="02010600030101010101" pitchFamily="2" charset="-122"/>
              </a:rPr>
              <a:t>ge</a:t>
            </a:r>
            <a:r>
              <a:rPr lang="en-US" altLang="zh-CN" sz="800" b="1" kern="100" dirty="0">
                <a:effectLst/>
                <a:latin typeface="宋体" panose="02010600030101010101" pitchFamily="2" charset="-122"/>
                <a:ea typeface="宋体" panose="02010600030101010101" pitchFamily="2" charset="-122"/>
              </a:rPr>
              <a:t> =  &gt;=</a:t>
            </a:r>
            <a:endParaRPr lang="zh-CN" altLang="zh-CN" sz="8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en-US" altLang="zh-CN" sz="800" b="1" kern="100" dirty="0">
                <a:effectLst/>
                <a:latin typeface="宋体" panose="02010600030101010101" pitchFamily="2" charset="-122"/>
                <a:ea typeface="宋体" panose="02010600030101010101" pitchFamily="2" charset="-122"/>
              </a:rPr>
              <a:t>_</a:t>
            </a:r>
            <a:r>
              <a:rPr lang="en-US" altLang="zh-CN" sz="800" b="1" kern="100" dirty="0" err="1">
                <a:effectLst/>
                <a:latin typeface="宋体" panose="02010600030101010101" pitchFamily="2" charset="-122"/>
                <a:ea typeface="宋体" panose="02010600030101010101" pitchFamily="2" charset="-122"/>
              </a:rPr>
              <a:t>uneq</a:t>
            </a:r>
            <a:r>
              <a:rPr lang="en-US" altLang="zh-CN" sz="800" b="1" kern="100" dirty="0">
                <a:effectLst/>
                <a:latin typeface="宋体" panose="02010600030101010101" pitchFamily="2" charset="-122"/>
                <a:ea typeface="宋体" panose="02010600030101010101" pitchFamily="2" charset="-122"/>
              </a:rPr>
              <a:t> = &lt;&gt;</a:t>
            </a:r>
            <a:endParaRPr lang="zh-CN" altLang="zh-CN" sz="8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en-US" altLang="zh-CN" sz="800" b="1" kern="100" dirty="0">
                <a:effectLst/>
                <a:latin typeface="宋体" panose="02010600030101010101" pitchFamily="2" charset="-122"/>
                <a:ea typeface="宋体" panose="02010600030101010101" pitchFamily="2" charset="-122"/>
              </a:rPr>
              <a:t>_</a:t>
            </a:r>
            <a:r>
              <a:rPr lang="en-US" altLang="zh-CN" sz="800" b="1" kern="100" dirty="0" err="1">
                <a:effectLst/>
                <a:latin typeface="宋体" panose="02010600030101010101" pitchFamily="2" charset="-122"/>
                <a:ea typeface="宋体" panose="02010600030101010101" pitchFamily="2" charset="-122"/>
              </a:rPr>
              <a:t>lparen</a:t>
            </a:r>
            <a:r>
              <a:rPr lang="en-US" altLang="zh-CN" sz="800" b="1" kern="100" dirty="0">
                <a:effectLst/>
                <a:latin typeface="宋体" panose="02010600030101010101" pitchFamily="2" charset="-122"/>
                <a:ea typeface="宋体" panose="02010600030101010101" pitchFamily="2" charset="-122"/>
              </a:rPr>
              <a:t> = \(</a:t>
            </a:r>
            <a:endParaRPr lang="zh-CN" altLang="zh-CN" sz="8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en-US" altLang="zh-CN" sz="800" b="1" kern="100" dirty="0">
                <a:effectLst/>
                <a:latin typeface="宋体" panose="02010600030101010101" pitchFamily="2" charset="-122"/>
                <a:ea typeface="宋体" panose="02010600030101010101" pitchFamily="2" charset="-122"/>
              </a:rPr>
              <a:t>_</a:t>
            </a:r>
            <a:r>
              <a:rPr lang="en-US" altLang="zh-CN" sz="800" b="1" kern="100" dirty="0" err="1">
                <a:effectLst/>
                <a:latin typeface="宋体" panose="02010600030101010101" pitchFamily="2" charset="-122"/>
                <a:ea typeface="宋体" panose="02010600030101010101" pitchFamily="2" charset="-122"/>
              </a:rPr>
              <a:t>rparen</a:t>
            </a:r>
            <a:r>
              <a:rPr lang="en-US" altLang="zh-CN" sz="800" b="1" kern="100" dirty="0">
                <a:effectLst/>
                <a:latin typeface="宋体" panose="02010600030101010101" pitchFamily="2" charset="-122"/>
                <a:ea typeface="宋体" panose="02010600030101010101" pitchFamily="2" charset="-122"/>
              </a:rPr>
              <a:t> = \)</a:t>
            </a:r>
            <a:endParaRPr lang="zh-CN" altLang="zh-CN" sz="8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en-US" altLang="zh-CN" sz="800" b="1" kern="100" dirty="0">
                <a:effectLst/>
                <a:latin typeface="宋体" panose="02010600030101010101" pitchFamily="2" charset="-122"/>
                <a:ea typeface="宋体" panose="02010600030101010101" pitchFamily="2" charset="-122"/>
              </a:rPr>
              <a:t>_assign-op = :=</a:t>
            </a:r>
            <a:endParaRPr lang="zh-CN" altLang="zh-CN" sz="8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en-US" altLang="zh-CN" sz="800" b="1" kern="100" dirty="0">
                <a:effectLst/>
                <a:latin typeface="宋体" panose="02010600030101010101" pitchFamily="2" charset="-122"/>
                <a:ea typeface="宋体" panose="02010600030101010101" pitchFamily="2" charset="-122"/>
              </a:rPr>
              <a:t>_branch = ;</a:t>
            </a:r>
            <a:endParaRPr lang="zh-CN" altLang="zh-CN" sz="8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en-US" altLang="zh-CN" sz="800" b="1" kern="100" dirty="0">
                <a:effectLst/>
                <a:latin typeface="宋体" panose="02010600030101010101" pitchFamily="2" charset="-122"/>
                <a:ea typeface="宋体" panose="02010600030101010101" pitchFamily="2" charset="-122"/>
              </a:rPr>
              <a:t>_num=digit+</a:t>
            </a:r>
            <a:endParaRPr lang="zh-CN" altLang="zh-CN" sz="8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en-US" altLang="zh-CN" sz="800" b="1" kern="100" dirty="0">
                <a:effectLst/>
                <a:latin typeface="宋体" panose="02010600030101010101" pitchFamily="2" charset="-122"/>
                <a:ea typeface="宋体" panose="02010600030101010101" pitchFamily="2" charset="-122"/>
              </a:rPr>
              <a:t>_comments={(</a:t>
            </a:r>
            <a:r>
              <a:rPr lang="en-US" altLang="zh-CN" sz="800" b="1" kern="100" dirty="0" err="1">
                <a:effectLst/>
                <a:latin typeface="宋体" panose="02010600030101010101" pitchFamily="2" charset="-122"/>
                <a:ea typeface="宋体" panose="02010600030101010101" pitchFamily="2" charset="-122"/>
              </a:rPr>
              <a:t>digit|letter</a:t>
            </a:r>
            <a:r>
              <a:rPr lang="en-US" altLang="zh-CN" sz="800" b="1" kern="100" dirty="0">
                <a:effectLst/>
                <a:latin typeface="宋体" panose="02010600030101010101" pitchFamily="2" charset="-122"/>
                <a:ea typeface="宋体" panose="02010600030101010101" pitchFamily="2" charset="-122"/>
              </a:rPr>
              <a:t>|(_)|(\n)|( )|(\+)|(\-)|(\*)|(/)|(%)|(^)|(&lt;)|(&gt;)|(=)|(:)|(;)|(\()|(\)))*}</a:t>
            </a:r>
            <a:endParaRPr lang="zh-CN" altLang="zh-CN" sz="800" kern="100" dirty="0">
              <a:effectLst/>
              <a:latin typeface="Times New Roman" panose="02020603050405020304" pitchFamily="18" charset="0"/>
              <a:ea typeface="宋体" panose="02010600030101010101" pitchFamily="2" charset="-122"/>
            </a:endParaRPr>
          </a:p>
        </p:txBody>
      </p:sp>
      <p:sp>
        <p:nvSpPr>
          <p:cNvPr id="8" name="文本框 7">
            <a:extLst>
              <a:ext uri="{FF2B5EF4-FFF2-40B4-BE49-F238E27FC236}">
                <a16:creationId xmlns:a16="http://schemas.microsoft.com/office/drawing/2014/main" id="{11C21B80-1F20-6987-6284-B6B0FA573EE6}"/>
              </a:ext>
            </a:extLst>
          </p:cNvPr>
          <p:cNvSpPr txBox="1"/>
          <p:nvPr/>
        </p:nvSpPr>
        <p:spPr>
          <a:xfrm>
            <a:off x="4845944" y="1109888"/>
            <a:ext cx="6103398" cy="3392980"/>
          </a:xfrm>
          <a:prstGeom prst="rect">
            <a:avLst/>
          </a:prstGeom>
          <a:noFill/>
        </p:spPr>
        <p:txBody>
          <a:bodyPr wrap="square">
            <a:spAutoFit/>
          </a:bodyPr>
          <a:lstStyle/>
          <a:p>
            <a:pPr algn="just">
              <a:lnSpc>
                <a:spcPct val="150000"/>
              </a:lnSpc>
            </a:pPr>
            <a:r>
              <a:rPr lang="zh-CN" altLang="zh-CN" sz="800" b="1" kern="100" dirty="0">
                <a:effectLst/>
                <a:latin typeface="Times New Roman" panose="02020603050405020304" pitchFamily="18" charset="0"/>
                <a:ea typeface="宋体" panose="02010600030101010101" pitchFamily="2" charset="-122"/>
              </a:rPr>
              <a:t>测试使用的代码</a:t>
            </a:r>
            <a:r>
              <a:rPr lang="en-US" altLang="zh-CN" sz="800" b="1" kern="100" dirty="0">
                <a:effectLst/>
                <a:latin typeface="Times New Roman" panose="02020603050405020304" pitchFamily="18" charset="0"/>
                <a:ea typeface="宋体" panose="02010600030101010101" pitchFamily="2" charset="-122"/>
              </a:rPr>
              <a:t>:</a:t>
            </a:r>
            <a:endParaRPr lang="zh-CN" altLang="zh-CN" sz="800" kern="100" dirty="0">
              <a:effectLst/>
              <a:latin typeface="Times New Roman" panose="02020603050405020304" pitchFamily="18" charset="0"/>
              <a:ea typeface="宋体" panose="02010600030101010101" pitchFamily="2" charset="-122"/>
            </a:endParaRPr>
          </a:p>
          <a:p>
            <a:pPr algn="just">
              <a:lnSpc>
                <a:spcPct val="150000"/>
              </a:lnSpc>
            </a:pPr>
            <a:r>
              <a:rPr lang="en-US" altLang="zh-CN" sz="800" b="1" kern="100" dirty="0">
                <a:effectLst/>
                <a:latin typeface="宋体" panose="02010600030101010101" pitchFamily="2" charset="-122"/>
                <a:ea typeface="宋体" panose="02010600030101010101" pitchFamily="2" charset="-122"/>
              </a:rPr>
              <a:t>{this a tiny program}</a:t>
            </a:r>
            <a:endParaRPr lang="zh-CN" altLang="zh-CN" sz="800" kern="100" dirty="0">
              <a:effectLst/>
              <a:latin typeface="Times New Roman" panose="02020603050405020304" pitchFamily="18" charset="0"/>
              <a:ea typeface="宋体" panose="02010600030101010101" pitchFamily="2" charset="-122"/>
            </a:endParaRPr>
          </a:p>
          <a:p>
            <a:pPr algn="just">
              <a:lnSpc>
                <a:spcPct val="150000"/>
              </a:lnSpc>
            </a:pPr>
            <a:r>
              <a:rPr lang="en-US" altLang="zh-CN" sz="800" b="1" kern="100" dirty="0">
                <a:effectLst/>
                <a:latin typeface="宋体" panose="02010600030101010101" pitchFamily="2" charset="-122"/>
                <a:ea typeface="宋体" panose="02010600030101010101" pitchFamily="2" charset="-122"/>
              </a:rPr>
              <a:t>x:=1;</a:t>
            </a:r>
            <a:endParaRPr lang="zh-CN" altLang="zh-CN" sz="800" kern="100" dirty="0">
              <a:effectLst/>
              <a:latin typeface="Times New Roman" panose="02020603050405020304" pitchFamily="18" charset="0"/>
              <a:ea typeface="宋体" panose="02010600030101010101" pitchFamily="2" charset="-122"/>
            </a:endParaRPr>
          </a:p>
          <a:p>
            <a:pPr algn="just">
              <a:lnSpc>
                <a:spcPct val="150000"/>
              </a:lnSpc>
            </a:pPr>
            <a:r>
              <a:rPr lang="en-US" altLang="zh-CN" sz="800" b="1" kern="100" dirty="0">
                <a:effectLst/>
                <a:latin typeface="宋体" panose="02010600030101010101" pitchFamily="2" charset="-122"/>
                <a:ea typeface="宋体" panose="02010600030101010101" pitchFamily="2" charset="-122"/>
              </a:rPr>
              <a:t>y:=2;</a:t>
            </a:r>
            <a:endParaRPr lang="zh-CN" altLang="zh-CN" sz="800" kern="100" dirty="0">
              <a:effectLst/>
              <a:latin typeface="Times New Roman" panose="02020603050405020304" pitchFamily="18" charset="0"/>
              <a:ea typeface="宋体" panose="02010600030101010101" pitchFamily="2" charset="-122"/>
            </a:endParaRPr>
          </a:p>
          <a:p>
            <a:pPr algn="just">
              <a:lnSpc>
                <a:spcPct val="150000"/>
              </a:lnSpc>
            </a:pPr>
            <a:r>
              <a:rPr lang="en-US" altLang="zh-CN" sz="800" b="1" kern="100" dirty="0">
                <a:effectLst/>
                <a:latin typeface="宋体" panose="02010600030101010101" pitchFamily="2" charset="-122"/>
                <a:ea typeface="宋体" panose="02010600030101010101" pitchFamily="2" charset="-122"/>
              </a:rPr>
              <a:t>REPEAT</a:t>
            </a:r>
            <a:endParaRPr lang="zh-CN" altLang="zh-CN" sz="800" kern="100" dirty="0">
              <a:effectLst/>
              <a:latin typeface="Times New Roman" panose="02020603050405020304" pitchFamily="18" charset="0"/>
              <a:ea typeface="宋体" panose="02010600030101010101" pitchFamily="2" charset="-122"/>
            </a:endParaRPr>
          </a:p>
          <a:p>
            <a:pPr algn="just">
              <a:lnSpc>
                <a:spcPct val="150000"/>
              </a:lnSpc>
            </a:pPr>
            <a:r>
              <a:rPr lang="en-US" altLang="zh-CN" sz="800" b="1" kern="100" dirty="0">
                <a:effectLst/>
                <a:latin typeface="宋体" panose="02010600030101010101" pitchFamily="2" charset="-122"/>
                <a:ea typeface="宋体" panose="02010600030101010101" pitchFamily="2" charset="-122"/>
              </a:rPr>
              <a:t>    x := x + 12;</a:t>
            </a:r>
            <a:endParaRPr lang="zh-CN" altLang="zh-CN" sz="800" kern="100" dirty="0">
              <a:effectLst/>
              <a:latin typeface="Times New Roman" panose="02020603050405020304" pitchFamily="18" charset="0"/>
              <a:ea typeface="宋体" panose="02010600030101010101" pitchFamily="2" charset="-122"/>
            </a:endParaRPr>
          </a:p>
          <a:p>
            <a:pPr algn="just">
              <a:lnSpc>
                <a:spcPct val="150000"/>
              </a:lnSpc>
            </a:pPr>
            <a:r>
              <a:rPr lang="en-US" altLang="zh-CN" sz="800" b="1" kern="100" dirty="0">
                <a:effectLst/>
                <a:latin typeface="宋体" panose="02010600030101010101" pitchFamily="2" charset="-122"/>
                <a:ea typeface="宋体" panose="02010600030101010101" pitchFamily="2" charset="-122"/>
              </a:rPr>
              <a:t>until</a:t>
            </a:r>
            <a:endParaRPr lang="zh-CN" altLang="zh-CN" sz="800" kern="100" dirty="0">
              <a:effectLst/>
              <a:latin typeface="Times New Roman" panose="02020603050405020304" pitchFamily="18" charset="0"/>
              <a:ea typeface="宋体" panose="02010600030101010101" pitchFamily="2" charset="-122"/>
            </a:endParaRPr>
          </a:p>
          <a:p>
            <a:pPr algn="just">
              <a:lnSpc>
                <a:spcPct val="150000"/>
              </a:lnSpc>
            </a:pPr>
            <a:r>
              <a:rPr lang="en-US" altLang="zh-CN" sz="800" b="1" kern="100" dirty="0">
                <a:effectLst/>
                <a:latin typeface="宋体" panose="02010600030101010101" pitchFamily="2" charset="-122"/>
                <a:ea typeface="宋体" panose="02010600030101010101" pitchFamily="2" charset="-122"/>
              </a:rPr>
              <a:t>    x &gt; 10;</a:t>
            </a:r>
            <a:endParaRPr lang="zh-CN" altLang="zh-CN" sz="800" kern="100" dirty="0">
              <a:effectLst/>
              <a:latin typeface="Times New Roman" panose="02020603050405020304" pitchFamily="18" charset="0"/>
              <a:ea typeface="宋体" panose="02010600030101010101" pitchFamily="2" charset="-122"/>
            </a:endParaRPr>
          </a:p>
          <a:p>
            <a:pPr algn="just">
              <a:lnSpc>
                <a:spcPct val="150000"/>
              </a:lnSpc>
            </a:pPr>
            <a:r>
              <a:rPr lang="en-US" altLang="zh-CN" sz="800" b="1" kern="100" dirty="0">
                <a:effectLst/>
                <a:latin typeface="宋体" panose="02010600030101010101" pitchFamily="2" charset="-122"/>
                <a:ea typeface="宋体" panose="02010600030101010101" pitchFamily="2" charset="-122"/>
              </a:rPr>
              <a:t>if x &lt;&gt; 2 * y</a:t>
            </a:r>
            <a:endParaRPr lang="zh-CN" altLang="zh-CN" sz="800" kern="100" dirty="0">
              <a:effectLst/>
              <a:latin typeface="Times New Roman" panose="02020603050405020304" pitchFamily="18" charset="0"/>
              <a:ea typeface="宋体" panose="02010600030101010101" pitchFamily="2" charset="-122"/>
            </a:endParaRPr>
          </a:p>
          <a:p>
            <a:pPr algn="just">
              <a:lnSpc>
                <a:spcPct val="150000"/>
              </a:lnSpc>
            </a:pPr>
            <a:r>
              <a:rPr lang="en-US" altLang="zh-CN" sz="800" b="1" kern="100" dirty="0">
                <a:effectLst/>
                <a:latin typeface="宋体" panose="02010600030101010101" pitchFamily="2" charset="-122"/>
                <a:ea typeface="宋体" panose="02010600030101010101" pitchFamily="2" charset="-122"/>
              </a:rPr>
              <a:t>then</a:t>
            </a:r>
            <a:endParaRPr lang="zh-CN" altLang="zh-CN" sz="800" kern="100" dirty="0">
              <a:effectLst/>
              <a:latin typeface="Times New Roman" panose="02020603050405020304" pitchFamily="18" charset="0"/>
              <a:ea typeface="宋体" panose="02010600030101010101" pitchFamily="2" charset="-122"/>
            </a:endParaRPr>
          </a:p>
          <a:p>
            <a:pPr algn="just">
              <a:lnSpc>
                <a:spcPct val="150000"/>
              </a:lnSpc>
            </a:pPr>
            <a:r>
              <a:rPr lang="en-US" altLang="zh-CN" sz="800" b="1" kern="100" dirty="0">
                <a:effectLst/>
                <a:latin typeface="宋体" panose="02010600030101010101" pitchFamily="2" charset="-122"/>
                <a:ea typeface="宋体" panose="02010600030101010101" pitchFamily="2" charset="-122"/>
              </a:rPr>
              <a:t>    x := y + 10;</a:t>
            </a:r>
            <a:endParaRPr lang="zh-CN" altLang="zh-CN" sz="800" kern="100" dirty="0">
              <a:effectLst/>
              <a:latin typeface="Times New Roman" panose="02020603050405020304" pitchFamily="18" charset="0"/>
              <a:ea typeface="宋体" panose="02010600030101010101" pitchFamily="2" charset="-122"/>
            </a:endParaRPr>
          </a:p>
          <a:p>
            <a:pPr algn="just">
              <a:lnSpc>
                <a:spcPct val="150000"/>
              </a:lnSpc>
            </a:pPr>
            <a:r>
              <a:rPr lang="en-US" altLang="zh-CN" sz="800" b="1" kern="100" dirty="0">
                <a:effectLst/>
                <a:latin typeface="宋体" panose="02010600030101010101" pitchFamily="2" charset="-122"/>
                <a:ea typeface="宋体" panose="02010600030101010101" pitchFamily="2" charset="-122"/>
              </a:rPr>
              <a:t>else</a:t>
            </a:r>
            <a:endParaRPr lang="zh-CN" altLang="zh-CN" sz="800" kern="100" dirty="0">
              <a:effectLst/>
              <a:latin typeface="Times New Roman" panose="02020603050405020304" pitchFamily="18" charset="0"/>
              <a:ea typeface="宋体" panose="02010600030101010101" pitchFamily="2" charset="-122"/>
            </a:endParaRPr>
          </a:p>
          <a:p>
            <a:pPr algn="just">
              <a:lnSpc>
                <a:spcPct val="150000"/>
              </a:lnSpc>
            </a:pPr>
            <a:r>
              <a:rPr lang="en-US" altLang="zh-CN" sz="800" b="1" kern="100" dirty="0">
                <a:effectLst/>
                <a:latin typeface="宋体" panose="02010600030101010101" pitchFamily="2" charset="-122"/>
                <a:ea typeface="宋体" panose="02010600030101010101" pitchFamily="2" charset="-122"/>
              </a:rPr>
              <a:t>    x := y - 1000;</a:t>
            </a:r>
            <a:endParaRPr lang="zh-CN" altLang="zh-CN" sz="800" kern="100" dirty="0">
              <a:effectLst/>
              <a:latin typeface="Times New Roman" panose="02020603050405020304" pitchFamily="18" charset="0"/>
              <a:ea typeface="宋体" panose="02010600030101010101" pitchFamily="2" charset="-122"/>
            </a:endParaRPr>
          </a:p>
          <a:p>
            <a:pPr algn="just">
              <a:lnSpc>
                <a:spcPct val="150000"/>
              </a:lnSpc>
            </a:pPr>
            <a:r>
              <a:rPr lang="en-US" altLang="zh-CN" sz="800" b="1" kern="100" dirty="0">
                <a:effectLst/>
                <a:latin typeface="宋体" panose="02010600030101010101" pitchFamily="2" charset="-122"/>
                <a:ea typeface="宋体" panose="02010600030101010101" pitchFamily="2" charset="-122"/>
              </a:rPr>
              <a:t>end;</a:t>
            </a:r>
            <a:endParaRPr lang="zh-CN" altLang="zh-CN" sz="800" kern="100" dirty="0">
              <a:effectLst/>
              <a:latin typeface="Times New Roman" panose="02020603050405020304" pitchFamily="18" charset="0"/>
              <a:ea typeface="宋体" panose="02010600030101010101" pitchFamily="2" charset="-122"/>
            </a:endParaRPr>
          </a:p>
          <a:p>
            <a:pPr algn="just">
              <a:lnSpc>
                <a:spcPct val="150000"/>
              </a:lnSpc>
            </a:pPr>
            <a:r>
              <a:rPr lang="en-US" altLang="zh-CN" sz="800" b="1" kern="100" dirty="0">
                <a:effectLst/>
                <a:latin typeface="宋体" panose="02010600030101010101" pitchFamily="2" charset="-122"/>
                <a:ea typeface="宋体" panose="02010600030101010101" pitchFamily="2" charset="-122"/>
              </a:rPr>
              <a:t>read x;</a:t>
            </a:r>
            <a:endParaRPr lang="zh-CN" altLang="zh-CN" sz="800" kern="100" dirty="0">
              <a:effectLst/>
              <a:latin typeface="Times New Roman" panose="02020603050405020304" pitchFamily="18" charset="0"/>
              <a:ea typeface="宋体" panose="02010600030101010101" pitchFamily="2" charset="-122"/>
            </a:endParaRPr>
          </a:p>
          <a:p>
            <a:pPr algn="just">
              <a:lnSpc>
                <a:spcPct val="150000"/>
              </a:lnSpc>
            </a:pPr>
            <a:r>
              <a:rPr lang="en-US" altLang="zh-CN" sz="800" b="1" kern="100" dirty="0">
                <a:effectLst/>
                <a:latin typeface="宋体" panose="02010600030101010101" pitchFamily="2" charset="-122"/>
                <a:ea typeface="宋体" panose="02010600030101010101" pitchFamily="2" charset="-122"/>
              </a:rPr>
              <a:t>write y</a:t>
            </a:r>
            <a:endParaRPr lang="zh-CN" altLang="zh-CN" sz="800" kern="100" dirty="0">
              <a:effectLst/>
              <a:latin typeface="Times New Roman" panose="02020603050405020304" pitchFamily="18" charset="0"/>
              <a:ea typeface="宋体" panose="02010600030101010101" pitchFamily="2" charset="-122"/>
            </a:endParaRPr>
          </a:p>
          <a:p>
            <a:pPr algn="just">
              <a:lnSpc>
                <a:spcPct val="150000"/>
              </a:lnSpc>
            </a:pPr>
            <a:r>
              <a:rPr lang="en-US" altLang="zh-CN" sz="800" b="1" kern="100" dirty="0">
                <a:effectLst/>
                <a:latin typeface="宋体" panose="02010600030101010101" pitchFamily="2" charset="-122"/>
                <a:ea typeface="宋体" panose="02010600030101010101" pitchFamily="2" charset="-122"/>
              </a:rPr>
              <a:t>{ test</a:t>
            </a:r>
            <a:endParaRPr lang="zh-CN" altLang="zh-CN" sz="800" kern="100" dirty="0">
              <a:effectLst/>
              <a:latin typeface="Times New Roman" panose="02020603050405020304" pitchFamily="18" charset="0"/>
              <a:ea typeface="宋体" panose="02010600030101010101" pitchFamily="2" charset="-122"/>
            </a:endParaRPr>
          </a:p>
          <a:p>
            <a:pPr algn="just">
              <a:lnSpc>
                <a:spcPct val="150000"/>
              </a:lnSpc>
            </a:pPr>
            <a:r>
              <a:rPr lang="en-US" altLang="zh-CN" sz="800" b="1" kern="100" dirty="0">
                <a:effectLst/>
                <a:latin typeface="宋体" panose="02010600030101010101" pitchFamily="2" charset="-122"/>
                <a:ea typeface="宋体" panose="02010600030101010101" pitchFamily="2" charset="-122"/>
              </a:rPr>
              <a:t>this is a </a:t>
            </a:r>
            <a:r>
              <a:rPr lang="en-US" altLang="zh-CN" sz="800" b="1" kern="100" dirty="0" err="1">
                <a:effectLst/>
                <a:latin typeface="宋体" panose="02010600030101010101" pitchFamily="2" charset="-122"/>
                <a:ea typeface="宋体" panose="02010600030101010101" pitchFamily="2" charset="-122"/>
              </a:rPr>
              <a:t>mutirows</a:t>
            </a:r>
            <a:r>
              <a:rPr lang="en-US" altLang="zh-CN" sz="800" b="1" kern="100" dirty="0">
                <a:effectLst/>
                <a:latin typeface="宋体" panose="02010600030101010101" pitchFamily="2" charset="-122"/>
                <a:ea typeface="宋体" panose="02010600030101010101" pitchFamily="2" charset="-122"/>
              </a:rPr>
              <a:t> comments}</a:t>
            </a:r>
            <a:endParaRPr lang="zh-CN" altLang="zh-CN" sz="800" kern="100" dirty="0">
              <a:effectLst/>
              <a:latin typeface="Times New Roman" panose="02020603050405020304" pitchFamily="18" charset="0"/>
              <a:ea typeface="宋体" panose="02010600030101010101" pitchFamily="2" charset="-122"/>
            </a:endParaRPr>
          </a:p>
        </p:txBody>
      </p:sp>
    </p:spTree>
    <p:custDataLst>
      <p:tags r:id="rId1"/>
    </p:custDataLst>
    <p:extLst>
      <p:ext uri="{BB962C8B-B14F-4D97-AF65-F5344CB8AC3E}">
        <p14:creationId xmlns:p14="http://schemas.microsoft.com/office/powerpoint/2010/main" val="40828696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strVal val="#ppt_w*0.70"/>
                                          </p:val>
                                        </p:tav>
                                        <p:tav tm="100000">
                                          <p:val>
                                            <p:strVal val="#ppt_w"/>
                                          </p:val>
                                        </p:tav>
                                      </p:tavLst>
                                    </p:anim>
                                    <p:anim calcmode="lin" valueType="num">
                                      <p:cBhvr>
                                        <p:cTn id="13" dur="1000" fill="hold"/>
                                        <p:tgtEl>
                                          <p:spTgt spid="5"/>
                                        </p:tgtEl>
                                        <p:attrNameLst>
                                          <p:attrName>ppt_h</p:attrName>
                                        </p:attrNameLst>
                                      </p:cBhvr>
                                      <p:tavLst>
                                        <p:tav tm="0">
                                          <p:val>
                                            <p:strVal val="#ppt_h"/>
                                          </p:val>
                                        </p:tav>
                                        <p:tav tm="100000">
                                          <p:val>
                                            <p:strVal val="#ppt_h"/>
                                          </p:val>
                                        </p:tav>
                                      </p:tavLst>
                                    </p:anim>
                                    <p:animEffect transition="in" filter="fade">
                                      <p:cBhvr>
                                        <p:cTn id="14" dur="1000"/>
                                        <p:tgtEl>
                                          <p:spTgt spid="5"/>
                                        </p:tgtEl>
                                      </p:cBhvr>
                                    </p:animEffect>
                                  </p:childTnLst>
                                </p:cTn>
                              </p:par>
                              <p:par>
                                <p:cTn id="15" presetID="55" presetClass="entr" presetSubtype="0" fill="hold" nodeType="withEffect">
                                  <p:stCondLst>
                                    <p:cond delay="0"/>
                                  </p:stCondLst>
                                  <p:childTnLst>
                                    <p:set>
                                      <p:cBhvr>
                                        <p:cTn id="16" dur="1" fill="hold">
                                          <p:stCondLst>
                                            <p:cond delay="0"/>
                                          </p:stCondLst>
                                        </p:cTn>
                                        <p:tgtEl>
                                          <p:spTgt spid="64"/>
                                        </p:tgtEl>
                                        <p:attrNameLst>
                                          <p:attrName>style.visibility</p:attrName>
                                        </p:attrNameLst>
                                      </p:cBhvr>
                                      <p:to>
                                        <p:strVal val="visible"/>
                                      </p:to>
                                    </p:set>
                                    <p:anim calcmode="lin" valueType="num">
                                      <p:cBhvr>
                                        <p:cTn id="17" dur="1000" fill="hold"/>
                                        <p:tgtEl>
                                          <p:spTgt spid="64"/>
                                        </p:tgtEl>
                                        <p:attrNameLst>
                                          <p:attrName>ppt_w</p:attrName>
                                        </p:attrNameLst>
                                      </p:cBhvr>
                                      <p:tavLst>
                                        <p:tav tm="0">
                                          <p:val>
                                            <p:strVal val="#ppt_w*0.70"/>
                                          </p:val>
                                        </p:tav>
                                        <p:tav tm="100000">
                                          <p:val>
                                            <p:strVal val="#ppt_w"/>
                                          </p:val>
                                        </p:tav>
                                      </p:tavLst>
                                    </p:anim>
                                    <p:anim calcmode="lin" valueType="num">
                                      <p:cBhvr>
                                        <p:cTn id="18" dur="1000" fill="hold"/>
                                        <p:tgtEl>
                                          <p:spTgt spid="64"/>
                                        </p:tgtEl>
                                        <p:attrNameLst>
                                          <p:attrName>ppt_h</p:attrName>
                                        </p:attrNameLst>
                                      </p:cBhvr>
                                      <p:tavLst>
                                        <p:tav tm="0">
                                          <p:val>
                                            <p:strVal val="#ppt_h"/>
                                          </p:val>
                                        </p:tav>
                                        <p:tav tm="100000">
                                          <p:val>
                                            <p:strVal val="#ppt_h"/>
                                          </p:val>
                                        </p:tav>
                                      </p:tavLst>
                                    </p:anim>
                                    <p:animEffect transition="in" filter="fade">
                                      <p:cBhvr>
                                        <p:cTn id="19" dur="1000"/>
                                        <p:tgtEl>
                                          <p:spTgt spid="64"/>
                                        </p:tgtEl>
                                      </p:cBhvr>
                                    </p:animEffect>
                                  </p:childTnLst>
                                </p:cTn>
                              </p:par>
                              <p:par>
                                <p:cTn id="20" presetID="55"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1000" fill="hold"/>
                                        <p:tgtEl>
                                          <p:spTgt spid="13"/>
                                        </p:tgtEl>
                                        <p:attrNameLst>
                                          <p:attrName>ppt_w</p:attrName>
                                        </p:attrNameLst>
                                      </p:cBhvr>
                                      <p:tavLst>
                                        <p:tav tm="0">
                                          <p:val>
                                            <p:strVal val="#ppt_w*0.70"/>
                                          </p:val>
                                        </p:tav>
                                        <p:tav tm="100000">
                                          <p:val>
                                            <p:strVal val="#ppt_w"/>
                                          </p:val>
                                        </p:tav>
                                      </p:tavLst>
                                    </p:anim>
                                    <p:anim calcmode="lin" valueType="num">
                                      <p:cBhvr>
                                        <p:cTn id="23" dur="1000" fill="hold"/>
                                        <p:tgtEl>
                                          <p:spTgt spid="13"/>
                                        </p:tgtEl>
                                        <p:attrNameLst>
                                          <p:attrName>ppt_h</p:attrName>
                                        </p:attrNameLst>
                                      </p:cBhvr>
                                      <p:tavLst>
                                        <p:tav tm="0">
                                          <p:val>
                                            <p:strVal val="#ppt_h"/>
                                          </p:val>
                                        </p:tav>
                                        <p:tav tm="100000">
                                          <p:val>
                                            <p:strVal val="#ppt_h"/>
                                          </p:val>
                                        </p:tav>
                                      </p:tavLst>
                                    </p:anim>
                                    <p:animEffect transition="in" filter="fade">
                                      <p:cBhvr>
                                        <p:cTn id="24" dur="1000"/>
                                        <p:tgtEl>
                                          <p:spTgt spid="13"/>
                                        </p:tgtEl>
                                      </p:cBhvr>
                                    </p:animEffect>
                                  </p:childTnLst>
                                </p:cTn>
                              </p:par>
                              <p:par>
                                <p:cTn id="25" presetID="55"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1000" fill="hold"/>
                                        <p:tgtEl>
                                          <p:spTgt spid="21"/>
                                        </p:tgtEl>
                                        <p:attrNameLst>
                                          <p:attrName>ppt_w</p:attrName>
                                        </p:attrNameLst>
                                      </p:cBhvr>
                                      <p:tavLst>
                                        <p:tav tm="0">
                                          <p:val>
                                            <p:strVal val="#ppt_w*0.70"/>
                                          </p:val>
                                        </p:tav>
                                        <p:tav tm="100000">
                                          <p:val>
                                            <p:strVal val="#ppt_w"/>
                                          </p:val>
                                        </p:tav>
                                      </p:tavLst>
                                    </p:anim>
                                    <p:anim calcmode="lin" valueType="num">
                                      <p:cBhvr>
                                        <p:cTn id="28" dur="1000" fill="hold"/>
                                        <p:tgtEl>
                                          <p:spTgt spid="21"/>
                                        </p:tgtEl>
                                        <p:attrNameLst>
                                          <p:attrName>ppt_h</p:attrName>
                                        </p:attrNameLst>
                                      </p:cBhvr>
                                      <p:tavLst>
                                        <p:tav tm="0">
                                          <p:val>
                                            <p:strVal val="#ppt_h"/>
                                          </p:val>
                                        </p:tav>
                                        <p:tav tm="100000">
                                          <p:val>
                                            <p:strVal val="#ppt_h"/>
                                          </p:val>
                                        </p:tav>
                                      </p:tavLst>
                                    </p:anim>
                                    <p:animEffect transition="in" filter="fade">
                                      <p:cBhvr>
                                        <p:cTn id="29" dur="1000"/>
                                        <p:tgtEl>
                                          <p:spTgt spid="21"/>
                                        </p:tgtEl>
                                      </p:cBhvr>
                                    </p:animEffect>
                                  </p:childTnLst>
                                </p:cTn>
                              </p:par>
                              <p:par>
                                <p:cTn id="30" presetID="53" presetClass="entr" presetSubtype="16"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p:cTn id="32" dur="500" fill="hold"/>
                                        <p:tgtEl>
                                          <p:spTgt spid="22"/>
                                        </p:tgtEl>
                                        <p:attrNameLst>
                                          <p:attrName>ppt_w</p:attrName>
                                        </p:attrNameLst>
                                      </p:cBhvr>
                                      <p:tavLst>
                                        <p:tav tm="0">
                                          <p:val>
                                            <p:fltVal val="0"/>
                                          </p:val>
                                        </p:tav>
                                        <p:tav tm="100000">
                                          <p:val>
                                            <p:strVal val="#ppt_w"/>
                                          </p:val>
                                        </p:tav>
                                      </p:tavLst>
                                    </p:anim>
                                    <p:anim calcmode="lin" valueType="num">
                                      <p:cBhvr>
                                        <p:cTn id="33" dur="500" fill="hold"/>
                                        <p:tgtEl>
                                          <p:spTgt spid="22"/>
                                        </p:tgtEl>
                                        <p:attrNameLst>
                                          <p:attrName>ppt_h</p:attrName>
                                        </p:attrNameLst>
                                      </p:cBhvr>
                                      <p:tavLst>
                                        <p:tav tm="0">
                                          <p:val>
                                            <p:fltVal val="0"/>
                                          </p:val>
                                        </p:tav>
                                        <p:tav tm="100000">
                                          <p:val>
                                            <p:strVal val="#ppt_h"/>
                                          </p:val>
                                        </p:tav>
                                      </p:tavLst>
                                    </p:anim>
                                    <p:animEffect transition="in" filter="fade">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AEBA3-52DC-4BB3-869E-523632659AF2}"/>
            </a:ext>
          </a:extLst>
        </p:cNvPr>
        <p:cNvGrpSpPr/>
        <p:nvPr/>
      </p:nvGrpSpPr>
      <p:grpSpPr>
        <a:xfrm>
          <a:off x="0" y="0"/>
          <a:ext cx="0" cy="0"/>
          <a:chOff x="0" y="0"/>
          <a:chExt cx="0" cy="0"/>
        </a:xfrm>
      </p:grpSpPr>
      <p:grpSp>
        <p:nvGrpSpPr>
          <p:cNvPr id="3" name="组合 2">
            <a:extLst>
              <a:ext uri="{FF2B5EF4-FFF2-40B4-BE49-F238E27FC236}">
                <a16:creationId xmlns:a16="http://schemas.microsoft.com/office/drawing/2014/main" id="{43B54940-314A-3F6E-2A7D-BEDBA248915B}"/>
              </a:ext>
            </a:extLst>
          </p:cNvPr>
          <p:cNvGrpSpPr/>
          <p:nvPr/>
        </p:nvGrpSpPr>
        <p:grpSpPr>
          <a:xfrm>
            <a:off x="0" y="454025"/>
            <a:ext cx="671830" cy="749300"/>
            <a:chOff x="0" y="1121"/>
            <a:chExt cx="1058" cy="1180"/>
          </a:xfrm>
        </p:grpSpPr>
        <p:sp>
          <p:nvSpPr>
            <p:cNvPr id="2" name="矩形 1">
              <a:extLst>
                <a:ext uri="{FF2B5EF4-FFF2-40B4-BE49-F238E27FC236}">
                  <a16:creationId xmlns:a16="http://schemas.microsoft.com/office/drawing/2014/main" id="{2DFDA7C1-B21E-32E0-EF3B-1703C364DE51}"/>
                </a:ext>
              </a:extLst>
            </p:cNvPr>
            <p:cNvSpPr/>
            <p:nvPr/>
          </p:nvSpPr>
          <p:spPr>
            <a:xfrm>
              <a:off x="200" y="1321"/>
              <a:ext cx="859" cy="980"/>
            </a:xfrm>
            <a:prstGeom prst="rect">
              <a:avLst/>
            </a:prstGeom>
            <a:noFill/>
            <a:ln w="22225">
              <a:solidFill>
                <a:srgbClr val="11374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DA7EA958-5CB5-E32C-DC4B-610BB4289BFE}"/>
                </a:ext>
              </a:extLst>
            </p:cNvPr>
            <p:cNvSpPr/>
            <p:nvPr/>
          </p:nvSpPr>
          <p:spPr>
            <a:xfrm>
              <a:off x="0" y="1121"/>
              <a:ext cx="859" cy="980"/>
            </a:xfrm>
            <a:prstGeom prst="rect">
              <a:avLst/>
            </a:prstGeom>
            <a:solidFill>
              <a:srgbClr val="AD1C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a:extLst>
              <a:ext uri="{FF2B5EF4-FFF2-40B4-BE49-F238E27FC236}">
                <a16:creationId xmlns:a16="http://schemas.microsoft.com/office/drawing/2014/main" id="{79FC806B-C476-700B-BB76-85C870FAB60D}"/>
              </a:ext>
            </a:extLst>
          </p:cNvPr>
          <p:cNvSpPr/>
          <p:nvPr/>
        </p:nvSpPr>
        <p:spPr>
          <a:xfrm>
            <a:off x="795655" y="556895"/>
            <a:ext cx="4402455" cy="36933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t>MINI-C</a:t>
            </a:r>
            <a:r>
              <a:rPr lang="zh-CN" altLang="en-US" b="1" dirty="0"/>
              <a:t>语言的测试</a:t>
            </a:r>
            <a:endParaRPr lang="zh-CN" altLang="zh-CN" sz="2400" dirty="0"/>
          </a:p>
        </p:txBody>
      </p:sp>
      <p:grpSp>
        <p:nvGrpSpPr>
          <p:cNvPr id="64" name="组合 63">
            <a:extLst>
              <a:ext uri="{FF2B5EF4-FFF2-40B4-BE49-F238E27FC236}">
                <a16:creationId xmlns:a16="http://schemas.microsoft.com/office/drawing/2014/main" id="{07F0D6CB-61D1-2F47-8016-0EEA5EBEAC74}"/>
              </a:ext>
            </a:extLst>
          </p:cNvPr>
          <p:cNvGrpSpPr/>
          <p:nvPr/>
        </p:nvGrpSpPr>
        <p:grpSpPr>
          <a:xfrm>
            <a:off x="0" y="6631940"/>
            <a:ext cx="12191365" cy="226060"/>
            <a:chOff x="0" y="10444"/>
            <a:chExt cx="19199" cy="356"/>
          </a:xfrm>
        </p:grpSpPr>
        <p:sp>
          <p:nvSpPr>
            <p:cNvPr id="65" name="矩形 64">
              <a:extLst>
                <a:ext uri="{FF2B5EF4-FFF2-40B4-BE49-F238E27FC236}">
                  <a16:creationId xmlns:a16="http://schemas.microsoft.com/office/drawing/2014/main" id="{76965830-B5E8-3178-2DC2-5AD82FA11E5F}"/>
                </a:ext>
              </a:extLst>
            </p:cNvPr>
            <p:cNvSpPr/>
            <p:nvPr/>
          </p:nvSpPr>
          <p:spPr>
            <a:xfrm>
              <a:off x="6595" y="10444"/>
              <a:ext cx="12605" cy="356"/>
            </a:xfrm>
            <a:prstGeom prst="rect">
              <a:avLst/>
            </a:prstGeom>
            <a:solidFill>
              <a:srgbClr val="1137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3849AD18-9229-8F55-9947-D27195AD7804}"/>
                </a:ext>
              </a:extLst>
            </p:cNvPr>
            <p:cNvSpPr/>
            <p:nvPr/>
          </p:nvSpPr>
          <p:spPr>
            <a:xfrm>
              <a:off x="0" y="10444"/>
              <a:ext cx="12605" cy="356"/>
            </a:xfrm>
            <a:prstGeom prst="rect">
              <a:avLst/>
            </a:prstGeom>
            <a:solidFill>
              <a:srgbClr val="AD1C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3" name="直接连接符 12">
            <a:extLst>
              <a:ext uri="{FF2B5EF4-FFF2-40B4-BE49-F238E27FC236}">
                <a16:creationId xmlns:a16="http://schemas.microsoft.com/office/drawing/2014/main" id="{F2515257-FC60-ACB7-AEBB-FA86F7C2CB87}"/>
              </a:ext>
            </a:extLst>
          </p:cNvPr>
          <p:cNvCxnSpPr/>
          <p:nvPr/>
        </p:nvCxnSpPr>
        <p:spPr>
          <a:xfrm flipH="1">
            <a:off x="12054840" y="2560955"/>
            <a:ext cx="14605" cy="153860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84B29624-8AF7-2D0C-9ABD-0E92CFFDCDFD}"/>
              </a:ext>
            </a:extLst>
          </p:cNvPr>
          <p:cNvCxnSpPr/>
          <p:nvPr/>
        </p:nvCxnSpPr>
        <p:spPr>
          <a:xfrm rot="16200000" flipH="1">
            <a:off x="11415395" y="1273810"/>
            <a:ext cx="14605" cy="153860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C469B4F7-539E-F10F-057B-4054D713ED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71790" y="166368"/>
            <a:ext cx="534790" cy="586742"/>
          </a:xfrm>
          <a:prstGeom prst="rect">
            <a:avLst/>
          </a:prstGeom>
        </p:spPr>
      </p:pic>
      <p:sp>
        <p:nvSpPr>
          <p:cNvPr id="6" name="文本框 5">
            <a:extLst>
              <a:ext uri="{FF2B5EF4-FFF2-40B4-BE49-F238E27FC236}">
                <a16:creationId xmlns:a16="http://schemas.microsoft.com/office/drawing/2014/main" id="{49C6F5D8-6EFE-9C3D-8F78-1C17AA7D8284}"/>
              </a:ext>
            </a:extLst>
          </p:cNvPr>
          <p:cNvSpPr txBox="1"/>
          <p:nvPr/>
        </p:nvSpPr>
        <p:spPr>
          <a:xfrm>
            <a:off x="545465" y="1099742"/>
            <a:ext cx="5122416" cy="5727273"/>
          </a:xfrm>
          <a:prstGeom prst="rect">
            <a:avLst/>
          </a:prstGeom>
          <a:noFill/>
        </p:spPr>
        <p:txBody>
          <a:bodyPr wrap="square" rtlCol="0">
            <a:spAutoFit/>
          </a:bodyPr>
          <a:lstStyle/>
          <a:p>
            <a:pPr marL="342900" lvl="0" indent="-342900" algn="just">
              <a:lnSpc>
                <a:spcPct val="150000"/>
              </a:lnSpc>
              <a:buFont typeface="Wingdings" panose="05000000000000000000" pitchFamily="2" charset="2"/>
              <a:buChar char=""/>
            </a:pPr>
            <a:r>
              <a:rPr lang="zh-CN" altLang="en-US" sz="700" kern="100" dirty="0">
                <a:effectLst/>
                <a:latin typeface="宋体" panose="02010600030101010101" pitchFamily="2" charset="-122"/>
                <a:ea typeface="宋体" panose="02010600030101010101" pitchFamily="2" charset="-122"/>
              </a:rPr>
              <a:t>测试使用的正则表达式</a:t>
            </a:r>
            <a:r>
              <a:rPr lang="en-US" altLang="zh-CN" sz="700" kern="100" dirty="0">
                <a:effectLst/>
                <a:latin typeface="宋体" panose="02010600030101010101" pitchFamily="2" charset="-122"/>
                <a:ea typeface="宋体" panose="02010600030101010101" pitchFamily="2" charset="-122"/>
              </a:rPr>
              <a:t>:</a:t>
            </a:r>
          </a:p>
          <a:p>
            <a:pPr marL="342900" lvl="0" indent="-342900" algn="just">
              <a:lnSpc>
                <a:spcPct val="150000"/>
              </a:lnSpc>
              <a:buFont typeface="Wingdings" panose="05000000000000000000" pitchFamily="2" charset="2"/>
              <a:buChar char=""/>
            </a:pPr>
            <a:r>
              <a:rPr lang="en-US" altLang="zh-CN" sz="700" kern="100" dirty="0">
                <a:effectLst/>
                <a:latin typeface="宋体" panose="02010600030101010101" pitchFamily="2" charset="-122"/>
                <a:ea typeface="宋体" panose="02010600030101010101" pitchFamily="2" charset="-122"/>
              </a:rPr>
              <a:t>letter = [a-</a:t>
            </a:r>
            <a:r>
              <a:rPr lang="en-US" altLang="zh-CN" sz="700" kern="100" dirty="0" err="1">
                <a:effectLst/>
                <a:latin typeface="宋体" panose="02010600030101010101" pitchFamily="2" charset="-122"/>
                <a:ea typeface="宋体" panose="02010600030101010101" pitchFamily="2" charset="-122"/>
              </a:rPr>
              <a:t>zA</a:t>
            </a:r>
            <a:r>
              <a:rPr lang="en-US" altLang="zh-CN" sz="700" kern="100" dirty="0">
                <a:effectLst/>
                <a:latin typeface="宋体" panose="02010600030101010101" pitchFamily="2" charset="-122"/>
                <a:ea typeface="宋体" panose="02010600030101010101" pitchFamily="2" charset="-122"/>
              </a:rPr>
              <a:t>-Z]</a:t>
            </a:r>
            <a:endParaRPr lang="zh-CN" altLang="zh-CN" sz="7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en-US" altLang="zh-CN" sz="700" kern="100" dirty="0">
                <a:effectLst/>
                <a:latin typeface="宋体" panose="02010600030101010101" pitchFamily="2" charset="-122"/>
                <a:ea typeface="宋体" panose="02010600030101010101" pitchFamily="2" charset="-122"/>
              </a:rPr>
              <a:t>digit = [0-9]</a:t>
            </a:r>
            <a:endParaRPr lang="zh-CN" altLang="zh-CN" sz="7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en-US" altLang="zh-CN" sz="700" kern="100" dirty="0">
                <a:effectLst/>
                <a:latin typeface="宋体" panose="02010600030101010101" pitchFamily="2" charset="-122"/>
                <a:ea typeface="宋体" panose="02010600030101010101" pitchFamily="2" charset="-122"/>
              </a:rPr>
              <a:t>_else = else</a:t>
            </a:r>
            <a:endParaRPr lang="zh-CN" altLang="zh-CN" sz="7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en-US" altLang="zh-CN" sz="700" kern="100" dirty="0">
                <a:effectLst/>
                <a:latin typeface="宋体" panose="02010600030101010101" pitchFamily="2" charset="-122"/>
                <a:ea typeface="宋体" panose="02010600030101010101" pitchFamily="2" charset="-122"/>
              </a:rPr>
              <a:t>_if = if</a:t>
            </a:r>
            <a:endParaRPr lang="zh-CN" altLang="zh-CN" sz="7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en-US" altLang="zh-CN" sz="700" kern="100" dirty="0">
                <a:effectLst/>
                <a:latin typeface="宋体" panose="02010600030101010101" pitchFamily="2" charset="-122"/>
                <a:ea typeface="宋体" panose="02010600030101010101" pitchFamily="2" charset="-122"/>
              </a:rPr>
              <a:t>_int = int </a:t>
            </a:r>
            <a:endParaRPr lang="zh-CN" altLang="zh-CN" sz="7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en-US" altLang="zh-CN" sz="700" kern="100" dirty="0">
                <a:effectLst/>
                <a:latin typeface="宋体" panose="02010600030101010101" pitchFamily="2" charset="-122"/>
                <a:ea typeface="宋体" panose="02010600030101010101" pitchFamily="2" charset="-122"/>
              </a:rPr>
              <a:t>_float = float</a:t>
            </a:r>
            <a:endParaRPr lang="zh-CN" altLang="zh-CN" sz="7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en-US" altLang="zh-CN" sz="700" kern="100" dirty="0">
                <a:effectLst/>
                <a:latin typeface="宋体" panose="02010600030101010101" pitchFamily="2" charset="-122"/>
                <a:ea typeface="宋体" panose="02010600030101010101" pitchFamily="2" charset="-122"/>
              </a:rPr>
              <a:t>_double = double</a:t>
            </a:r>
            <a:endParaRPr lang="zh-CN" altLang="zh-CN" sz="7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en-US" altLang="zh-CN" sz="700" kern="100" dirty="0">
                <a:effectLst/>
                <a:latin typeface="宋体" panose="02010600030101010101" pitchFamily="2" charset="-122"/>
                <a:ea typeface="宋体" panose="02010600030101010101" pitchFamily="2" charset="-122"/>
              </a:rPr>
              <a:t>_return = return</a:t>
            </a:r>
            <a:endParaRPr lang="zh-CN" altLang="zh-CN" sz="7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en-US" altLang="zh-CN" sz="700" kern="100" dirty="0">
                <a:effectLst/>
                <a:latin typeface="宋体" panose="02010600030101010101" pitchFamily="2" charset="-122"/>
                <a:ea typeface="宋体" panose="02010600030101010101" pitchFamily="2" charset="-122"/>
              </a:rPr>
              <a:t>_void = void</a:t>
            </a:r>
            <a:endParaRPr lang="zh-CN" altLang="zh-CN" sz="7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en-US" altLang="zh-CN" sz="700" kern="100" dirty="0">
                <a:effectLst/>
                <a:latin typeface="宋体" panose="02010600030101010101" pitchFamily="2" charset="-122"/>
                <a:ea typeface="宋体" panose="02010600030101010101" pitchFamily="2" charset="-122"/>
              </a:rPr>
              <a:t>_while = while</a:t>
            </a:r>
            <a:endParaRPr lang="zh-CN" altLang="zh-CN" sz="7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en-US" altLang="zh-CN" sz="700" kern="100" dirty="0">
                <a:effectLst/>
                <a:latin typeface="宋体" panose="02010600030101010101" pitchFamily="2" charset="-122"/>
                <a:ea typeface="宋体" panose="02010600030101010101" pitchFamily="2" charset="-122"/>
              </a:rPr>
              <a:t>_do = do</a:t>
            </a:r>
            <a:endParaRPr lang="zh-CN" altLang="zh-CN" sz="7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en-US" altLang="zh-CN" sz="700" kern="100" dirty="0">
                <a:effectLst/>
                <a:latin typeface="宋体" panose="02010600030101010101" pitchFamily="2" charset="-122"/>
                <a:ea typeface="宋体" panose="02010600030101010101" pitchFamily="2" charset="-122"/>
              </a:rPr>
              <a:t>_</a:t>
            </a:r>
            <a:r>
              <a:rPr lang="en-US" altLang="zh-CN" sz="700" kern="100" dirty="0" err="1">
                <a:effectLst/>
                <a:latin typeface="宋体" panose="02010600030101010101" pitchFamily="2" charset="-122"/>
                <a:ea typeface="宋体" panose="02010600030101010101" pitchFamily="2" charset="-122"/>
              </a:rPr>
              <a:t>mul</a:t>
            </a:r>
            <a:r>
              <a:rPr lang="en-US" altLang="zh-CN" sz="700" kern="100" dirty="0">
                <a:effectLst/>
                <a:latin typeface="宋体" panose="02010600030101010101" pitchFamily="2" charset="-122"/>
                <a:ea typeface="宋体" panose="02010600030101010101" pitchFamily="2" charset="-122"/>
              </a:rPr>
              <a:t> = \*</a:t>
            </a:r>
            <a:endParaRPr lang="zh-CN" altLang="zh-CN" sz="7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en-US" altLang="zh-CN" sz="700" kern="100" dirty="0">
                <a:effectLst/>
                <a:latin typeface="宋体" panose="02010600030101010101" pitchFamily="2" charset="-122"/>
                <a:ea typeface="宋体" panose="02010600030101010101" pitchFamily="2" charset="-122"/>
              </a:rPr>
              <a:t>_div = /</a:t>
            </a:r>
            <a:endParaRPr lang="zh-CN" altLang="zh-CN" sz="7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en-US" altLang="zh-CN" sz="700" kern="100" dirty="0">
                <a:effectLst/>
                <a:latin typeface="宋体" panose="02010600030101010101" pitchFamily="2" charset="-122"/>
                <a:ea typeface="宋体" panose="02010600030101010101" pitchFamily="2" charset="-122"/>
              </a:rPr>
              <a:t>_mod = %</a:t>
            </a:r>
            <a:endParaRPr lang="zh-CN" altLang="zh-CN" sz="7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en-US" altLang="zh-CN" sz="700" kern="100" dirty="0">
                <a:effectLst/>
                <a:latin typeface="宋体" panose="02010600030101010101" pitchFamily="2" charset="-122"/>
                <a:ea typeface="宋体" panose="02010600030101010101" pitchFamily="2" charset="-122"/>
              </a:rPr>
              <a:t>_add = \+</a:t>
            </a:r>
            <a:endParaRPr lang="zh-CN" altLang="zh-CN" sz="7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en-US" altLang="zh-CN" sz="700" kern="100" dirty="0">
                <a:effectLst/>
                <a:latin typeface="宋体" panose="02010600030101010101" pitchFamily="2" charset="-122"/>
                <a:ea typeface="宋体" panose="02010600030101010101" pitchFamily="2" charset="-122"/>
              </a:rPr>
              <a:t>_minus = -</a:t>
            </a:r>
            <a:endParaRPr lang="zh-CN" altLang="zh-CN" sz="7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en-US" altLang="zh-CN" sz="700" kern="100" dirty="0">
                <a:effectLst/>
                <a:latin typeface="宋体" panose="02010600030101010101" pitchFamily="2" charset="-122"/>
                <a:ea typeface="宋体" panose="02010600030101010101" pitchFamily="2" charset="-122"/>
              </a:rPr>
              <a:t>_</a:t>
            </a:r>
            <a:r>
              <a:rPr lang="en-US" altLang="zh-CN" sz="700" kern="100" dirty="0" err="1">
                <a:effectLst/>
                <a:latin typeface="宋体" panose="02010600030101010101" pitchFamily="2" charset="-122"/>
                <a:ea typeface="宋体" panose="02010600030101010101" pitchFamily="2" charset="-122"/>
              </a:rPr>
              <a:t>lt</a:t>
            </a:r>
            <a:r>
              <a:rPr lang="en-US" altLang="zh-CN" sz="700" kern="100" dirty="0">
                <a:effectLst/>
                <a:latin typeface="宋体" panose="02010600030101010101" pitchFamily="2" charset="-122"/>
                <a:ea typeface="宋体" panose="02010600030101010101" pitchFamily="2" charset="-122"/>
              </a:rPr>
              <a:t> = &lt;</a:t>
            </a:r>
            <a:endParaRPr lang="zh-CN" altLang="zh-CN" sz="7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en-US" altLang="zh-CN" sz="700" kern="100" dirty="0">
                <a:effectLst/>
                <a:latin typeface="宋体" panose="02010600030101010101" pitchFamily="2" charset="-122"/>
                <a:ea typeface="宋体" panose="02010600030101010101" pitchFamily="2" charset="-122"/>
              </a:rPr>
              <a:t>_</a:t>
            </a:r>
            <a:r>
              <a:rPr lang="en-US" altLang="zh-CN" sz="700" kern="100" dirty="0" err="1">
                <a:effectLst/>
                <a:latin typeface="宋体" panose="02010600030101010101" pitchFamily="2" charset="-122"/>
                <a:ea typeface="宋体" panose="02010600030101010101" pitchFamily="2" charset="-122"/>
              </a:rPr>
              <a:t>gt</a:t>
            </a:r>
            <a:r>
              <a:rPr lang="en-US" altLang="zh-CN" sz="700" kern="100" dirty="0">
                <a:effectLst/>
                <a:latin typeface="宋体" panose="02010600030101010101" pitchFamily="2" charset="-122"/>
                <a:ea typeface="宋体" panose="02010600030101010101" pitchFamily="2" charset="-122"/>
              </a:rPr>
              <a:t> = &gt;</a:t>
            </a:r>
            <a:endParaRPr lang="zh-CN" altLang="zh-CN" sz="7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en-US" altLang="zh-CN" sz="700" kern="100" dirty="0">
                <a:effectLst/>
                <a:latin typeface="宋体" panose="02010600030101010101" pitchFamily="2" charset="-122"/>
                <a:ea typeface="宋体" panose="02010600030101010101" pitchFamily="2" charset="-122"/>
              </a:rPr>
              <a:t>_eq = =</a:t>
            </a:r>
            <a:endParaRPr lang="zh-CN" altLang="zh-CN" sz="7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en-US" altLang="zh-CN" sz="700" kern="100" dirty="0">
                <a:effectLst/>
                <a:latin typeface="宋体" panose="02010600030101010101" pitchFamily="2" charset="-122"/>
                <a:ea typeface="宋体" panose="02010600030101010101" pitchFamily="2" charset="-122"/>
              </a:rPr>
              <a:t>_le = &lt;=</a:t>
            </a:r>
            <a:endParaRPr lang="zh-CN" altLang="zh-CN" sz="7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en-US" altLang="zh-CN" sz="700" kern="100" dirty="0">
                <a:effectLst/>
                <a:latin typeface="宋体" panose="02010600030101010101" pitchFamily="2" charset="-122"/>
                <a:ea typeface="宋体" panose="02010600030101010101" pitchFamily="2" charset="-122"/>
              </a:rPr>
              <a:t>_</a:t>
            </a:r>
            <a:r>
              <a:rPr lang="en-US" altLang="zh-CN" sz="700" kern="100" dirty="0" err="1">
                <a:effectLst/>
                <a:latin typeface="宋体" panose="02010600030101010101" pitchFamily="2" charset="-122"/>
                <a:ea typeface="宋体" panose="02010600030101010101" pitchFamily="2" charset="-122"/>
              </a:rPr>
              <a:t>ge</a:t>
            </a:r>
            <a:r>
              <a:rPr lang="en-US" altLang="zh-CN" sz="700" kern="100" dirty="0">
                <a:effectLst/>
                <a:latin typeface="宋体" panose="02010600030101010101" pitchFamily="2" charset="-122"/>
                <a:ea typeface="宋体" panose="02010600030101010101" pitchFamily="2" charset="-122"/>
              </a:rPr>
              <a:t> =  &gt;=</a:t>
            </a:r>
            <a:endParaRPr lang="zh-CN" altLang="zh-CN" sz="7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en-US" altLang="zh-CN" sz="700" kern="100" dirty="0">
                <a:effectLst/>
                <a:latin typeface="宋体" panose="02010600030101010101" pitchFamily="2" charset="-122"/>
                <a:ea typeface="宋体" panose="02010600030101010101" pitchFamily="2" charset="-122"/>
              </a:rPr>
              <a:t>_</a:t>
            </a:r>
            <a:r>
              <a:rPr lang="en-US" altLang="zh-CN" sz="700" kern="100" dirty="0" err="1">
                <a:effectLst/>
                <a:latin typeface="宋体" panose="02010600030101010101" pitchFamily="2" charset="-122"/>
                <a:ea typeface="宋体" panose="02010600030101010101" pitchFamily="2" charset="-122"/>
              </a:rPr>
              <a:t>uneq</a:t>
            </a:r>
            <a:r>
              <a:rPr lang="en-US" altLang="zh-CN" sz="700" kern="100" dirty="0">
                <a:effectLst/>
                <a:latin typeface="宋体" panose="02010600030101010101" pitchFamily="2" charset="-122"/>
                <a:ea typeface="宋体" panose="02010600030101010101" pitchFamily="2" charset="-122"/>
              </a:rPr>
              <a:t> = !=</a:t>
            </a:r>
            <a:endParaRPr lang="zh-CN" altLang="zh-CN" sz="7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en-US" altLang="zh-CN" sz="700" kern="100" dirty="0">
                <a:effectLst/>
                <a:latin typeface="宋体" panose="02010600030101010101" pitchFamily="2" charset="-122"/>
                <a:ea typeface="宋体" panose="02010600030101010101" pitchFamily="2" charset="-122"/>
              </a:rPr>
              <a:t>_</a:t>
            </a:r>
            <a:r>
              <a:rPr lang="en-US" altLang="zh-CN" sz="700" kern="100" dirty="0" err="1">
                <a:effectLst/>
                <a:latin typeface="宋体" panose="02010600030101010101" pitchFamily="2" charset="-122"/>
                <a:ea typeface="宋体" panose="02010600030101010101" pitchFamily="2" charset="-122"/>
              </a:rPr>
              <a:t>assignop</a:t>
            </a:r>
            <a:r>
              <a:rPr lang="en-US" altLang="zh-CN" sz="700" kern="100" dirty="0">
                <a:effectLst/>
                <a:latin typeface="宋体" panose="02010600030101010101" pitchFamily="2" charset="-122"/>
                <a:ea typeface="宋体" panose="02010600030101010101" pitchFamily="2" charset="-122"/>
              </a:rPr>
              <a:t> = =</a:t>
            </a:r>
            <a:endParaRPr lang="zh-CN" altLang="zh-CN" sz="7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en-US" altLang="zh-CN" sz="700" kern="100" dirty="0">
                <a:effectLst/>
                <a:latin typeface="宋体" panose="02010600030101010101" pitchFamily="2" charset="-122"/>
                <a:ea typeface="宋体" panose="02010600030101010101" pitchFamily="2" charset="-122"/>
              </a:rPr>
              <a:t>_branch = ;</a:t>
            </a:r>
            <a:endParaRPr lang="zh-CN" altLang="zh-CN" sz="7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en-US" altLang="zh-CN" sz="700" kern="100" dirty="0">
                <a:effectLst/>
                <a:latin typeface="宋体" panose="02010600030101010101" pitchFamily="2" charset="-122"/>
                <a:ea typeface="宋体" panose="02010600030101010101" pitchFamily="2" charset="-122"/>
              </a:rPr>
              <a:t>_</a:t>
            </a:r>
            <a:r>
              <a:rPr lang="en-US" altLang="zh-CN" sz="700" kern="100" dirty="0" err="1">
                <a:effectLst/>
                <a:latin typeface="宋体" panose="02010600030101010101" pitchFamily="2" charset="-122"/>
                <a:ea typeface="宋体" panose="02010600030101010101" pitchFamily="2" charset="-122"/>
              </a:rPr>
              <a:t>Lparen</a:t>
            </a:r>
            <a:r>
              <a:rPr lang="en-US" altLang="zh-CN" sz="700" kern="100" dirty="0">
                <a:effectLst/>
                <a:latin typeface="宋体" panose="02010600030101010101" pitchFamily="2" charset="-122"/>
                <a:ea typeface="宋体" panose="02010600030101010101" pitchFamily="2" charset="-122"/>
              </a:rPr>
              <a:t> = \(</a:t>
            </a:r>
            <a:endParaRPr lang="zh-CN" altLang="zh-CN" sz="7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en-US" altLang="zh-CN" sz="700" kern="100" dirty="0">
                <a:effectLst/>
                <a:latin typeface="宋体" panose="02010600030101010101" pitchFamily="2" charset="-122"/>
                <a:ea typeface="宋体" panose="02010600030101010101" pitchFamily="2" charset="-122"/>
              </a:rPr>
              <a:t>_</a:t>
            </a:r>
            <a:r>
              <a:rPr lang="en-US" altLang="zh-CN" sz="700" kern="100" dirty="0" err="1">
                <a:effectLst/>
                <a:latin typeface="宋体" panose="02010600030101010101" pitchFamily="2" charset="-122"/>
                <a:ea typeface="宋体" panose="02010600030101010101" pitchFamily="2" charset="-122"/>
              </a:rPr>
              <a:t>Rparen</a:t>
            </a:r>
            <a:r>
              <a:rPr lang="en-US" altLang="zh-CN" sz="700" kern="100" dirty="0">
                <a:effectLst/>
                <a:latin typeface="宋体" panose="02010600030101010101" pitchFamily="2" charset="-122"/>
                <a:ea typeface="宋体" panose="02010600030101010101" pitchFamily="2" charset="-122"/>
              </a:rPr>
              <a:t> = \)</a:t>
            </a:r>
            <a:endParaRPr lang="zh-CN" altLang="zh-CN" sz="7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en-US" altLang="zh-CN" sz="700" kern="100" dirty="0">
                <a:effectLst/>
                <a:latin typeface="宋体" panose="02010600030101010101" pitchFamily="2" charset="-122"/>
                <a:ea typeface="宋体" panose="02010600030101010101" pitchFamily="2" charset="-122"/>
              </a:rPr>
              <a:t>_</a:t>
            </a:r>
            <a:r>
              <a:rPr lang="en-US" altLang="zh-CN" sz="700" kern="100" dirty="0" err="1">
                <a:effectLst/>
                <a:latin typeface="宋体" panose="02010600030101010101" pitchFamily="2" charset="-122"/>
                <a:ea typeface="宋体" panose="02010600030101010101" pitchFamily="2" charset="-122"/>
              </a:rPr>
              <a:t>Lbracket</a:t>
            </a:r>
            <a:r>
              <a:rPr lang="en-US" altLang="zh-CN" sz="700" kern="100" dirty="0">
                <a:effectLst/>
                <a:latin typeface="宋体" panose="02010600030101010101" pitchFamily="2" charset="-122"/>
                <a:ea typeface="宋体" panose="02010600030101010101" pitchFamily="2" charset="-122"/>
              </a:rPr>
              <a:t> = \[</a:t>
            </a:r>
            <a:endParaRPr lang="zh-CN" altLang="zh-CN" sz="7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en-US" altLang="zh-CN" sz="700" kern="100" dirty="0">
                <a:effectLst/>
                <a:latin typeface="宋体" panose="02010600030101010101" pitchFamily="2" charset="-122"/>
                <a:ea typeface="宋体" panose="02010600030101010101" pitchFamily="2" charset="-122"/>
              </a:rPr>
              <a:t>_</a:t>
            </a:r>
            <a:r>
              <a:rPr lang="en-US" altLang="zh-CN" sz="700" kern="100" dirty="0" err="1">
                <a:effectLst/>
                <a:latin typeface="宋体" panose="02010600030101010101" pitchFamily="2" charset="-122"/>
                <a:ea typeface="宋体" panose="02010600030101010101" pitchFamily="2" charset="-122"/>
              </a:rPr>
              <a:t>Rbracket</a:t>
            </a:r>
            <a:r>
              <a:rPr lang="en-US" altLang="zh-CN" sz="700" kern="100" dirty="0">
                <a:effectLst/>
                <a:latin typeface="宋体" panose="02010600030101010101" pitchFamily="2" charset="-122"/>
                <a:ea typeface="宋体" panose="02010600030101010101" pitchFamily="2" charset="-122"/>
              </a:rPr>
              <a:t> = \]</a:t>
            </a:r>
            <a:endParaRPr lang="zh-CN" altLang="zh-CN" sz="7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en-US" altLang="zh-CN" sz="700" kern="100" dirty="0">
                <a:effectLst/>
                <a:latin typeface="宋体" panose="02010600030101010101" pitchFamily="2" charset="-122"/>
                <a:ea typeface="宋体" panose="02010600030101010101" pitchFamily="2" charset="-122"/>
              </a:rPr>
              <a:t>_</a:t>
            </a:r>
            <a:r>
              <a:rPr lang="en-US" altLang="zh-CN" sz="700" kern="100" dirty="0" err="1">
                <a:effectLst/>
                <a:latin typeface="宋体" panose="02010600030101010101" pitchFamily="2" charset="-122"/>
                <a:ea typeface="宋体" panose="02010600030101010101" pitchFamily="2" charset="-122"/>
              </a:rPr>
              <a:t>Lbrace</a:t>
            </a:r>
            <a:r>
              <a:rPr lang="en-US" altLang="zh-CN" sz="700" kern="100" dirty="0">
                <a:effectLst/>
                <a:latin typeface="宋体" panose="02010600030101010101" pitchFamily="2" charset="-122"/>
                <a:ea typeface="宋体" panose="02010600030101010101" pitchFamily="2" charset="-122"/>
              </a:rPr>
              <a:t> = {</a:t>
            </a:r>
            <a:endParaRPr lang="zh-CN" altLang="zh-CN" sz="7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en-US" altLang="zh-CN" sz="700" kern="100" dirty="0">
                <a:effectLst/>
                <a:latin typeface="宋体" panose="02010600030101010101" pitchFamily="2" charset="-122"/>
                <a:ea typeface="宋体" panose="02010600030101010101" pitchFamily="2" charset="-122"/>
              </a:rPr>
              <a:t>_</a:t>
            </a:r>
            <a:r>
              <a:rPr lang="en-US" altLang="zh-CN" sz="700" kern="100" dirty="0" err="1">
                <a:effectLst/>
                <a:latin typeface="宋体" panose="02010600030101010101" pitchFamily="2" charset="-122"/>
                <a:ea typeface="宋体" panose="02010600030101010101" pitchFamily="2" charset="-122"/>
              </a:rPr>
              <a:t>Rbrace</a:t>
            </a:r>
            <a:r>
              <a:rPr lang="en-US" altLang="zh-CN" sz="700" kern="100" dirty="0">
                <a:effectLst/>
                <a:latin typeface="宋体" panose="02010600030101010101" pitchFamily="2" charset="-122"/>
                <a:ea typeface="宋体" panose="02010600030101010101" pitchFamily="2" charset="-122"/>
              </a:rPr>
              <a:t> = }</a:t>
            </a:r>
            <a:endParaRPr lang="zh-CN" altLang="zh-CN" sz="7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en-US" altLang="zh-CN" sz="700" kern="100" dirty="0">
                <a:effectLst/>
                <a:latin typeface="宋体" panose="02010600030101010101" pitchFamily="2" charset="-122"/>
                <a:ea typeface="宋体" panose="02010600030101010101" pitchFamily="2" charset="-122"/>
              </a:rPr>
              <a:t>_</a:t>
            </a:r>
            <a:r>
              <a:rPr lang="en-US" altLang="zh-CN" sz="700" kern="100" dirty="0" err="1">
                <a:effectLst/>
                <a:latin typeface="宋体" panose="02010600030101010101" pitchFamily="2" charset="-122"/>
                <a:ea typeface="宋体" panose="02010600030101010101" pitchFamily="2" charset="-122"/>
              </a:rPr>
              <a:t>comon</a:t>
            </a:r>
            <a:r>
              <a:rPr lang="en-US" altLang="zh-CN" sz="700" kern="100" dirty="0">
                <a:effectLst/>
                <a:latin typeface="宋体" panose="02010600030101010101" pitchFamily="2" charset="-122"/>
                <a:ea typeface="宋体" panose="02010600030101010101" pitchFamily="2" charset="-122"/>
              </a:rPr>
              <a:t> = ,</a:t>
            </a:r>
            <a:endParaRPr lang="zh-CN" altLang="zh-CN" sz="7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en-US" altLang="zh-CN" sz="700" kern="100" dirty="0">
                <a:effectLst/>
                <a:latin typeface="宋体" panose="02010600030101010101" pitchFamily="2" charset="-122"/>
                <a:ea typeface="宋体" panose="02010600030101010101" pitchFamily="2" charset="-122"/>
              </a:rPr>
              <a:t>_ID=(_|letter)((_|letter)|digit)*</a:t>
            </a:r>
            <a:endParaRPr lang="zh-CN" altLang="zh-CN" sz="7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en-US" altLang="zh-CN" sz="700" kern="100" dirty="0">
                <a:effectLst/>
                <a:latin typeface="宋体" panose="02010600030101010101" pitchFamily="2" charset="-122"/>
                <a:ea typeface="宋体" panose="02010600030101010101" pitchFamily="2" charset="-122"/>
              </a:rPr>
              <a:t>_NUM = (digit)+(.digit+)?</a:t>
            </a:r>
            <a:endParaRPr lang="zh-CN" altLang="zh-CN" sz="7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
            </a:pPr>
            <a:r>
              <a:rPr lang="en-US" altLang="zh-CN" sz="700" kern="100" dirty="0">
                <a:effectLst/>
                <a:latin typeface="宋体" panose="02010600030101010101" pitchFamily="2" charset="-122"/>
                <a:ea typeface="宋体" panose="02010600030101010101" pitchFamily="2" charset="-122"/>
              </a:rPr>
              <a:t>_comments = //(</a:t>
            </a:r>
            <a:r>
              <a:rPr lang="en-US" altLang="zh-CN" sz="700" kern="100" dirty="0" err="1">
                <a:effectLst/>
                <a:latin typeface="宋体" panose="02010600030101010101" pitchFamily="2" charset="-122"/>
                <a:ea typeface="宋体" panose="02010600030101010101" pitchFamily="2" charset="-122"/>
              </a:rPr>
              <a:t>digit|letter</a:t>
            </a:r>
            <a:r>
              <a:rPr lang="en-US" altLang="zh-CN" sz="700" kern="100" dirty="0">
                <a:effectLst/>
                <a:latin typeface="宋体" panose="02010600030101010101" pitchFamily="2" charset="-122"/>
                <a:ea typeface="宋体" panose="02010600030101010101" pitchFamily="2" charset="-122"/>
              </a:rPr>
              <a:t>|(_)|( )|(\+)|(\-)|(\*)|(/)|(%)|(^)|(&lt;)|(&gt;)|(=)|(:)|(;)|(\()|(\)))*</a:t>
            </a:r>
            <a:endParaRPr lang="zh-CN" altLang="zh-CN" sz="700" kern="100" dirty="0">
              <a:effectLst/>
              <a:latin typeface="Times New Roman" panose="02020603050405020304" pitchFamily="18" charset="0"/>
              <a:ea typeface="宋体" panose="02010600030101010101" pitchFamily="2" charset="-122"/>
            </a:endParaRPr>
          </a:p>
        </p:txBody>
      </p:sp>
      <p:sp>
        <p:nvSpPr>
          <p:cNvPr id="8" name="文本框 7">
            <a:extLst>
              <a:ext uri="{FF2B5EF4-FFF2-40B4-BE49-F238E27FC236}">
                <a16:creationId xmlns:a16="http://schemas.microsoft.com/office/drawing/2014/main" id="{3372A37C-4BB2-EAA3-3B51-76960308E532}"/>
              </a:ext>
            </a:extLst>
          </p:cNvPr>
          <p:cNvSpPr txBox="1"/>
          <p:nvPr/>
        </p:nvSpPr>
        <p:spPr>
          <a:xfrm>
            <a:off x="4819311" y="1101797"/>
            <a:ext cx="6103398" cy="5337808"/>
          </a:xfrm>
          <a:prstGeom prst="rect">
            <a:avLst/>
          </a:prstGeom>
          <a:noFill/>
        </p:spPr>
        <p:txBody>
          <a:bodyPr wrap="square">
            <a:spAutoFit/>
          </a:bodyPr>
          <a:lstStyle/>
          <a:p>
            <a:pPr algn="just">
              <a:lnSpc>
                <a:spcPct val="150000"/>
              </a:lnSpc>
            </a:pPr>
            <a:r>
              <a:rPr lang="zh-CN" altLang="en-US" sz="600" kern="100" dirty="0">
                <a:latin typeface="宋体" panose="02010600030101010101" pitchFamily="2" charset="-122"/>
                <a:ea typeface="宋体" panose="02010600030101010101" pitchFamily="2" charset="-122"/>
              </a:rPr>
              <a:t>测试使用的代码</a:t>
            </a:r>
            <a:r>
              <a:rPr lang="en-US" altLang="zh-CN" sz="600" kern="100" dirty="0">
                <a:latin typeface="宋体" panose="02010600030101010101" pitchFamily="2" charset="-122"/>
                <a:ea typeface="宋体" panose="02010600030101010101" pitchFamily="2" charset="-122"/>
              </a:rPr>
              <a:t>:</a:t>
            </a:r>
            <a:endParaRPr lang="en-US" altLang="zh-CN" sz="600" kern="100" dirty="0">
              <a:effectLst/>
              <a:latin typeface="宋体" panose="02010600030101010101" pitchFamily="2" charset="-122"/>
              <a:ea typeface="宋体" panose="02010600030101010101" pitchFamily="2" charset="-122"/>
            </a:endParaRPr>
          </a:p>
          <a:p>
            <a:pPr algn="just">
              <a:lnSpc>
                <a:spcPct val="150000"/>
              </a:lnSpc>
            </a:pPr>
            <a:r>
              <a:rPr lang="en-US" altLang="zh-CN" sz="600" kern="100" dirty="0">
                <a:effectLst/>
                <a:latin typeface="宋体" panose="02010600030101010101" pitchFamily="2" charset="-122"/>
                <a:ea typeface="宋体" panose="02010600030101010101" pitchFamily="2" charset="-122"/>
              </a:rPr>
              <a:t>int main(void)</a:t>
            </a:r>
            <a:endParaRPr lang="zh-CN" altLang="zh-CN" sz="600" kern="100" dirty="0">
              <a:effectLst/>
              <a:latin typeface="Times New Roman" panose="02020603050405020304" pitchFamily="18" charset="0"/>
              <a:ea typeface="宋体" panose="02010600030101010101" pitchFamily="2" charset="-122"/>
            </a:endParaRPr>
          </a:p>
          <a:p>
            <a:pPr algn="just">
              <a:lnSpc>
                <a:spcPct val="150000"/>
              </a:lnSpc>
            </a:pPr>
            <a:r>
              <a:rPr lang="en-US" altLang="zh-CN" sz="600" kern="100" dirty="0">
                <a:effectLst/>
                <a:latin typeface="宋体" panose="02010600030101010101" pitchFamily="2" charset="-122"/>
                <a:ea typeface="宋体" panose="02010600030101010101" pitchFamily="2" charset="-122"/>
              </a:rPr>
              <a:t>{</a:t>
            </a:r>
            <a:endParaRPr lang="zh-CN" altLang="zh-CN" sz="600" kern="100" dirty="0">
              <a:effectLst/>
              <a:latin typeface="Times New Roman" panose="02020603050405020304" pitchFamily="18" charset="0"/>
              <a:ea typeface="宋体" panose="02010600030101010101" pitchFamily="2" charset="-122"/>
            </a:endParaRPr>
          </a:p>
          <a:p>
            <a:pPr algn="just">
              <a:lnSpc>
                <a:spcPct val="150000"/>
              </a:lnSpc>
            </a:pPr>
            <a:r>
              <a:rPr lang="en-US" altLang="zh-CN" sz="600" kern="100" dirty="0">
                <a:effectLst/>
                <a:latin typeface="宋体" panose="02010600030101010101" pitchFamily="2" charset="-122"/>
                <a:ea typeface="宋体" panose="02010600030101010101" pitchFamily="2" charset="-122"/>
              </a:rPr>
              <a:t>    int a;</a:t>
            </a:r>
            <a:endParaRPr lang="zh-CN" altLang="zh-CN" sz="600" kern="100" dirty="0">
              <a:effectLst/>
              <a:latin typeface="Times New Roman" panose="02020603050405020304" pitchFamily="18" charset="0"/>
              <a:ea typeface="宋体" panose="02010600030101010101" pitchFamily="2" charset="-122"/>
            </a:endParaRPr>
          </a:p>
          <a:p>
            <a:pPr algn="just">
              <a:lnSpc>
                <a:spcPct val="150000"/>
              </a:lnSpc>
            </a:pPr>
            <a:r>
              <a:rPr lang="en-US" altLang="zh-CN" sz="600" kern="100" dirty="0">
                <a:effectLst/>
                <a:latin typeface="宋体" panose="02010600030101010101" pitchFamily="2" charset="-122"/>
                <a:ea typeface="宋体" panose="02010600030101010101" pitchFamily="2" charset="-122"/>
              </a:rPr>
              <a:t>    int </a:t>
            </a:r>
            <a:r>
              <a:rPr lang="en-US" altLang="zh-CN" sz="600" kern="100" dirty="0" err="1">
                <a:effectLst/>
                <a:latin typeface="宋体" panose="02010600030101010101" pitchFamily="2" charset="-122"/>
                <a:ea typeface="宋体" panose="02010600030101010101" pitchFamily="2" charset="-122"/>
              </a:rPr>
              <a:t>iternet</a:t>
            </a:r>
            <a:r>
              <a:rPr lang="en-US" altLang="zh-CN" sz="600" kern="100" dirty="0">
                <a:effectLst/>
                <a:latin typeface="宋体" panose="02010600030101010101" pitchFamily="2" charset="-122"/>
                <a:ea typeface="宋体" panose="02010600030101010101" pitchFamily="2" charset="-122"/>
              </a:rPr>
              <a:t>;</a:t>
            </a:r>
            <a:endParaRPr lang="zh-CN" altLang="zh-CN" sz="600" kern="100" dirty="0">
              <a:effectLst/>
              <a:latin typeface="Times New Roman" panose="02020603050405020304" pitchFamily="18" charset="0"/>
              <a:ea typeface="宋体" panose="02010600030101010101" pitchFamily="2" charset="-122"/>
            </a:endParaRPr>
          </a:p>
          <a:p>
            <a:pPr algn="just">
              <a:lnSpc>
                <a:spcPct val="150000"/>
              </a:lnSpc>
            </a:pPr>
            <a:r>
              <a:rPr lang="en-US" altLang="zh-CN" sz="600" kern="100" dirty="0">
                <a:effectLst/>
                <a:latin typeface="宋体" panose="02010600030101010101" pitchFamily="2" charset="-122"/>
                <a:ea typeface="宋体" panose="02010600030101010101" pitchFamily="2" charset="-122"/>
              </a:rPr>
              <a:t>    float b[10];</a:t>
            </a:r>
            <a:endParaRPr lang="zh-CN" altLang="zh-CN" sz="600" kern="100" dirty="0">
              <a:effectLst/>
              <a:latin typeface="Times New Roman" panose="02020603050405020304" pitchFamily="18" charset="0"/>
              <a:ea typeface="宋体" panose="02010600030101010101" pitchFamily="2" charset="-122"/>
            </a:endParaRPr>
          </a:p>
          <a:p>
            <a:pPr algn="just">
              <a:lnSpc>
                <a:spcPct val="150000"/>
              </a:lnSpc>
            </a:pPr>
            <a:r>
              <a:rPr lang="en-US" altLang="zh-CN" sz="600" kern="100" dirty="0">
                <a:effectLst/>
                <a:latin typeface="宋体" panose="02010600030101010101" pitchFamily="2" charset="-122"/>
                <a:ea typeface="宋体" panose="02010600030101010101" pitchFamily="2" charset="-122"/>
              </a:rPr>
              <a:t>    a = 5;</a:t>
            </a:r>
            <a:endParaRPr lang="zh-CN" altLang="zh-CN" sz="600" kern="100" dirty="0">
              <a:effectLst/>
              <a:latin typeface="Times New Roman" panose="02020603050405020304" pitchFamily="18" charset="0"/>
              <a:ea typeface="宋体" panose="02010600030101010101" pitchFamily="2" charset="-122"/>
            </a:endParaRPr>
          </a:p>
          <a:p>
            <a:pPr algn="just">
              <a:lnSpc>
                <a:spcPct val="150000"/>
              </a:lnSpc>
            </a:pPr>
            <a:r>
              <a:rPr lang="en-US" altLang="zh-CN" sz="600" kern="100" dirty="0">
                <a:effectLst/>
                <a:latin typeface="宋体" panose="02010600030101010101" pitchFamily="2" charset="-122"/>
                <a:ea typeface="宋体" panose="02010600030101010101" pitchFamily="2" charset="-122"/>
              </a:rPr>
              <a:t>    b[2] = 3.14;</a:t>
            </a:r>
            <a:endParaRPr lang="zh-CN" altLang="zh-CN" sz="600" kern="100" dirty="0">
              <a:effectLst/>
              <a:latin typeface="Times New Roman" panose="02020603050405020304" pitchFamily="18" charset="0"/>
              <a:ea typeface="宋体" panose="02010600030101010101" pitchFamily="2" charset="-122"/>
            </a:endParaRPr>
          </a:p>
          <a:p>
            <a:pPr algn="just">
              <a:lnSpc>
                <a:spcPct val="150000"/>
              </a:lnSpc>
            </a:pPr>
            <a:r>
              <a:rPr lang="en-US" altLang="zh-CN" sz="600" kern="100" dirty="0">
                <a:effectLst/>
                <a:latin typeface="宋体" panose="02010600030101010101" pitchFamily="2" charset="-122"/>
                <a:ea typeface="宋体" panose="02010600030101010101" pitchFamily="2" charset="-122"/>
              </a:rPr>
              <a:t>    if (a &gt; 0) {</a:t>
            </a:r>
            <a:endParaRPr lang="zh-CN" altLang="zh-CN" sz="600" kern="100" dirty="0">
              <a:effectLst/>
              <a:latin typeface="Times New Roman" panose="02020603050405020304" pitchFamily="18" charset="0"/>
              <a:ea typeface="宋体" panose="02010600030101010101" pitchFamily="2" charset="-122"/>
            </a:endParaRPr>
          </a:p>
          <a:p>
            <a:pPr algn="just">
              <a:lnSpc>
                <a:spcPct val="150000"/>
              </a:lnSpc>
            </a:pPr>
            <a:r>
              <a:rPr lang="en-US" altLang="zh-CN" sz="600" kern="100" dirty="0">
                <a:effectLst/>
                <a:latin typeface="宋体" panose="02010600030101010101" pitchFamily="2" charset="-122"/>
                <a:ea typeface="宋体" panose="02010600030101010101" pitchFamily="2" charset="-122"/>
              </a:rPr>
              <a:t>        int </a:t>
            </a:r>
            <a:r>
              <a:rPr lang="en-US" altLang="zh-CN" sz="600" kern="100" dirty="0" err="1">
                <a:effectLst/>
                <a:latin typeface="宋体" panose="02010600030101010101" pitchFamily="2" charset="-122"/>
                <a:ea typeface="宋体" panose="02010600030101010101" pitchFamily="2" charset="-122"/>
              </a:rPr>
              <a:t>i</a:t>
            </a:r>
            <a:r>
              <a:rPr lang="en-US" altLang="zh-CN" sz="600" kern="100" dirty="0">
                <a:effectLst/>
                <a:latin typeface="宋体" panose="02010600030101010101" pitchFamily="2" charset="-122"/>
                <a:ea typeface="宋体" panose="02010600030101010101" pitchFamily="2" charset="-122"/>
              </a:rPr>
              <a:t>[90];</a:t>
            </a:r>
            <a:endParaRPr lang="zh-CN" altLang="zh-CN" sz="600" kern="100" dirty="0">
              <a:effectLst/>
              <a:latin typeface="Times New Roman" panose="02020603050405020304" pitchFamily="18" charset="0"/>
              <a:ea typeface="宋体" panose="02010600030101010101" pitchFamily="2" charset="-122"/>
            </a:endParaRPr>
          </a:p>
          <a:p>
            <a:pPr algn="just">
              <a:lnSpc>
                <a:spcPct val="150000"/>
              </a:lnSpc>
            </a:pPr>
            <a:r>
              <a:rPr lang="en-US" altLang="zh-CN" sz="600" kern="100" dirty="0">
                <a:effectLst/>
                <a:latin typeface="宋体" panose="02010600030101010101" pitchFamily="2" charset="-122"/>
                <a:ea typeface="宋体" panose="02010600030101010101" pitchFamily="2" charset="-122"/>
              </a:rPr>
              <a:t>        a = a * 3 ;</a:t>
            </a:r>
            <a:endParaRPr lang="zh-CN" altLang="zh-CN" sz="600" kern="100" dirty="0">
              <a:effectLst/>
              <a:latin typeface="Times New Roman" panose="02020603050405020304" pitchFamily="18" charset="0"/>
              <a:ea typeface="宋体" panose="02010600030101010101" pitchFamily="2" charset="-122"/>
            </a:endParaRPr>
          </a:p>
          <a:p>
            <a:pPr algn="just">
              <a:lnSpc>
                <a:spcPct val="150000"/>
              </a:lnSpc>
            </a:pPr>
            <a:r>
              <a:rPr lang="en-US" altLang="zh-CN" sz="600" kern="100" dirty="0">
                <a:effectLst/>
                <a:latin typeface="宋体" panose="02010600030101010101" pitchFamily="2" charset="-122"/>
                <a:ea typeface="宋体" panose="02010600030101010101" pitchFamily="2" charset="-122"/>
              </a:rPr>
              <a:t>        b[1] = b[2] / 8;</a:t>
            </a:r>
            <a:endParaRPr lang="zh-CN" altLang="zh-CN" sz="600" kern="100" dirty="0">
              <a:effectLst/>
              <a:latin typeface="Times New Roman" panose="02020603050405020304" pitchFamily="18" charset="0"/>
              <a:ea typeface="宋体" panose="02010600030101010101" pitchFamily="2" charset="-122"/>
            </a:endParaRPr>
          </a:p>
          <a:p>
            <a:pPr algn="just">
              <a:lnSpc>
                <a:spcPct val="150000"/>
              </a:lnSpc>
            </a:pPr>
            <a:r>
              <a:rPr lang="en-US" altLang="zh-CN" sz="600" kern="100" dirty="0">
                <a:effectLst/>
                <a:latin typeface="宋体" panose="02010600030101010101" pitchFamily="2" charset="-122"/>
                <a:ea typeface="宋体" panose="02010600030101010101" pitchFamily="2" charset="-122"/>
              </a:rPr>
              <a:t>        </a:t>
            </a:r>
            <a:r>
              <a:rPr lang="en-US" altLang="zh-CN" sz="600" kern="100" dirty="0" err="1">
                <a:effectLst/>
                <a:latin typeface="宋体" panose="02010600030101010101" pitchFamily="2" charset="-122"/>
                <a:ea typeface="宋体" panose="02010600030101010101" pitchFamily="2" charset="-122"/>
              </a:rPr>
              <a:t>i</a:t>
            </a:r>
            <a:r>
              <a:rPr lang="en-US" altLang="zh-CN" sz="600" kern="100" dirty="0">
                <a:effectLst/>
                <a:latin typeface="宋体" panose="02010600030101010101" pitchFamily="2" charset="-122"/>
                <a:ea typeface="宋体" panose="02010600030101010101" pitchFamily="2" charset="-122"/>
              </a:rPr>
              <a:t>[10]=10;</a:t>
            </a:r>
            <a:endParaRPr lang="zh-CN" altLang="zh-CN" sz="600" kern="100" dirty="0">
              <a:effectLst/>
              <a:latin typeface="Times New Roman" panose="02020603050405020304" pitchFamily="18" charset="0"/>
              <a:ea typeface="宋体" panose="02010600030101010101" pitchFamily="2" charset="-122"/>
            </a:endParaRPr>
          </a:p>
          <a:p>
            <a:pPr algn="just">
              <a:lnSpc>
                <a:spcPct val="150000"/>
              </a:lnSpc>
            </a:pPr>
            <a:r>
              <a:rPr lang="en-US" altLang="zh-CN" sz="600" kern="100" dirty="0">
                <a:effectLst/>
                <a:latin typeface="宋体" panose="02010600030101010101" pitchFamily="2" charset="-122"/>
                <a:ea typeface="宋体" panose="02010600030101010101" pitchFamily="2" charset="-122"/>
              </a:rPr>
              <a:t>    }</a:t>
            </a:r>
            <a:endParaRPr lang="zh-CN" altLang="zh-CN" sz="600" kern="100" dirty="0">
              <a:effectLst/>
              <a:latin typeface="Times New Roman" panose="02020603050405020304" pitchFamily="18" charset="0"/>
              <a:ea typeface="宋体" panose="02010600030101010101" pitchFamily="2" charset="-122"/>
            </a:endParaRPr>
          </a:p>
          <a:p>
            <a:pPr algn="just">
              <a:lnSpc>
                <a:spcPct val="150000"/>
              </a:lnSpc>
            </a:pPr>
            <a:r>
              <a:rPr lang="en-US" altLang="zh-CN" sz="600" kern="100" dirty="0">
                <a:effectLst/>
                <a:latin typeface="宋体" panose="02010600030101010101" pitchFamily="2" charset="-122"/>
                <a:ea typeface="宋体" panose="02010600030101010101" pitchFamily="2" charset="-122"/>
              </a:rPr>
              <a:t>    else</a:t>
            </a:r>
            <a:endParaRPr lang="zh-CN" altLang="zh-CN" sz="600" kern="100" dirty="0">
              <a:effectLst/>
              <a:latin typeface="Times New Roman" panose="02020603050405020304" pitchFamily="18" charset="0"/>
              <a:ea typeface="宋体" panose="02010600030101010101" pitchFamily="2" charset="-122"/>
            </a:endParaRPr>
          </a:p>
          <a:p>
            <a:pPr algn="just">
              <a:lnSpc>
                <a:spcPct val="150000"/>
              </a:lnSpc>
            </a:pPr>
            <a:r>
              <a:rPr lang="en-US" altLang="zh-CN" sz="600" kern="100" dirty="0">
                <a:effectLst/>
                <a:latin typeface="宋体" panose="02010600030101010101" pitchFamily="2" charset="-122"/>
                <a:ea typeface="宋体" panose="02010600030101010101" pitchFamily="2" charset="-122"/>
              </a:rPr>
              <a:t>    {</a:t>
            </a:r>
            <a:endParaRPr lang="zh-CN" altLang="zh-CN" sz="600" kern="100" dirty="0">
              <a:effectLst/>
              <a:latin typeface="Times New Roman" panose="02020603050405020304" pitchFamily="18" charset="0"/>
              <a:ea typeface="宋体" panose="02010600030101010101" pitchFamily="2" charset="-122"/>
            </a:endParaRPr>
          </a:p>
          <a:p>
            <a:pPr algn="just">
              <a:lnSpc>
                <a:spcPct val="150000"/>
              </a:lnSpc>
            </a:pPr>
            <a:r>
              <a:rPr lang="en-US" altLang="zh-CN" sz="600" kern="100" dirty="0">
                <a:effectLst/>
                <a:latin typeface="宋体" panose="02010600030101010101" pitchFamily="2" charset="-122"/>
                <a:ea typeface="宋体" panose="02010600030101010101" pitchFamily="2" charset="-122"/>
              </a:rPr>
              <a:t>        while (a &lt; 10)</a:t>
            </a:r>
            <a:endParaRPr lang="zh-CN" altLang="zh-CN" sz="600" kern="100" dirty="0">
              <a:effectLst/>
              <a:latin typeface="Times New Roman" panose="02020603050405020304" pitchFamily="18" charset="0"/>
              <a:ea typeface="宋体" panose="02010600030101010101" pitchFamily="2" charset="-122"/>
            </a:endParaRPr>
          </a:p>
          <a:p>
            <a:pPr algn="just">
              <a:lnSpc>
                <a:spcPct val="150000"/>
              </a:lnSpc>
            </a:pPr>
            <a:r>
              <a:rPr lang="en-US" altLang="zh-CN" sz="600" kern="100" dirty="0">
                <a:effectLst/>
                <a:latin typeface="宋体" panose="02010600030101010101" pitchFamily="2" charset="-122"/>
                <a:ea typeface="宋体" panose="02010600030101010101" pitchFamily="2" charset="-122"/>
              </a:rPr>
              <a:t>        {</a:t>
            </a:r>
            <a:endParaRPr lang="zh-CN" altLang="zh-CN" sz="600" kern="100" dirty="0">
              <a:effectLst/>
              <a:latin typeface="Times New Roman" panose="02020603050405020304" pitchFamily="18" charset="0"/>
              <a:ea typeface="宋体" panose="02010600030101010101" pitchFamily="2" charset="-122"/>
            </a:endParaRPr>
          </a:p>
          <a:p>
            <a:pPr algn="just">
              <a:lnSpc>
                <a:spcPct val="150000"/>
              </a:lnSpc>
            </a:pPr>
            <a:r>
              <a:rPr lang="en-US" altLang="zh-CN" sz="600" kern="100" dirty="0">
                <a:effectLst/>
                <a:latin typeface="宋体" panose="02010600030101010101" pitchFamily="2" charset="-122"/>
                <a:ea typeface="宋体" panose="02010600030101010101" pitchFamily="2" charset="-122"/>
              </a:rPr>
              <a:t>            double d[10];</a:t>
            </a:r>
            <a:endParaRPr lang="zh-CN" altLang="zh-CN" sz="600" kern="100" dirty="0">
              <a:effectLst/>
              <a:latin typeface="Times New Roman" panose="02020603050405020304" pitchFamily="18" charset="0"/>
              <a:ea typeface="宋体" panose="02010600030101010101" pitchFamily="2" charset="-122"/>
            </a:endParaRPr>
          </a:p>
          <a:p>
            <a:pPr algn="just">
              <a:lnSpc>
                <a:spcPct val="150000"/>
              </a:lnSpc>
            </a:pPr>
            <a:r>
              <a:rPr lang="en-US" altLang="zh-CN" sz="600" kern="100" dirty="0">
                <a:effectLst/>
                <a:latin typeface="宋体" panose="02010600030101010101" pitchFamily="2" charset="-122"/>
                <a:ea typeface="宋体" panose="02010600030101010101" pitchFamily="2" charset="-122"/>
              </a:rPr>
              <a:t>            int m;</a:t>
            </a:r>
            <a:endParaRPr lang="zh-CN" altLang="zh-CN" sz="600" kern="100" dirty="0">
              <a:effectLst/>
              <a:latin typeface="Times New Roman" panose="02020603050405020304" pitchFamily="18" charset="0"/>
              <a:ea typeface="宋体" panose="02010600030101010101" pitchFamily="2" charset="-122"/>
            </a:endParaRPr>
          </a:p>
          <a:p>
            <a:pPr algn="just">
              <a:lnSpc>
                <a:spcPct val="150000"/>
              </a:lnSpc>
            </a:pPr>
            <a:r>
              <a:rPr lang="en-US" altLang="zh-CN" sz="600" kern="100" dirty="0">
                <a:effectLst/>
                <a:latin typeface="宋体" panose="02010600030101010101" pitchFamily="2" charset="-122"/>
                <a:ea typeface="宋体" panose="02010600030101010101" pitchFamily="2" charset="-122"/>
              </a:rPr>
              <a:t>            a=a+1;</a:t>
            </a:r>
            <a:endParaRPr lang="zh-CN" altLang="zh-CN" sz="600" kern="100" dirty="0">
              <a:effectLst/>
              <a:latin typeface="Times New Roman" panose="02020603050405020304" pitchFamily="18" charset="0"/>
              <a:ea typeface="宋体" panose="02010600030101010101" pitchFamily="2" charset="-122"/>
            </a:endParaRPr>
          </a:p>
          <a:p>
            <a:pPr algn="just">
              <a:lnSpc>
                <a:spcPct val="150000"/>
              </a:lnSpc>
            </a:pPr>
            <a:r>
              <a:rPr lang="en-US" altLang="zh-CN" sz="600" kern="100" dirty="0">
                <a:effectLst/>
                <a:latin typeface="宋体" panose="02010600030101010101" pitchFamily="2" charset="-122"/>
                <a:ea typeface="宋体" panose="02010600030101010101" pitchFamily="2" charset="-122"/>
              </a:rPr>
              <a:t>            m=0;</a:t>
            </a:r>
            <a:endParaRPr lang="zh-CN" altLang="zh-CN" sz="600" kern="100" dirty="0">
              <a:effectLst/>
              <a:latin typeface="Times New Roman" panose="02020603050405020304" pitchFamily="18" charset="0"/>
              <a:ea typeface="宋体" panose="02010600030101010101" pitchFamily="2" charset="-122"/>
            </a:endParaRPr>
          </a:p>
          <a:p>
            <a:pPr algn="just">
              <a:lnSpc>
                <a:spcPct val="150000"/>
              </a:lnSpc>
            </a:pPr>
            <a:r>
              <a:rPr lang="en-US" altLang="zh-CN" sz="600" kern="100" dirty="0">
                <a:effectLst/>
                <a:latin typeface="宋体" panose="02010600030101010101" pitchFamily="2" charset="-122"/>
                <a:ea typeface="宋体" panose="02010600030101010101" pitchFamily="2" charset="-122"/>
              </a:rPr>
              <a:t> </a:t>
            </a:r>
            <a:endParaRPr lang="zh-CN" altLang="zh-CN" sz="600" kern="100" dirty="0">
              <a:effectLst/>
              <a:latin typeface="Times New Roman" panose="02020603050405020304" pitchFamily="18" charset="0"/>
              <a:ea typeface="宋体" panose="02010600030101010101" pitchFamily="2" charset="-122"/>
            </a:endParaRPr>
          </a:p>
          <a:p>
            <a:pPr algn="just">
              <a:lnSpc>
                <a:spcPct val="150000"/>
              </a:lnSpc>
            </a:pPr>
            <a:r>
              <a:rPr lang="en-US" altLang="zh-CN" sz="600" kern="100" dirty="0">
                <a:effectLst/>
                <a:latin typeface="宋体" panose="02010600030101010101" pitchFamily="2" charset="-122"/>
                <a:ea typeface="宋体" panose="02010600030101010101" pitchFamily="2" charset="-122"/>
              </a:rPr>
              <a:t>            do {</a:t>
            </a:r>
            <a:endParaRPr lang="zh-CN" altLang="zh-CN" sz="600" kern="100" dirty="0">
              <a:effectLst/>
              <a:latin typeface="Times New Roman" panose="02020603050405020304" pitchFamily="18" charset="0"/>
              <a:ea typeface="宋体" panose="02010600030101010101" pitchFamily="2" charset="-122"/>
            </a:endParaRPr>
          </a:p>
          <a:p>
            <a:pPr algn="just">
              <a:lnSpc>
                <a:spcPct val="150000"/>
              </a:lnSpc>
            </a:pPr>
            <a:r>
              <a:rPr lang="en-US" altLang="zh-CN" sz="600" kern="100" dirty="0">
                <a:effectLst/>
                <a:latin typeface="宋体" panose="02010600030101010101" pitchFamily="2" charset="-122"/>
                <a:ea typeface="宋体" panose="02010600030101010101" pitchFamily="2" charset="-122"/>
              </a:rPr>
              <a:t>                d[m]=m;</a:t>
            </a:r>
            <a:endParaRPr lang="zh-CN" altLang="zh-CN" sz="600" kern="100" dirty="0">
              <a:effectLst/>
              <a:latin typeface="Times New Roman" panose="02020603050405020304" pitchFamily="18" charset="0"/>
              <a:ea typeface="宋体" panose="02010600030101010101" pitchFamily="2" charset="-122"/>
            </a:endParaRPr>
          </a:p>
          <a:p>
            <a:pPr algn="just">
              <a:lnSpc>
                <a:spcPct val="150000"/>
              </a:lnSpc>
            </a:pPr>
            <a:r>
              <a:rPr lang="en-US" altLang="zh-CN" sz="600" kern="100" dirty="0">
                <a:effectLst/>
                <a:latin typeface="宋体" panose="02010600030101010101" pitchFamily="2" charset="-122"/>
                <a:ea typeface="宋体" panose="02010600030101010101" pitchFamily="2" charset="-122"/>
              </a:rPr>
              <a:t>                m=m+1;</a:t>
            </a:r>
            <a:endParaRPr lang="zh-CN" altLang="zh-CN" sz="600" kern="100" dirty="0">
              <a:effectLst/>
              <a:latin typeface="Times New Roman" panose="02020603050405020304" pitchFamily="18" charset="0"/>
              <a:ea typeface="宋体" panose="02010600030101010101" pitchFamily="2" charset="-122"/>
            </a:endParaRPr>
          </a:p>
          <a:p>
            <a:pPr algn="just">
              <a:lnSpc>
                <a:spcPct val="150000"/>
              </a:lnSpc>
            </a:pPr>
            <a:r>
              <a:rPr lang="en-US" altLang="zh-CN" sz="600" kern="100" dirty="0">
                <a:effectLst/>
                <a:latin typeface="宋体" panose="02010600030101010101" pitchFamily="2" charset="-122"/>
                <a:ea typeface="宋体" panose="02010600030101010101" pitchFamily="2" charset="-122"/>
              </a:rPr>
              <a:t>            }</a:t>
            </a:r>
            <a:endParaRPr lang="zh-CN" altLang="zh-CN" sz="600" kern="100" dirty="0">
              <a:effectLst/>
              <a:latin typeface="Times New Roman" panose="02020603050405020304" pitchFamily="18" charset="0"/>
              <a:ea typeface="宋体" panose="02010600030101010101" pitchFamily="2" charset="-122"/>
            </a:endParaRPr>
          </a:p>
          <a:p>
            <a:pPr algn="just">
              <a:lnSpc>
                <a:spcPct val="150000"/>
              </a:lnSpc>
            </a:pPr>
            <a:r>
              <a:rPr lang="en-US" altLang="zh-CN" sz="600" kern="100" dirty="0">
                <a:effectLst/>
                <a:latin typeface="宋体" panose="02010600030101010101" pitchFamily="2" charset="-122"/>
                <a:ea typeface="宋体" panose="02010600030101010101" pitchFamily="2" charset="-122"/>
              </a:rPr>
              <a:t>            while (m&lt;=9);</a:t>
            </a:r>
            <a:endParaRPr lang="zh-CN" altLang="zh-CN" sz="600" kern="100" dirty="0">
              <a:effectLst/>
              <a:latin typeface="Times New Roman" panose="02020603050405020304" pitchFamily="18" charset="0"/>
              <a:ea typeface="宋体" panose="02010600030101010101" pitchFamily="2" charset="-122"/>
            </a:endParaRPr>
          </a:p>
          <a:p>
            <a:pPr algn="just">
              <a:lnSpc>
                <a:spcPct val="150000"/>
              </a:lnSpc>
            </a:pPr>
            <a:r>
              <a:rPr lang="en-US" altLang="zh-CN" sz="600" kern="100" dirty="0">
                <a:effectLst/>
                <a:latin typeface="宋体" panose="02010600030101010101" pitchFamily="2" charset="-122"/>
                <a:ea typeface="宋体" panose="02010600030101010101" pitchFamily="2" charset="-122"/>
              </a:rPr>
              <a:t>        };</a:t>
            </a:r>
            <a:endParaRPr lang="zh-CN" altLang="zh-CN" sz="600" kern="100" dirty="0">
              <a:effectLst/>
              <a:latin typeface="Times New Roman" panose="02020603050405020304" pitchFamily="18" charset="0"/>
              <a:ea typeface="宋体" panose="02010600030101010101" pitchFamily="2" charset="-122"/>
            </a:endParaRPr>
          </a:p>
          <a:p>
            <a:pPr algn="just">
              <a:lnSpc>
                <a:spcPct val="150000"/>
              </a:lnSpc>
            </a:pPr>
            <a:r>
              <a:rPr lang="en-US" altLang="zh-CN" sz="600" kern="100" dirty="0">
                <a:effectLst/>
                <a:latin typeface="宋体" panose="02010600030101010101" pitchFamily="2" charset="-122"/>
                <a:ea typeface="宋体" panose="02010600030101010101" pitchFamily="2" charset="-122"/>
              </a:rPr>
              <a:t>    };</a:t>
            </a:r>
            <a:endParaRPr lang="zh-CN" altLang="zh-CN" sz="600" kern="100" dirty="0">
              <a:effectLst/>
              <a:latin typeface="Times New Roman" panose="02020603050405020304" pitchFamily="18" charset="0"/>
              <a:ea typeface="宋体" panose="02010600030101010101" pitchFamily="2" charset="-122"/>
            </a:endParaRPr>
          </a:p>
          <a:p>
            <a:pPr algn="just">
              <a:lnSpc>
                <a:spcPct val="150000"/>
              </a:lnSpc>
            </a:pPr>
            <a:r>
              <a:rPr lang="en-US" altLang="zh-CN" sz="600" kern="100" dirty="0">
                <a:effectLst/>
                <a:latin typeface="宋体" panose="02010600030101010101" pitchFamily="2" charset="-122"/>
                <a:ea typeface="宋体" panose="02010600030101010101" pitchFamily="2" charset="-122"/>
              </a:rPr>
              <a:t>    do</a:t>
            </a:r>
            <a:endParaRPr lang="zh-CN" altLang="zh-CN" sz="600" kern="100" dirty="0">
              <a:effectLst/>
              <a:latin typeface="Times New Roman" panose="02020603050405020304" pitchFamily="18" charset="0"/>
              <a:ea typeface="宋体" panose="02010600030101010101" pitchFamily="2" charset="-122"/>
            </a:endParaRPr>
          </a:p>
          <a:p>
            <a:pPr algn="just">
              <a:lnSpc>
                <a:spcPct val="150000"/>
              </a:lnSpc>
            </a:pPr>
            <a:r>
              <a:rPr lang="en-US" altLang="zh-CN" sz="600" kern="100" dirty="0">
                <a:effectLst/>
                <a:latin typeface="宋体" panose="02010600030101010101" pitchFamily="2" charset="-122"/>
                <a:ea typeface="宋体" panose="02010600030101010101" pitchFamily="2" charset="-122"/>
              </a:rPr>
              <a:t>    {</a:t>
            </a:r>
            <a:endParaRPr lang="zh-CN" altLang="zh-CN" sz="600" kern="100" dirty="0">
              <a:effectLst/>
              <a:latin typeface="Times New Roman" panose="02020603050405020304" pitchFamily="18" charset="0"/>
              <a:ea typeface="宋体" panose="02010600030101010101" pitchFamily="2" charset="-122"/>
            </a:endParaRPr>
          </a:p>
          <a:p>
            <a:pPr algn="just">
              <a:lnSpc>
                <a:spcPct val="150000"/>
              </a:lnSpc>
            </a:pPr>
            <a:r>
              <a:rPr lang="en-US" altLang="zh-CN" sz="600" kern="100" dirty="0">
                <a:effectLst/>
                <a:latin typeface="宋体" panose="02010600030101010101" pitchFamily="2" charset="-122"/>
                <a:ea typeface="宋体" panose="02010600030101010101" pitchFamily="2" charset="-122"/>
              </a:rPr>
              <a:t>        int c;</a:t>
            </a:r>
            <a:endParaRPr lang="zh-CN" altLang="zh-CN" sz="600" kern="100" dirty="0">
              <a:effectLst/>
              <a:latin typeface="Times New Roman" panose="02020603050405020304" pitchFamily="18" charset="0"/>
              <a:ea typeface="宋体" panose="02010600030101010101" pitchFamily="2" charset="-122"/>
            </a:endParaRPr>
          </a:p>
          <a:p>
            <a:pPr algn="just">
              <a:lnSpc>
                <a:spcPct val="150000"/>
              </a:lnSpc>
            </a:pPr>
            <a:r>
              <a:rPr lang="en-US" altLang="zh-CN" sz="600" kern="100" dirty="0">
                <a:effectLst/>
                <a:latin typeface="宋体" panose="02010600030101010101" pitchFamily="2" charset="-122"/>
                <a:ea typeface="宋体" panose="02010600030101010101" pitchFamily="2" charset="-122"/>
              </a:rPr>
              <a:t>        c=3;</a:t>
            </a:r>
            <a:endParaRPr lang="zh-CN" altLang="zh-CN" sz="600" kern="100" dirty="0">
              <a:effectLst/>
              <a:latin typeface="Times New Roman" panose="02020603050405020304" pitchFamily="18" charset="0"/>
              <a:ea typeface="宋体" panose="02010600030101010101" pitchFamily="2" charset="-122"/>
            </a:endParaRPr>
          </a:p>
          <a:p>
            <a:pPr algn="just">
              <a:lnSpc>
                <a:spcPct val="150000"/>
              </a:lnSpc>
            </a:pPr>
            <a:r>
              <a:rPr lang="en-US" altLang="zh-CN" sz="600" kern="100" dirty="0">
                <a:effectLst/>
                <a:latin typeface="宋体" panose="02010600030101010101" pitchFamily="2" charset="-122"/>
                <a:ea typeface="宋体" panose="02010600030101010101" pitchFamily="2" charset="-122"/>
              </a:rPr>
              <a:t>        b[2] =b[2] + 4;</a:t>
            </a:r>
            <a:endParaRPr lang="zh-CN" altLang="zh-CN" sz="600" kern="100" dirty="0">
              <a:effectLst/>
              <a:latin typeface="Times New Roman" panose="02020603050405020304" pitchFamily="18" charset="0"/>
              <a:ea typeface="宋体" panose="02010600030101010101" pitchFamily="2" charset="-122"/>
            </a:endParaRPr>
          </a:p>
          <a:p>
            <a:pPr algn="just">
              <a:lnSpc>
                <a:spcPct val="150000"/>
              </a:lnSpc>
            </a:pPr>
            <a:r>
              <a:rPr lang="en-US" altLang="zh-CN" sz="600" kern="100" dirty="0">
                <a:effectLst/>
                <a:latin typeface="宋体" panose="02010600030101010101" pitchFamily="2" charset="-122"/>
                <a:ea typeface="宋体" panose="02010600030101010101" pitchFamily="2" charset="-122"/>
              </a:rPr>
              <a:t>    } while (b[2] &lt; 10);</a:t>
            </a:r>
            <a:endParaRPr lang="zh-CN" altLang="zh-CN" sz="600" kern="100" dirty="0">
              <a:effectLst/>
              <a:latin typeface="Times New Roman" panose="02020603050405020304" pitchFamily="18" charset="0"/>
              <a:ea typeface="宋体" panose="02010600030101010101" pitchFamily="2" charset="-122"/>
            </a:endParaRPr>
          </a:p>
          <a:p>
            <a:pPr algn="just">
              <a:lnSpc>
                <a:spcPct val="150000"/>
              </a:lnSpc>
            </a:pPr>
            <a:r>
              <a:rPr lang="en-US" altLang="zh-CN" sz="600" kern="100" dirty="0">
                <a:effectLst/>
                <a:latin typeface="宋体" panose="02010600030101010101" pitchFamily="2" charset="-122"/>
                <a:ea typeface="宋体" panose="02010600030101010101" pitchFamily="2" charset="-122"/>
              </a:rPr>
              <a:t>    return ;</a:t>
            </a:r>
            <a:endParaRPr lang="zh-CN" altLang="zh-CN" sz="600" kern="100" dirty="0">
              <a:effectLst/>
              <a:latin typeface="Times New Roman" panose="02020603050405020304" pitchFamily="18" charset="0"/>
              <a:ea typeface="宋体" panose="02010600030101010101" pitchFamily="2" charset="-122"/>
            </a:endParaRPr>
          </a:p>
          <a:p>
            <a:pPr algn="just">
              <a:lnSpc>
                <a:spcPct val="150000"/>
              </a:lnSpc>
            </a:pPr>
            <a:r>
              <a:rPr lang="en-US" altLang="zh-CN" sz="600" kern="100" dirty="0">
                <a:effectLst/>
                <a:latin typeface="宋体" panose="02010600030101010101" pitchFamily="2" charset="-122"/>
                <a:ea typeface="宋体" panose="02010600030101010101" pitchFamily="2" charset="-122"/>
              </a:rPr>
              <a:t>}</a:t>
            </a:r>
            <a:endParaRPr lang="zh-CN" altLang="zh-CN" sz="600" kern="100" dirty="0">
              <a:effectLst/>
              <a:latin typeface="Times New Roman" panose="02020603050405020304" pitchFamily="18" charset="0"/>
              <a:ea typeface="宋体" panose="02010600030101010101" pitchFamily="2" charset="-122"/>
            </a:endParaRPr>
          </a:p>
        </p:txBody>
      </p:sp>
    </p:spTree>
    <p:custDataLst>
      <p:tags r:id="rId1"/>
    </p:custDataLst>
    <p:extLst>
      <p:ext uri="{BB962C8B-B14F-4D97-AF65-F5344CB8AC3E}">
        <p14:creationId xmlns:p14="http://schemas.microsoft.com/office/powerpoint/2010/main" val="3462811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wind"/>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strVal val="#ppt_w*0.70"/>
                                          </p:val>
                                        </p:tav>
                                        <p:tav tm="100000">
                                          <p:val>
                                            <p:strVal val="#ppt_w"/>
                                          </p:val>
                                        </p:tav>
                                      </p:tavLst>
                                    </p:anim>
                                    <p:anim calcmode="lin" valueType="num">
                                      <p:cBhvr>
                                        <p:cTn id="13" dur="1000" fill="hold"/>
                                        <p:tgtEl>
                                          <p:spTgt spid="5"/>
                                        </p:tgtEl>
                                        <p:attrNameLst>
                                          <p:attrName>ppt_h</p:attrName>
                                        </p:attrNameLst>
                                      </p:cBhvr>
                                      <p:tavLst>
                                        <p:tav tm="0">
                                          <p:val>
                                            <p:strVal val="#ppt_h"/>
                                          </p:val>
                                        </p:tav>
                                        <p:tav tm="100000">
                                          <p:val>
                                            <p:strVal val="#ppt_h"/>
                                          </p:val>
                                        </p:tav>
                                      </p:tavLst>
                                    </p:anim>
                                    <p:animEffect transition="in" filter="fade">
                                      <p:cBhvr>
                                        <p:cTn id="14" dur="1000"/>
                                        <p:tgtEl>
                                          <p:spTgt spid="5"/>
                                        </p:tgtEl>
                                      </p:cBhvr>
                                    </p:animEffect>
                                  </p:childTnLst>
                                </p:cTn>
                              </p:par>
                              <p:par>
                                <p:cTn id="15" presetID="55" presetClass="entr" presetSubtype="0" fill="hold" nodeType="withEffect">
                                  <p:stCondLst>
                                    <p:cond delay="0"/>
                                  </p:stCondLst>
                                  <p:childTnLst>
                                    <p:set>
                                      <p:cBhvr>
                                        <p:cTn id="16" dur="1" fill="hold">
                                          <p:stCondLst>
                                            <p:cond delay="0"/>
                                          </p:stCondLst>
                                        </p:cTn>
                                        <p:tgtEl>
                                          <p:spTgt spid="64"/>
                                        </p:tgtEl>
                                        <p:attrNameLst>
                                          <p:attrName>style.visibility</p:attrName>
                                        </p:attrNameLst>
                                      </p:cBhvr>
                                      <p:to>
                                        <p:strVal val="visible"/>
                                      </p:to>
                                    </p:set>
                                    <p:anim calcmode="lin" valueType="num">
                                      <p:cBhvr>
                                        <p:cTn id="17" dur="1000" fill="hold"/>
                                        <p:tgtEl>
                                          <p:spTgt spid="64"/>
                                        </p:tgtEl>
                                        <p:attrNameLst>
                                          <p:attrName>ppt_w</p:attrName>
                                        </p:attrNameLst>
                                      </p:cBhvr>
                                      <p:tavLst>
                                        <p:tav tm="0">
                                          <p:val>
                                            <p:strVal val="#ppt_w*0.70"/>
                                          </p:val>
                                        </p:tav>
                                        <p:tav tm="100000">
                                          <p:val>
                                            <p:strVal val="#ppt_w"/>
                                          </p:val>
                                        </p:tav>
                                      </p:tavLst>
                                    </p:anim>
                                    <p:anim calcmode="lin" valueType="num">
                                      <p:cBhvr>
                                        <p:cTn id="18" dur="1000" fill="hold"/>
                                        <p:tgtEl>
                                          <p:spTgt spid="64"/>
                                        </p:tgtEl>
                                        <p:attrNameLst>
                                          <p:attrName>ppt_h</p:attrName>
                                        </p:attrNameLst>
                                      </p:cBhvr>
                                      <p:tavLst>
                                        <p:tav tm="0">
                                          <p:val>
                                            <p:strVal val="#ppt_h"/>
                                          </p:val>
                                        </p:tav>
                                        <p:tav tm="100000">
                                          <p:val>
                                            <p:strVal val="#ppt_h"/>
                                          </p:val>
                                        </p:tav>
                                      </p:tavLst>
                                    </p:anim>
                                    <p:animEffect transition="in" filter="fade">
                                      <p:cBhvr>
                                        <p:cTn id="19" dur="1000"/>
                                        <p:tgtEl>
                                          <p:spTgt spid="64"/>
                                        </p:tgtEl>
                                      </p:cBhvr>
                                    </p:animEffect>
                                  </p:childTnLst>
                                </p:cTn>
                              </p:par>
                              <p:par>
                                <p:cTn id="20" presetID="55"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1000" fill="hold"/>
                                        <p:tgtEl>
                                          <p:spTgt spid="13"/>
                                        </p:tgtEl>
                                        <p:attrNameLst>
                                          <p:attrName>ppt_w</p:attrName>
                                        </p:attrNameLst>
                                      </p:cBhvr>
                                      <p:tavLst>
                                        <p:tav tm="0">
                                          <p:val>
                                            <p:strVal val="#ppt_w*0.70"/>
                                          </p:val>
                                        </p:tav>
                                        <p:tav tm="100000">
                                          <p:val>
                                            <p:strVal val="#ppt_w"/>
                                          </p:val>
                                        </p:tav>
                                      </p:tavLst>
                                    </p:anim>
                                    <p:anim calcmode="lin" valueType="num">
                                      <p:cBhvr>
                                        <p:cTn id="23" dur="1000" fill="hold"/>
                                        <p:tgtEl>
                                          <p:spTgt spid="13"/>
                                        </p:tgtEl>
                                        <p:attrNameLst>
                                          <p:attrName>ppt_h</p:attrName>
                                        </p:attrNameLst>
                                      </p:cBhvr>
                                      <p:tavLst>
                                        <p:tav tm="0">
                                          <p:val>
                                            <p:strVal val="#ppt_h"/>
                                          </p:val>
                                        </p:tav>
                                        <p:tav tm="100000">
                                          <p:val>
                                            <p:strVal val="#ppt_h"/>
                                          </p:val>
                                        </p:tav>
                                      </p:tavLst>
                                    </p:anim>
                                    <p:animEffect transition="in" filter="fade">
                                      <p:cBhvr>
                                        <p:cTn id="24" dur="1000"/>
                                        <p:tgtEl>
                                          <p:spTgt spid="13"/>
                                        </p:tgtEl>
                                      </p:cBhvr>
                                    </p:animEffect>
                                  </p:childTnLst>
                                </p:cTn>
                              </p:par>
                              <p:par>
                                <p:cTn id="25" presetID="55"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1000" fill="hold"/>
                                        <p:tgtEl>
                                          <p:spTgt spid="21"/>
                                        </p:tgtEl>
                                        <p:attrNameLst>
                                          <p:attrName>ppt_w</p:attrName>
                                        </p:attrNameLst>
                                      </p:cBhvr>
                                      <p:tavLst>
                                        <p:tav tm="0">
                                          <p:val>
                                            <p:strVal val="#ppt_w*0.70"/>
                                          </p:val>
                                        </p:tav>
                                        <p:tav tm="100000">
                                          <p:val>
                                            <p:strVal val="#ppt_w"/>
                                          </p:val>
                                        </p:tav>
                                      </p:tavLst>
                                    </p:anim>
                                    <p:anim calcmode="lin" valueType="num">
                                      <p:cBhvr>
                                        <p:cTn id="28" dur="1000" fill="hold"/>
                                        <p:tgtEl>
                                          <p:spTgt spid="21"/>
                                        </p:tgtEl>
                                        <p:attrNameLst>
                                          <p:attrName>ppt_h</p:attrName>
                                        </p:attrNameLst>
                                      </p:cBhvr>
                                      <p:tavLst>
                                        <p:tav tm="0">
                                          <p:val>
                                            <p:strVal val="#ppt_h"/>
                                          </p:val>
                                        </p:tav>
                                        <p:tav tm="100000">
                                          <p:val>
                                            <p:strVal val="#ppt_h"/>
                                          </p:val>
                                        </p:tav>
                                      </p:tavLst>
                                    </p:anim>
                                    <p:animEffect transition="in" filter="fade">
                                      <p:cBhvr>
                                        <p:cTn id="29" dur="1000"/>
                                        <p:tgtEl>
                                          <p:spTgt spid="21"/>
                                        </p:tgtEl>
                                      </p:cBhvr>
                                    </p:animEffect>
                                  </p:childTnLst>
                                </p:cTn>
                              </p:par>
                              <p:par>
                                <p:cTn id="30" presetID="53" presetClass="entr" presetSubtype="16"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p:cTn id="32" dur="500" fill="hold"/>
                                        <p:tgtEl>
                                          <p:spTgt spid="22"/>
                                        </p:tgtEl>
                                        <p:attrNameLst>
                                          <p:attrName>ppt_w</p:attrName>
                                        </p:attrNameLst>
                                      </p:cBhvr>
                                      <p:tavLst>
                                        <p:tav tm="0">
                                          <p:val>
                                            <p:fltVal val="0"/>
                                          </p:val>
                                        </p:tav>
                                        <p:tav tm="100000">
                                          <p:val>
                                            <p:strVal val="#ppt_w"/>
                                          </p:val>
                                        </p:tav>
                                      </p:tavLst>
                                    </p:anim>
                                    <p:anim calcmode="lin" valueType="num">
                                      <p:cBhvr>
                                        <p:cTn id="33" dur="500" fill="hold"/>
                                        <p:tgtEl>
                                          <p:spTgt spid="22"/>
                                        </p:tgtEl>
                                        <p:attrNameLst>
                                          <p:attrName>ppt_h</p:attrName>
                                        </p:attrNameLst>
                                      </p:cBhvr>
                                      <p:tavLst>
                                        <p:tav tm="0">
                                          <p:val>
                                            <p:fltVal val="0"/>
                                          </p:val>
                                        </p:tav>
                                        <p:tav tm="100000">
                                          <p:val>
                                            <p:strVal val="#ppt_h"/>
                                          </p:val>
                                        </p:tav>
                                      </p:tavLst>
                                    </p:anim>
                                    <p:animEffect transition="in" filter="fade">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flipH="1" flipV="1">
            <a:off x="9700895" y="0"/>
            <a:ext cx="4057015" cy="4528185"/>
            <a:chOff x="-2511" y="3706"/>
            <a:chExt cx="6389" cy="7131"/>
          </a:xfrm>
        </p:grpSpPr>
        <p:cxnSp>
          <p:nvCxnSpPr>
            <p:cNvPr id="6" name="直接连接符 5"/>
            <p:cNvCxnSpPr/>
            <p:nvPr/>
          </p:nvCxnSpPr>
          <p:spPr>
            <a:xfrm>
              <a:off x="-36" y="6923"/>
              <a:ext cx="3914" cy="3914"/>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 name="直角三角形 6"/>
            <p:cNvSpPr/>
            <p:nvPr/>
          </p:nvSpPr>
          <p:spPr>
            <a:xfrm rot="18900000" flipH="1">
              <a:off x="-2511" y="3706"/>
              <a:ext cx="4461" cy="4461"/>
            </a:xfrm>
            <a:prstGeom prst="rtTriangl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2" name="组合 1"/>
          <p:cNvGrpSpPr/>
          <p:nvPr/>
        </p:nvGrpSpPr>
        <p:grpSpPr>
          <a:xfrm>
            <a:off x="-1594485" y="2353310"/>
            <a:ext cx="4057015" cy="4528185"/>
            <a:chOff x="-2511" y="3706"/>
            <a:chExt cx="6389" cy="7131"/>
          </a:xfrm>
        </p:grpSpPr>
        <p:cxnSp>
          <p:nvCxnSpPr>
            <p:cNvPr id="9" name="直接连接符 8"/>
            <p:cNvCxnSpPr/>
            <p:nvPr/>
          </p:nvCxnSpPr>
          <p:spPr>
            <a:xfrm>
              <a:off x="-36" y="6923"/>
              <a:ext cx="3914" cy="3914"/>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 name="直角三角形 4"/>
            <p:cNvSpPr/>
            <p:nvPr/>
          </p:nvSpPr>
          <p:spPr>
            <a:xfrm rot="18900000" flipH="1">
              <a:off x="-2511" y="3706"/>
              <a:ext cx="4461" cy="4461"/>
            </a:xfrm>
            <a:prstGeom prst="rtTriangle">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直角三角形 13"/>
          <p:cNvSpPr/>
          <p:nvPr/>
        </p:nvSpPr>
        <p:spPr>
          <a:xfrm rot="5400000" flipH="1" flipV="1">
            <a:off x="9919970" y="3209925"/>
            <a:ext cx="2388870" cy="2287905"/>
          </a:xfrm>
          <a:prstGeom prst="rtTriangle">
            <a:avLst/>
          </a:prstGeom>
          <a:solidFill>
            <a:srgbClr val="113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直角三角形 11"/>
          <p:cNvSpPr/>
          <p:nvPr/>
        </p:nvSpPr>
        <p:spPr>
          <a:xfrm rot="5400000">
            <a:off x="-73660" y="1297940"/>
            <a:ext cx="2388870" cy="2287905"/>
          </a:xfrm>
          <a:prstGeom prst="rtTriangle">
            <a:avLst/>
          </a:prstGeom>
          <a:solidFill>
            <a:srgbClr val="113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直角三角形 2"/>
          <p:cNvSpPr/>
          <p:nvPr/>
        </p:nvSpPr>
        <p:spPr>
          <a:xfrm rot="5400000">
            <a:off x="-1" y="-1"/>
            <a:ext cx="3159889" cy="3159889"/>
          </a:xfrm>
          <a:prstGeom prst="rtTriangle">
            <a:avLst/>
          </a:prstGeom>
          <a:solidFill>
            <a:srgbClr val="AD1C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rot="5400000" flipH="1" flipV="1">
            <a:off x="9098786" y="3698111"/>
            <a:ext cx="3159889" cy="3159889"/>
          </a:xfrm>
          <a:prstGeom prst="rtTriangle">
            <a:avLst/>
          </a:prstGeom>
          <a:solidFill>
            <a:srgbClr val="AD1C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flipH="1" flipV="1">
            <a:off x="9883775" y="593090"/>
            <a:ext cx="1776095" cy="1776095"/>
          </a:xfrm>
          <a:prstGeom prst="line">
            <a:avLst/>
          </a:prstGeom>
          <a:ln w="38100">
            <a:solidFill>
              <a:srgbClr val="113748"/>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332105" y="4389755"/>
            <a:ext cx="1776095" cy="1776095"/>
          </a:xfrm>
          <a:prstGeom prst="line">
            <a:avLst/>
          </a:prstGeom>
          <a:ln w="38100">
            <a:solidFill>
              <a:srgbClr val="AD1C1D"/>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2713004" y="2767518"/>
            <a:ext cx="6677660" cy="186118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defRPr/>
            </a:pPr>
            <a:r>
              <a:rPr lang="en-US" altLang="zh-CN" sz="11500" kern="100" dirty="0">
                <a:solidFill>
                  <a:schemeClr val="tx1"/>
                </a:solidFill>
                <a:latin typeface="字魂59号-创粗黑" panose="00000500000000000000" pitchFamily="2" charset="-122"/>
                <a:ea typeface="字魂59号-创粗黑" panose="00000500000000000000" pitchFamily="2" charset="-122"/>
                <a:cs typeface="Times New Roman" panose="02020603050405020304" pitchFamily="18" charset="0"/>
              </a:rPr>
              <a:t>THANKS</a:t>
            </a:r>
          </a:p>
        </p:txBody>
      </p:sp>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2726" y="1166495"/>
            <a:ext cx="1362074" cy="149439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3000" advClick="0" advTm="3000">
        <p14:shred/>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randombar(horizontal)">
                                      <p:cBhvr>
                                        <p:cTn id="13" dur="500"/>
                                        <p:tgtEl>
                                          <p:spTgt spid="14"/>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randombar(horizontal)">
                                      <p:cBhvr>
                                        <p:cTn id="16" dur="500"/>
                                        <p:tgtEl>
                                          <p:spTgt spid="12"/>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randombar(horizontal)">
                                      <p:cBhvr>
                                        <p:cTn id="19" dur="500"/>
                                        <p:tgtEl>
                                          <p:spTgt spid="3"/>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randombar(horizontal)">
                                      <p:cBhvr>
                                        <p:cTn id="22" dur="500"/>
                                        <p:tgtEl>
                                          <p:spTgt spid="13"/>
                                        </p:tgtEl>
                                      </p:cBhvr>
                                    </p:animEffect>
                                  </p:childTnLst>
                                </p:cTn>
                              </p:par>
                              <p:par>
                                <p:cTn id="23" presetID="14" presetClass="entr" presetSubtype="1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randombar(horizontal)">
                                      <p:cBhvr>
                                        <p:cTn id="25" dur="500"/>
                                        <p:tgtEl>
                                          <p:spTgt spid="8"/>
                                        </p:tgtEl>
                                      </p:cBhvr>
                                    </p:animEffect>
                                  </p:childTnLst>
                                </p:cTn>
                              </p:par>
                              <p:par>
                                <p:cTn id="26" presetID="14" presetClass="entr" presetSubtype="1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randombar(horizontal)">
                                      <p:cBhvr>
                                        <p:cTn id="28" dur="500"/>
                                        <p:tgtEl>
                                          <p:spTgt spid="10"/>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randombar(horizontal)">
                                      <p:cBhvr>
                                        <p:cTn id="31" dur="500"/>
                                        <p:tgtEl>
                                          <p:spTgt spid="17"/>
                                        </p:tgtEl>
                                      </p:cBhvr>
                                    </p:animEffect>
                                  </p:childTnLst>
                                </p:cTn>
                              </p:par>
                              <p:par>
                                <p:cTn id="32" presetID="53" presetClass="entr" presetSubtype="16"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p:cTn id="34" dur="500" fill="hold"/>
                                        <p:tgtEl>
                                          <p:spTgt spid="15"/>
                                        </p:tgtEl>
                                        <p:attrNameLst>
                                          <p:attrName>ppt_w</p:attrName>
                                        </p:attrNameLst>
                                      </p:cBhvr>
                                      <p:tavLst>
                                        <p:tav tm="0">
                                          <p:val>
                                            <p:fltVal val="0"/>
                                          </p:val>
                                        </p:tav>
                                        <p:tav tm="100000">
                                          <p:val>
                                            <p:strVal val="#ppt_w"/>
                                          </p:val>
                                        </p:tav>
                                      </p:tavLst>
                                    </p:anim>
                                    <p:anim calcmode="lin" valueType="num">
                                      <p:cBhvr>
                                        <p:cTn id="35" dur="500" fill="hold"/>
                                        <p:tgtEl>
                                          <p:spTgt spid="15"/>
                                        </p:tgtEl>
                                        <p:attrNameLst>
                                          <p:attrName>ppt_h</p:attrName>
                                        </p:attrNameLst>
                                      </p:cBhvr>
                                      <p:tavLst>
                                        <p:tav tm="0">
                                          <p:val>
                                            <p:fltVal val="0"/>
                                          </p:val>
                                        </p:tav>
                                        <p:tav tm="100000">
                                          <p:val>
                                            <p:strVal val="#ppt_h"/>
                                          </p:val>
                                        </p:tav>
                                      </p:tavLst>
                                    </p:anim>
                                    <p:animEffect transition="in" filter="fade">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3" grpId="0" animBg="1"/>
      <p:bldP spid="13" grpId="0" animBg="1"/>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187825" y="6631940"/>
            <a:ext cx="8004175" cy="226060"/>
          </a:xfrm>
          <a:prstGeom prst="rect">
            <a:avLst/>
          </a:prstGeom>
          <a:solidFill>
            <a:srgbClr val="1137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6631940"/>
            <a:ext cx="8004175" cy="226060"/>
          </a:xfrm>
          <a:prstGeom prst="rect">
            <a:avLst/>
          </a:prstGeom>
          <a:solidFill>
            <a:srgbClr val="AD1C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0" y="468630"/>
            <a:ext cx="671830" cy="749300"/>
            <a:chOff x="0" y="1121"/>
            <a:chExt cx="1058" cy="1180"/>
          </a:xfrm>
        </p:grpSpPr>
        <p:sp>
          <p:nvSpPr>
            <p:cNvPr id="7" name="矩形 6"/>
            <p:cNvSpPr/>
            <p:nvPr/>
          </p:nvSpPr>
          <p:spPr>
            <a:xfrm>
              <a:off x="200" y="1321"/>
              <a:ext cx="859" cy="980"/>
            </a:xfrm>
            <a:prstGeom prst="rect">
              <a:avLst/>
            </a:prstGeom>
            <a:noFill/>
            <a:ln w="22225">
              <a:solidFill>
                <a:srgbClr val="11374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1121"/>
              <a:ext cx="859" cy="980"/>
            </a:xfrm>
            <a:prstGeom prst="rect">
              <a:avLst/>
            </a:prstGeom>
            <a:solidFill>
              <a:srgbClr val="AD1C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795389" y="571550"/>
            <a:ext cx="3954042" cy="64633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defRPr/>
            </a:pPr>
            <a:r>
              <a:rPr lang="zh-CN" altLang="en-US" sz="3600" kern="100" dirty="0">
                <a:latin typeface="字魂105号-简雅黑" panose="00000500000000000000" charset="-122"/>
                <a:ea typeface="字魂105号-简雅黑" panose="00000500000000000000" charset="-122"/>
                <a:cs typeface="Times New Roman" panose="02020603050405020304" pitchFamily="18" charset="0"/>
              </a:rPr>
              <a:t>项目要求</a:t>
            </a:r>
            <a:endParaRPr lang="zh-CN" altLang="en-US" sz="3600" kern="100" dirty="0">
              <a:solidFill>
                <a:schemeClr val="tx1"/>
              </a:solidFill>
              <a:latin typeface="字魂105号-简雅黑" panose="00000500000000000000" charset="-122"/>
              <a:ea typeface="字魂105号-简雅黑" panose="00000500000000000000" charset="-122"/>
              <a:cs typeface="Times New Roman" panose="02020603050405020304" pitchFamily="18" charset="0"/>
            </a:endParaRPr>
          </a:p>
        </p:txBody>
      </p:sp>
      <p:pic>
        <p:nvPicPr>
          <p:cNvPr id="33" name="图片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71790" y="166368"/>
            <a:ext cx="534790" cy="586742"/>
          </a:xfrm>
          <a:prstGeom prst="rect">
            <a:avLst/>
          </a:prstGeom>
        </p:spPr>
      </p:pic>
      <p:graphicFrame>
        <p:nvGraphicFramePr>
          <p:cNvPr id="3" name="表格 2">
            <a:extLst>
              <a:ext uri="{FF2B5EF4-FFF2-40B4-BE49-F238E27FC236}">
                <a16:creationId xmlns:a16="http://schemas.microsoft.com/office/drawing/2014/main" id="{B05B3258-52C6-4323-2CEE-67F0E362C8DB}"/>
              </a:ext>
            </a:extLst>
          </p:cNvPr>
          <p:cNvGraphicFramePr>
            <a:graphicFrameLocks noGrp="1"/>
          </p:cNvGraphicFramePr>
          <p:nvPr>
            <p:extLst>
              <p:ext uri="{D42A27DB-BD31-4B8C-83A1-F6EECF244321}">
                <p14:modId xmlns:p14="http://schemas.microsoft.com/office/powerpoint/2010/main" val="889956347"/>
              </p:ext>
            </p:extLst>
          </p:nvPr>
        </p:nvGraphicFramePr>
        <p:xfrm>
          <a:off x="272731" y="1323974"/>
          <a:ext cx="10234401" cy="5073269"/>
        </p:xfrm>
        <a:graphic>
          <a:graphicData uri="http://schemas.openxmlformats.org/drawingml/2006/table">
            <a:tbl>
              <a:tblPr>
                <a:tableStyleId>{5C22544A-7EE6-4342-B048-85BDC9FD1C3A}</a:tableStyleId>
              </a:tblPr>
              <a:tblGrid>
                <a:gridCol w="10234401">
                  <a:extLst>
                    <a:ext uri="{9D8B030D-6E8A-4147-A177-3AD203B41FA5}">
                      <a16:colId xmlns:a16="http://schemas.microsoft.com/office/drawing/2014/main" val="980576333"/>
                    </a:ext>
                  </a:extLst>
                </a:gridCol>
              </a:tblGrid>
              <a:tr h="5065395">
                <a:tc>
                  <a:txBody>
                    <a:bodyPr/>
                    <a:lstStyle/>
                    <a:p>
                      <a:pPr algn="just">
                        <a:lnSpc>
                          <a:spcPct val="150000"/>
                        </a:lnSpc>
                      </a:pPr>
                      <a:r>
                        <a:rPr lang="zh-CN" sz="1000" kern="100" dirty="0">
                          <a:effectLst/>
                        </a:rPr>
                        <a:t>一、项目内容</a:t>
                      </a:r>
                      <a:endParaRPr lang="zh-CN" sz="900" kern="100" dirty="0">
                        <a:effectLst/>
                      </a:endParaRPr>
                    </a:p>
                    <a:p>
                      <a:pPr algn="just"/>
                      <a:r>
                        <a:rPr lang="zh-CN" sz="900" kern="100" dirty="0">
                          <a:effectLst/>
                        </a:rPr>
                        <a:t>（</a:t>
                      </a:r>
                      <a:r>
                        <a:rPr lang="en-US" sz="900" kern="100" dirty="0">
                          <a:effectLst/>
                        </a:rPr>
                        <a:t>1</a:t>
                      </a:r>
                      <a:r>
                        <a:rPr lang="zh-CN" sz="900" kern="100" dirty="0">
                          <a:effectLst/>
                        </a:rPr>
                        <a:t>）以文本文件的方式输入某一高级程序设计语言的所有单词对应的正则表达式，系统需 要提供一个操作界面，让用户打开某一语言的所有单词对应正则表达式文本文件，该文本文件的具体格式可根据自己实际的需要进行定义。</a:t>
                      </a:r>
                    </a:p>
                    <a:p>
                      <a:pPr algn="just"/>
                      <a:r>
                        <a:rPr lang="zh-CN" sz="900" kern="100" dirty="0">
                          <a:effectLst/>
                        </a:rPr>
                        <a:t>（</a:t>
                      </a:r>
                      <a:r>
                        <a:rPr lang="en-US" sz="900" kern="100" dirty="0">
                          <a:effectLst/>
                        </a:rPr>
                        <a:t>2</a:t>
                      </a:r>
                      <a:r>
                        <a:rPr lang="zh-CN" sz="900" kern="100" dirty="0">
                          <a:effectLst/>
                        </a:rPr>
                        <a:t>）正则表达式应该可以支持命名操作，运算符号有： 转义符号</a:t>
                      </a:r>
                      <a:r>
                        <a:rPr lang="en-US" sz="900" kern="100" dirty="0">
                          <a:effectLst/>
                        </a:rPr>
                        <a:t>(\)</a:t>
                      </a:r>
                      <a:r>
                        <a:rPr lang="zh-CN" sz="900" kern="100" dirty="0">
                          <a:effectLst/>
                        </a:rPr>
                        <a:t>、连接、 选择 </a:t>
                      </a:r>
                      <a:r>
                        <a:rPr lang="en-US" sz="900" kern="100" dirty="0">
                          <a:effectLst/>
                        </a:rPr>
                        <a:t>(|)</a:t>
                      </a:r>
                      <a:r>
                        <a:rPr lang="zh-CN" sz="900" kern="100" dirty="0">
                          <a:effectLst/>
                        </a:rPr>
                        <a:t>、 闭包</a:t>
                      </a:r>
                      <a:r>
                        <a:rPr lang="en-US" sz="900" kern="100" dirty="0">
                          <a:effectLst/>
                        </a:rPr>
                        <a:t>(*)</a:t>
                      </a:r>
                      <a:r>
                        <a:rPr lang="zh-CN" sz="900" kern="100" dirty="0">
                          <a:effectLst/>
                        </a:rPr>
                        <a:t>、 正闭包（</a:t>
                      </a:r>
                      <a:r>
                        <a:rPr lang="en-US" sz="900" kern="100" dirty="0">
                          <a:effectLst/>
                        </a:rPr>
                        <a:t>+</a:t>
                      </a:r>
                      <a:r>
                        <a:rPr lang="zh-CN" sz="900" kern="100" dirty="0">
                          <a:effectLst/>
                        </a:rPr>
                        <a:t>）、</a:t>
                      </a:r>
                      <a:r>
                        <a:rPr lang="en-US" sz="900" kern="100" dirty="0">
                          <a:effectLst/>
                        </a:rPr>
                        <a:t> [ ]</a:t>
                      </a:r>
                      <a:r>
                        <a:rPr lang="zh-CN" sz="900" kern="100" dirty="0">
                          <a:effectLst/>
                        </a:rPr>
                        <a:t>、 可选（</a:t>
                      </a:r>
                      <a:r>
                        <a:rPr lang="en-US" sz="900" kern="100" dirty="0">
                          <a:effectLst/>
                        </a:rPr>
                        <a:t>?</a:t>
                      </a:r>
                      <a:r>
                        <a:rPr lang="zh-CN" sz="900" kern="100" dirty="0">
                          <a:effectLst/>
                        </a:rPr>
                        <a:t>）、 括号</a:t>
                      </a:r>
                      <a:r>
                        <a:rPr lang="en-US" sz="900" kern="100" dirty="0">
                          <a:effectLst/>
                        </a:rPr>
                        <a:t> ( )</a:t>
                      </a:r>
                      <a:endParaRPr lang="zh-CN" sz="900" kern="100" dirty="0">
                        <a:effectLst/>
                      </a:endParaRPr>
                    </a:p>
                    <a:p>
                      <a:pPr algn="just"/>
                      <a:r>
                        <a:rPr lang="zh-CN" sz="900" kern="100" dirty="0">
                          <a:effectLst/>
                        </a:rPr>
                        <a:t>（</a:t>
                      </a:r>
                      <a:r>
                        <a:rPr lang="en-US" sz="900" kern="100" dirty="0">
                          <a:effectLst/>
                        </a:rPr>
                        <a:t>3</a:t>
                      </a:r>
                      <a:r>
                        <a:rPr lang="zh-CN" sz="900" kern="100" dirty="0">
                          <a:effectLst/>
                        </a:rPr>
                        <a:t>）要提供一个源程序编辑界面，让用户输入一行（一个）或多行（多个）正则表达式 （可保存、打开正则表达式文件）</a:t>
                      </a:r>
                    </a:p>
                    <a:p>
                      <a:pPr algn="just"/>
                      <a:r>
                        <a:rPr lang="zh-CN" sz="900" kern="100" dirty="0">
                          <a:effectLst/>
                        </a:rPr>
                        <a:t>（</a:t>
                      </a:r>
                      <a:r>
                        <a:rPr lang="en-US" sz="900" kern="100" dirty="0">
                          <a:effectLst/>
                        </a:rPr>
                        <a:t>4</a:t>
                      </a:r>
                      <a:r>
                        <a:rPr lang="zh-CN" sz="900" kern="100" dirty="0">
                          <a:effectLst/>
                        </a:rPr>
                        <a:t>）需要提供窗口以便用户可以查看转换得到的</a:t>
                      </a:r>
                      <a:r>
                        <a:rPr lang="en-US" sz="900" kern="100" dirty="0">
                          <a:effectLst/>
                        </a:rPr>
                        <a:t> NFA</a:t>
                      </a:r>
                      <a:r>
                        <a:rPr lang="zh-CN" sz="900" kern="100" dirty="0">
                          <a:effectLst/>
                        </a:rPr>
                        <a:t>（用状态转换表呈现即可） </a:t>
                      </a:r>
                    </a:p>
                    <a:p>
                      <a:pPr algn="just"/>
                      <a:r>
                        <a:rPr lang="zh-CN" sz="900" kern="100" dirty="0">
                          <a:effectLst/>
                        </a:rPr>
                        <a:t>（</a:t>
                      </a:r>
                      <a:r>
                        <a:rPr lang="en-US" sz="900" kern="100" dirty="0">
                          <a:effectLst/>
                        </a:rPr>
                        <a:t>5</a:t>
                      </a:r>
                      <a:r>
                        <a:rPr lang="zh-CN" sz="900" kern="100" dirty="0">
                          <a:effectLst/>
                        </a:rPr>
                        <a:t>）需要提供窗口以便用户可以查看转换得到的</a:t>
                      </a:r>
                      <a:r>
                        <a:rPr lang="en-US" sz="900" kern="100" dirty="0">
                          <a:effectLst/>
                        </a:rPr>
                        <a:t> DFA</a:t>
                      </a:r>
                      <a:r>
                        <a:rPr lang="zh-CN" sz="900" kern="100" dirty="0">
                          <a:effectLst/>
                        </a:rPr>
                        <a:t>（用状态转换表呈现即可） </a:t>
                      </a:r>
                    </a:p>
                    <a:p>
                      <a:pPr algn="just"/>
                      <a:r>
                        <a:rPr lang="zh-CN" sz="900" kern="100" dirty="0">
                          <a:effectLst/>
                        </a:rPr>
                        <a:t>（</a:t>
                      </a:r>
                      <a:r>
                        <a:rPr lang="en-US" sz="900" kern="100" dirty="0">
                          <a:effectLst/>
                        </a:rPr>
                        <a:t>6</a:t>
                      </a:r>
                      <a:r>
                        <a:rPr lang="zh-CN" sz="900" kern="100" dirty="0">
                          <a:effectLst/>
                        </a:rPr>
                        <a:t>）需要提供窗口以便用户可以查看转换得到的最小化</a:t>
                      </a:r>
                      <a:r>
                        <a:rPr lang="en-US" sz="900" kern="100" dirty="0">
                          <a:effectLst/>
                        </a:rPr>
                        <a:t> DFA</a:t>
                      </a:r>
                      <a:r>
                        <a:rPr lang="zh-CN" sz="900" kern="100" dirty="0">
                          <a:effectLst/>
                        </a:rPr>
                        <a:t>（用状态转换表呈现即可） </a:t>
                      </a:r>
                    </a:p>
                    <a:p>
                      <a:pPr algn="just"/>
                      <a:r>
                        <a:rPr lang="zh-CN" sz="900" kern="100" dirty="0">
                          <a:effectLst/>
                        </a:rPr>
                        <a:t>（</a:t>
                      </a:r>
                      <a:r>
                        <a:rPr lang="en-US" sz="900" kern="100" dirty="0">
                          <a:effectLst/>
                        </a:rPr>
                        <a:t>7</a:t>
                      </a:r>
                      <a:r>
                        <a:rPr lang="zh-CN" sz="900" kern="100" dirty="0">
                          <a:effectLst/>
                        </a:rPr>
                        <a:t>）将最小化得到</a:t>
                      </a:r>
                      <a:r>
                        <a:rPr lang="en-US" sz="900" kern="100" dirty="0">
                          <a:effectLst/>
                        </a:rPr>
                        <a:t> DFA </a:t>
                      </a:r>
                      <a:r>
                        <a:rPr lang="zh-CN" sz="900" kern="100" dirty="0">
                          <a:effectLst/>
                        </a:rPr>
                        <a:t>图转换得到的词法分析源程序（该分析程序需要用</a:t>
                      </a:r>
                      <a:r>
                        <a:rPr lang="en-US" sz="900" kern="100" dirty="0">
                          <a:effectLst/>
                        </a:rPr>
                        <a:t> C/C++</a:t>
                      </a:r>
                      <a:r>
                        <a:rPr lang="zh-CN" sz="900" kern="100" dirty="0">
                          <a:effectLst/>
                        </a:rPr>
                        <a:t>语言描述。）</a:t>
                      </a:r>
                    </a:p>
                    <a:p>
                      <a:pPr algn="just"/>
                      <a:r>
                        <a:rPr lang="zh-CN" sz="900" kern="100" dirty="0">
                          <a:effectLst/>
                        </a:rPr>
                        <a:t>述，而且只能采用讲稿中的转换方法一或转换方法二来生成源程序），系统需提供窗口以便用户可以查看转换得到的词法分析源程序</a:t>
                      </a:r>
                    </a:p>
                    <a:p>
                      <a:pPr algn="just"/>
                      <a:r>
                        <a:rPr lang="zh-CN" sz="900" kern="100" dirty="0">
                          <a:effectLst/>
                        </a:rPr>
                        <a:t>（</a:t>
                      </a:r>
                      <a:r>
                        <a:rPr lang="en-US" sz="900" kern="100" dirty="0">
                          <a:effectLst/>
                        </a:rPr>
                        <a:t>8</a:t>
                      </a:r>
                      <a:r>
                        <a:rPr lang="zh-CN" sz="900" kern="100" dirty="0">
                          <a:effectLst/>
                        </a:rPr>
                        <a:t>）对要求</a:t>
                      </a:r>
                      <a:r>
                        <a:rPr lang="en-US" sz="900" kern="100" dirty="0">
                          <a:effectLst/>
                        </a:rPr>
                        <a:t>(7)</a:t>
                      </a:r>
                      <a:r>
                        <a:rPr lang="zh-CN" sz="900" kern="100" dirty="0">
                          <a:effectLst/>
                        </a:rPr>
                        <a:t>得到的源程序进行编译生成一个可执行程序，并以该高级程序设计语言的一 个源程序进行测试，输出该该源程序的单词编码。需要提供窗口以便用户可以查看该单词编 码。</a:t>
                      </a:r>
                    </a:p>
                    <a:p>
                      <a:pPr algn="just">
                        <a:lnSpc>
                          <a:spcPct val="150000"/>
                        </a:lnSpc>
                      </a:pPr>
                      <a:r>
                        <a:rPr lang="zh-CN" sz="900" kern="100" dirty="0">
                          <a:effectLst/>
                        </a:rPr>
                        <a:t>（</a:t>
                      </a:r>
                      <a:r>
                        <a:rPr lang="en-US" sz="900" kern="100" dirty="0">
                          <a:effectLst/>
                        </a:rPr>
                        <a:t>9</a:t>
                      </a:r>
                      <a:r>
                        <a:rPr lang="zh-CN" sz="900" kern="100" dirty="0">
                          <a:effectLst/>
                        </a:rPr>
                        <a:t>）对系统进行测试</a:t>
                      </a:r>
                      <a:r>
                        <a:rPr lang="en-US" sz="900" kern="100" dirty="0">
                          <a:effectLst/>
                        </a:rPr>
                        <a:t>: </a:t>
                      </a:r>
                      <a:r>
                        <a:rPr lang="zh-CN" sz="900" kern="100" dirty="0">
                          <a:effectLst/>
                        </a:rPr>
                        <a:t>（</a:t>
                      </a:r>
                      <a:r>
                        <a:rPr lang="en-US" sz="900" kern="100" dirty="0">
                          <a:effectLst/>
                        </a:rPr>
                        <a:t>A</a:t>
                      </a:r>
                      <a:r>
                        <a:rPr lang="zh-CN" sz="900" kern="100" dirty="0">
                          <a:effectLst/>
                        </a:rPr>
                        <a:t>）先以</a:t>
                      </a:r>
                      <a:r>
                        <a:rPr lang="en-US" sz="900" kern="100" dirty="0">
                          <a:effectLst/>
                        </a:rPr>
                        <a:t> TINY </a:t>
                      </a:r>
                      <a:r>
                        <a:rPr lang="zh-CN" sz="900" kern="100" dirty="0">
                          <a:effectLst/>
                        </a:rPr>
                        <a:t>语言的所有单词的正则表达式作为文本来测试，生 成一个</a:t>
                      </a:r>
                      <a:r>
                        <a:rPr lang="en-US" sz="900" kern="100" dirty="0">
                          <a:effectLst/>
                        </a:rPr>
                        <a:t> TINY </a:t>
                      </a:r>
                      <a:r>
                        <a:rPr lang="zh-CN" sz="900" kern="100" dirty="0">
                          <a:effectLst/>
                        </a:rPr>
                        <a:t>语言的词法分析源程序；（</a:t>
                      </a:r>
                      <a:r>
                        <a:rPr lang="en-US" sz="900" kern="100" dirty="0">
                          <a:effectLst/>
                        </a:rPr>
                        <a:t>B</a:t>
                      </a:r>
                      <a:r>
                        <a:rPr lang="zh-CN" sz="900" kern="100" dirty="0">
                          <a:effectLst/>
                        </a:rPr>
                        <a:t>）接着对这个词法分析源程序利用</a:t>
                      </a:r>
                      <a:r>
                        <a:rPr lang="en-US" sz="900" kern="100" dirty="0">
                          <a:effectLst/>
                        </a:rPr>
                        <a:t> C/C++</a:t>
                      </a:r>
                      <a:r>
                        <a:rPr lang="zh-CN" sz="900" kern="100" dirty="0">
                          <a:effectLst/>
                        </a:rPr>
                        <a:t>编译器进 行编译，并生成可执行程序；（</a:t>
                      </a:r>
                      <a:r>
                        <a:rPr lang="en-US" sz="900" kern="100" dirty="0">
                          <a:effectLst/>
                        </a:rPr>
                        <a:t>C</a:t>
                      </a:r>
                      <a:r>
                        <a:rPr lang="zh-CN" sz="900" kern="100" dirty="0">
                          <a:effectLst/>
                        </a:rPr>
                        <a:t>）以</a:t>
                      </a:r>
                      <a:r>
                        <a:rPr lang="en-US" sz="900" kern="100" dirty="0">
                          <a:effectLst/>
                        </a:rPr>
                        <a:t> </a:t>
                      </a:r>
                      <a:r>
                        <a:rPr lang="en-US" sz="900" kern="100" dirty="0" err="1">
                          <a:effectLst/>
                        </a:rPr>
                        <a:t>sample.tny</a:t>
                      </a:r>
                      <a:r>
                        <a:rPr lang="en-US" sz="900" kern="100" dirty="0">
                          <a:effectLst/>
                        </a:rPr>
                        <a:t> </a:t>
                      </a:r>
                      <a:r>
                        <a:rPr lang="zh-CN" sz="900" kern="100" dirty="0">
                          <a:effectLst/>
                        </a:rPr>
                        <a:t>来测试，输出该</a:t>
                      </a:r>
                      <a:r>
                        <a:rPr lang="en-US" sz="900" kern="100" dirty="0">
                          <a:effectLst/>
                        </a:rPr>
                        <a:t> TINY </a:t>
                      </a:r>
                      <a:r>
                        <a:rPr lang="zh-CN" sz="900" kern="100" dirty="0">
                          <a:effectLst/>
                        </a:rPr>
                        <a:t>语言源程序的单词 编码文件</a:t>
                      </a:r>
                      <a:r>
                        <a:rPr lang="en-US" sz="900" kern="100" dirty="0">
                          <a:effectLst/>
                        </a:rPr>
                        <a:t> </a:t>
                      </a:r>
                      <a:r>
                        <a:rPr lang="en-US" sz="900" kern="100" dirty="0" err="1">
                          <a:effectLst/>
                        </a:rPr>
                        <a:t>sample.lex</a:t>
                      </a:r>
                      <a:r>
                        <a:rPr lang="zh-CN" sz="900" kern="100" dirty="0">
                          <a:effectLst/>
                        </a:rPr>
                        <a:t>。</a:t>
                      </a:r>
                    </a:p>
                    <a:p>
                      <a:pPr algn="just">
                        <a:lnSpc>
                          <a:spcPct val="150000"/>
                        </a:lnSpc>
                      </a:pPr>
                      <a:r>
                        <a:rPr lang="zh-CN" sz="900" kern="100" dirty="0">
                          <a:effectLst/>
                        </a:rPr>
                        <a:t>（</a:t>
                      </a:r>
                      <a:r>
                        <a:rPr lang="en-US" sz="900" kern="100" dirty="0">
                          <a:effectLst/>
                        </a:rPr>
                        <a:t>10</a:t>
                      </a:r>
                      <a:r>
                        <a:rPr lang="zh-CN" sz="900" kern="100" dirty="0">
                          <a:effectLst/>
                        </a:rPr>
                        <a:t>）以文本文件的方式输入某一高级程序设计语言的所有语法对应的</a:t>
                      </a:r>
                      <a:r>
                        <a:rPr lang="en-US" sz="900" kern="100" dirty="0">
                          <a:effectLst/>
                        </a:rPr>
                        <a:t> BNF </a:t>
                      </a:r>
                      <a:r>
                        <a:rPr lang="zh-CN" sz="900" kern="100" dirty="0">
                          <a:effectLst/>
                        </a:rPr>
                        <a:t>文法，因此系统 需要提供一个操作界面，让用户打开某一语言的所有语法对应的</a:t>
                      </a:r>
                      <a:r>
                        <a:rPr lang="en-US" sz="900" kern="100" dirty="0">
                          <a:effectLst/>
                        </a:rPr>
                        <a:t> BNF </a:t>
                      </a:r>
                      <a:r>
                        <a:rPr lang="zh-CN" sz="900" kern="100" dirty="0">
                          <a:effectLst/>
                        </a:rPr>
                        <a:t>文法的文本文件，该文 本文件的具体格式可根据自己实际的需要进行定义。</a:t>
                      </a:r>
                    </a:p>
                    <a:p>
                      <a:pPr algn="just">
                        <a:lnSpc>
                          <a:spcPct val="150000"/>
                        </a:lnSpc>
                      </a:pPr>
                      <a:r>
                        <a:rPr lang="zh-CN" sz="900" kern="100" dirty="0">
                          <a:effectLst/>
                        </a:rPr>
                        <a:t>（</a:t>
                      </a:r>
                      <a:r>
                        <a:rPr lang="en-US" sz="900" kern="100" dirty="0">
                          <a:effectLst/>
                        </a:rPr>
                        <a:t>11</a:t>
                      </a:r>
                      <a:r>
                        <a:rPr lang="zh-CN" sz="900" kern="100" dirty="0">
                          <a:effectLst/>
                        </a:rPr>
                        <a:t>）求出文法的每个非终结符号的</a:t>
                      </a:r>
                      <a:r>
                        <a:rPr lang="en-US" sz="900" kern="100" dirty="0">
                          <a:effectLst/>
                        </a:rPr>
                        <a:t> First </a:t>
                      </a:r>
                      <a:r>
                        <a:rPr lang="zh-CN" sz="900" kern="100" dirty="0">
                          <a:effectLst/>
                        </a:rPr>
                        <a:t>集合和</a:t>
                      </a:r>
                      <a:r>
                        <a:rPr lang="en-US" sz="900" kern="100" dirty="0">
                          <a:effectLst/>
                        </a:rPr>
                        <a:t> Follow </a:t>
                      </a:r>
                      <a:r>
                        <a:rPr lang="zh-CN" sz="900" kern="100" dirty="0">
                          <a:effectLst/>
                        </a:rPr>
                        <a:t>集合，并需要提供窗口以便用户可 以查看该结果（可用两张表格的形式分别进行呈现）</a:t>
                      </a:r>
                    </a:p>
                    <a:p>
                      <a:pPr algn="just">
                        <a:lnSpc>
                          <a:spcPct val="150000"/>
                        </a:lnSpc>
                      </a:pPr>
                      <a:r>
                        <a:rPr lang="en-US" sz="900" kern="100" dirty="0">
                          <a:effectLst/>
                        </a:rPr>
                        <a:t>(12)</a:t>
                      </a:r>
                      <a:r>
                        <a:rPr lang="zh-CN" sz="900" kern="100" dirty="0">
                          <a:effectLst/>
                        </a:rPr>
                        <a:t>需要提供窗口以便用户可以查看文法对应的</a:t>
                      </a:r>
                      <a:r>
                        <a:rPr lang="en-US" sz="900" kern="100" dirty="0">
                          <a:effectLst/>
                        </a:rPr>
                        <a:t> LR(1)DFA </a:t>
                      </a:r>
                      <a:r>
                        <a:rPr lang="zh-CN" sz="900" kern="100" dirty="0">
                          <a:effectLst/>
                        </a:rPr>
                        <a:t>图。（可以用画图的方式呈现， 也可用表格方式呈现该图点与边数据）</a:t>
                      </a:r>
                    </a:p>
                    <a:p>
                      <a:pPr algn="just">
                        <a:lnSpc>
                          <a:spcPct val="150000"/>
                        </a:lnSpc>
                      </a:pPr>
                      <a:r>
                        <a:rPr lang="en-US" sz="900" kern="100" dirty="0">
                          <a:effectLst/>
                        </a:rPr>
                        <a:t>(13)</a:t>
                      </a:r>
                      <a:r>
                        <a:rPr lang="zh-CN" sz="900" kern="100" dirty="0">
                          <a:effectLst/>
                        </a:rPr>
                        <a:t>需要提供窗口以便用户可以查看文法对应的</a:t>
                      </a:r>
                      <a:r>
                        <a:rPr lang="en-US" sz="900" kern="100" dirty="0">
                          <a:effectLst/>
                        </a:rPr>
                        <a:t> LALR(1)DFA </a:t>
                      </a:r>
                      <a:r>
                        <a:rPr lang="zh-CN" sz="900" kern="100" dirty="0">
                          <a:effectLst/>
                        </a:rPr>
                        <a:t>图。（可以用画图的方式呈现，也可用表格方式呈现该图点与边数据）</a:t>
                      </a:r>
                    </a:p>
                    <a:p>
                      <a:pPr algn="just">
                        <a:lnSpc>
                          <a:spcPct val="150000"/>
                        </a:lnSpc>
                      </a:pPr>
                      <a:r>
                        <a:rPr lang="en-US" sz="900" kern="100" dirty="0">
                          <a:effectLst/>
                        </a:rPr>
                        <a:t>(14)</a:t>
                      </a:r>
                      <a:r>
                        <a:rPr lang="zh-CN" sz="900" kern="100" dirty="0">
                          <a:effectLst/>
                        </a:rPr>
                        <a:t>需要提供窗口以便用户可以查看文法对应的</a:t>
                      </a:r>
                      <a:r>
                        <a:rPr lang="en-US" sz="900" kern="100" dirty="0">
                          <a:effectLst/>
                        </a:rPr>
                        <a:t> LALR(1)</a:t>
                      </a:r>
                      <a:r>
                        <a:rPr lang="zh-CN" sz="900" kern="100" dirty="0">
                          <a:effectLst/>
                        </a:rPr>
                        <a:t>分析表。（如果该文法为</a:t>
                      </a:r>
                      <a:r>
                        <a:rPr lang="en-US" sz="900" kern="100" dirty="0">
                          <a:effectLst/>
                        </a:rPr>
                        <a:t> LALR(1) </a:t>
                      </a:r>
                      <a:r>
                        <a:rPr lang="zh-CN" sz="900" kern="100" dirty="0">
                          <a:effectLst/>
                        </a:rPr>
                        <a:t>文法时）【</a:t>
                      </a:r>
                      <a:r>
                        <a:rPr lang="en-US" sz="900" kern="100" dirty="0">
                          <a:effectLst/>
                        </a:rPr>
                        <a:t>LALR(1)</a:t>
                      </a:r>
                      <a:r>
                        <a:rPr lang="zh-CN" sz="900" kern="100" dirty="0">
                          <a:effectLst/>
                        </a:rPr>
                        <a:t>分析表采用表格的形式呈现】</a:t>
                      </a:r>
                    </a:p>
                    <a:p>
                      <a:pPr algn="just">
                        <a:lnSpc>
                          <a:spcPct val="150000"/>
                        </a:lnSpc>
                      </a:pPr>
                      <a:r>
                        <a:rPr lang="zh-CN" sz="900" kern="100" dirty="0">
                          <a:effectLst/>
                        </a:rPr>
                        <a:t>（</a:t>
                      </a:r>
                      <a:r>
                        <a:rPr lang="en-US" sz="900" kern="100" dirty="0">
                          <a:effectLst/>
                        </a:rPr>
                        <a:t>15</a:t>
                      </a:r>
                      <a:r>
                        <a:rPr lang="zh-CN" sz="900" kern="100" dirty="0">
                          <a:effectLst/>
                        </a:rPr>
                        <a:t>）打开一个与上述所输入</a:t>
                      </a:r>
                      <a:r>
                        <a:rPr lang="en-US" sz="900" kern="100" dirty="0">
                          <a:effectLst/>
                        </a:rPr>
                        <a:t> BNF </a:t>
                      </a:r>
                      <a:r>
                        <a:rPr lang="zh-CN" sz="900" kern="100" dirty="0">
                          <a:effectLst/>
                        </a:rPr>
                        <a:t>文法对应的程序设计语言的源程序，并采用</a:t>
                      </a:r>
                      <a:r>
                        <a:rPr lang="en-US" sz="900" kern="100" dirty="0">
                          <a:effectLst/>
                        </a:rPr>
                        <a:t> LALR(1)</a:t>
                      </a:r>
                      <a:r>
                        <a:rPr lang="zh-CN" sz="900" kern="100" dirty="0">
                          <a:effectLst/>
                        </a:rPr>
                        <a:t>语法分析方法对这个源程序中的每个语句进行语法分析，需要提供窗口以便用户可以查看对应的 语法分析过程。【可以使用表格的形式逐行显示分析过程】</a:t>
                      </a:r>
                    </a:p>
                    <a:p>
                      <a:pPr algn="just">
                        <a:lnSpc>
                          <a:spcPct val="150000"/>
                        </a:lnSpc>
                      </a:pPr>
                      <a:r>
                        <a:rPr lang="zh-CN" sz="900" kern="100" dirty="0">
                          <a:effectLst/>
                        </a:rPr>
                        <a:t>（</a:t>
                      </a:r>
                      <a:r>
                        <a:rPr lang="en-US" sz="900" kern="100" dirty="0">
                          <a:effectLst/>
                        </a:rPr>
                        <a:t>16</a:t>
                      </a:r>
                      <a:r>
                        <a:rPr lang="zh-CN" sz="900" kern="100" dirty="0">
                          <a:effectLst/>
                        </a:rPr>
                        <a:t>）在（</a:t>
                      </a:r>
                      <a:r>
                        <a:rPr lang="en-US" sz="900" kern="100" dirty="0">
                          <a:effectLst/>
                        </a:rPr>
                        <a:t>15</a:t>
                      </a:r>
                      <a:r>
                        <a:rPr lang="zh-CN" sz="900" kern="100" dirty="0">
                          <a:effectLst/>
                        </a:rPr>
                        <a:t>）的分析过程中同时生成相应的语法树，需要提供窗口以便用户可以查看对应的 语法分析过程（语法树需要采用树状形式进行呈现）。【每个语句的语法树结构可根据实际 的需要进行定义。】</a:t>
                      </a:r>
                    </a:p>
                    <a:p>
                      <a:pPr algn="just">
                        <a:lnSpc>
                          <a:spcPct val="150000"/>
                        </a:lnSpc>
                      </a:pPr>
                      <a:r>
                        <a:rPr lang="zh-CN" sz="900" kern="100" dirty="0">
                          <a:effectLst/>
                        </a:rPr>
                        <a:t>（</a:t>
                      </a:r>
                      <a:r>
                        <a:rPr lang="en-US" sz="900" kern="100" dirty="0">
                          <a:effectLst/>
                        </a:rPr>
                        <a:t>17</a:t>
                      </a:r>
                      <a:r>
                        <a:rPr lang="zh-CN" sz="900" kern="100" dirty="0">
                          <a:effectLst/>
                        </a:rPr>
                        <a:t>）以</a:t>
                      </a:r>
                      <a:r>
                        <a:rPr lang="en-US" sz="900" kern="100" dirty="0">
                          <a:effectLst/>
                        </a:rPr>
                        <a:t> TINY </a:t>
                      </a:r>
                      <a:r>
                        <a:rPr lang="zh-CN" sz="900" kern="100" dirty="0">
                          <a:effectLst/>
                        </a:rPr>
                        <a:t>语言的所有语法以及第一项任务的测试结果</a:t>
                      </a:r>
                      <a:r>
                        <a:rPr lang="en-US" sz="900" kern="100" dirty="0">
                          <a:effectLst/>
                        </a:rPr>
                        <a:t> </a:t>
                      </a:r>
                      <a:r>
                        <a:rPr lang="en-US" sz="900" kern="100" dirty="0" err="1">
                          <a:effectLst/>
                        </a:rPr>
                        <a:t>sample.lex</a:t>
                      </a:r>
                      <a:r>
                        <a:rPr lang="en-US" sz="900" kern="100" dirty="0">
                          <a:effectLst/>
                        </a:rPr>
                        <a:t> </a:t>
                      </a:r>
                      <a:r>
                        <a:rPr lang="zh-CN" sz="900" kern="100" dirty="0">
                          <a:effectLst/>
                        </a:rPr>
                        <a:t>作为测试，并生成对 应的语法树并呈现出来。</a:t>
                      </a:r>
                    </a:p>
                    <a:p>
                      <a:pPr algn="just">
                        <a:lnSpc>
                          <a:spcPct val="150000"/>
                        </a:lnSpc>
                      </a:pPr>
                      <a:r>
                        <a:rPr lang="zh-CN" sz="900" kern="100" dirty="0">
                          <a:effectLst/>
                        </a:rPr>
                        <a:t>（</a:t>
                      </a:r>
                      <a:r>
                        <a:rPr lang="en-US" sz="900" kern="100" dirty="0">
                          <a:effectLst/>
                        </a:rPr>
                        <a:t>18</a:t>
                      </a:r>
                      <a:r>
                        <a:rPr lang="zh-CN" sz="900" kern="100" dirty="0">
                          <a:effectLst/>
                        </a:rPr>
                        <a:t>）以</a:t>
                      </a:r>
                      <a:r>
                        <a:rPr lang="en-US" sz="900" kern="100" dirty="0">
                          <a:effectLst/>
                        </a:rPr>
                        <a:t> mini-c </a:t>
                      </a:r>
                      <a:r>
                        <a:rPr lang="zh-CN" sz="900" kern="100" dirty="0">
                          <a:effectLst/>
                        </a:rPr>
                        <a:t>的词法进行测试，并以至少一个</a:t>
                      </a:r>
                      <a:r>
                        <a:rPr lang="en-US" sz="900" kern="100" dirty="0">
                          <a:effectLst/>
                        </a:rPr>
                        <a:t> mini-c </a:t>
                      </a:r>
                      <a:r>
                        <a:rPr lang="zh-CN" sz="900" kern="100" dirty="0">
                          <a:effectLst/>
                        </a:rPr>
                        <a:t>源程序进行词法分析的测试（该</a:t>
                      </a:r>
                      <a:r>
                        <a:rPr lang="en-US" sz="900" kern="100" dirty="0">
                          <a:effectLst/>
                        </a:rPr>
                        <a:t> mini-c </a:t>
                      </a:r>
                      <a:r>
                        <a:rPr lang="zh-CN" sz="900" kern="100" dirty="0">
                          <a:effectLst/>
                        </a:rPr>
                        <a:t>源程序需要自己根据</a:t>
                      </a:r>
                      <a:r>
                        <a:rPr lang="en-US" sz="900" kern="100" dirty="0">
                          <a:effectLst/>
                        </a:rPr>
                        <a:t> mini-c </a:t>
                      </a:r>
                      <a:r>
                        <a:rPr lang="zh-CN" sz="900" kern="100" dirty="0">
                          <a:effectLst/>
                        </a:rPr>
                        <a:t>词法和语法编写出来，类似于</a:t>
                      </a:r>
                      <a:r>
                        <a:rPr lang="en-US" sz="900" kern="100" dirty="0">
                          <a:effectLst/>
                        </a:rPr>
                        <a:t> </a:t>
                      </a:r>
                      <a:r>
                        <a:rPr lang="en-US" sz="900" kern="100" dirty="0" err="1">
                          <a:effectLst/>
                        </a:rPr>
                        <a:t>sample.tny</a:t>
                      </a:r>
                      <a:r>
                        <a:rPr lang="zh-CN" sz="900" kern="100" dirty="0">
                          <a:effectLst/>
                        </a:rPr>
                        <a:t>）。 </a:t>
                      </a:r>
                    </a:p>
                    <a:p>
                      <a:pPr algn="just">
                        <a:lnSpc>
                          <a:spcPct val="150000"/>
                        </a:lnSpc>
                      </a:pPr>
                      <a:r>
                        <a:rPr lang="zh-CN" sz="900" kern="100" dirty="0">
                          <a:effectLst/>
                        </a:rPr>
                        <a:t>（</a:t>
                      </a:r>
                      <a:r>
                        <a:rPr lang="en-US" sz="900" kern="100" dirty="0">
                          <a:effectLst/>
                        </a:rPr>
                        <a:t>19</a:t>
                      </a:r>
                      <a:r>
                        <a:rPr lang="zh-CN" sz="900" kern="100" dirty="0">
                          <a:effectLst/>
                        </a:rPr>
                        <a:t>）以</a:t>
                      </a:r>
                      <a:r>
                        <a:rPr lang="en-US" sz="900" kern="100" dirty="0">
                          <a:effectLst/>
                        </a:rPr>
                        <a:t> mini-c </a:t>
                      </a:r>
                      <a:r>
                        <a:rPr lang="zh-CN" sz="900" kern="100" dirty="0">
                          <a:effectLst/>
                        </a:rPr>
                        <a:t>的语法进行测试，并以测试步骤（</a:t>
                      </a:r>
                      <a:r>
                        <a:rPr lang="en-US" sz="900" kern="100" dirty="0">
                          <a:effectLst/>
                        </a:rPr>
                        <a:t>1</a:t>
                      </a:r>
                      <a:r>
                        <a:rPr lang="zh-CN" sz="900" kern="100" dirty="0">
                          <a:effectLst/>
                        </a:rPr>
                        <a:t>）的源程序所生成的单词编码文件进 行语法分析，生成对应的语法树。</a:t>
                      </a:r>
                    </a:p>
                    <a:p>
                      <a:pPr algn="just">
                        <a:lnSpc>
                          <a:spcPct val="150000"/>
                        </a:lnSpc>
                      </a:pPr>
                      <a:r>
                        <a:rPr lang="zh-CN" sz="900" kern="100" dirty="0">
                          <a:effectLst/>
                        </a:rPr>
                        <a:t>（</a:t>
                      </a:r>
                      <a:r>
                        <a:rPr lang="en-US" sz="900" kern="100" dirty="0">
                          <a:effectLst/>
                        </a:rPr>
                        <a:t>20</a:t>
                      </a:r>
                      <a:r>
                        <a:rPr lang="zh-CN" sz="900" kern="100" dirty="0">
                          <a:effectLst/>
                        </a:rPr>
                        <a:t>）要求应用程序为</a:t>
                      </a:r>
                      <a:r>
                        <a:rPr lang="en-US" sz="900" kern="100" dirty="0">
                          <a:effectLst/>
                        </a:rPr>
                        <a:t> Windows </a:t>
                      </a:r>
                      <a:r>
                        <a:rPr lang="zh-CN" sz="900" kern="100" dirty="0">
                          <a:effectLst/>
                        </a:rPr>
                        <a:t>界面 （</a:t>
                      </a:r>
                      <a:r>
                        <a:rPr lang="en-US" sz="900" kern="100" dirty="0">
                          <a:effectLst/>
                        </a:rPr>
                        <a:t>10</a:t>
                      </a:r>
                      <a:r>
                        <a:rPr lang="zh-CN" sz="900" kern="100" dirty="0">
                          <a:effectLst/>
                        </a:rPr>
                        <a:t>）书写完善的软件文档</a:t>
                      </a:r>
                    </a:p>
                    <a:p>
                      <a:pPr algn="just">
                        <a:lnSpc>
                          <a:spcPct val="150000"/>
                        </a:lnSpc>
                      </a:pPr>
                      <a:r>
                        <a:rPr lang="zh-CN" sz="900" kern="100" dirty="0">
                          <a:effectLst/>
                        </a:rPr>
                        <a:t>（</a:t>
                      </a:r>
                      <a:r>
                        <a:rPr lang="en-US" sz="900" kern="100" dirty="0">
                          <a:effectLst/>
                        </a:rPr>
                        <a:t>21</a:t>
                      </a:r>
                      <a:r>
                        <a:rPr lang="zh-CN" sz="900" kern="100" dirty="0">
                          <a:effectLst/>
                        </a:rPr>
                        <a:t>）选做内容：可以生成某种中间代码【具体的中间代码形式可以自定】。</a:t>
                      </a:r>
                      <a:endParaRPr lang="zh-CN" sz="900" kern="100" dirty="0">
                        <a:effectLst/>
                        <a:latin typeface="Times New Roman" panose="02020603050405020304" pitchFamily="18" charset="0"/>
                        <a:ea typeface="宋体" panose="02010600030101010101" pitchFamily="2" charset="-122"/>
                      </a:endParaRPr>
                    </a:p>
                  </a:txBody>
                  <a:tcPr marL="53392" marR="53392" marT="0" marB="0"/>
                </a:tc>
                <a:extLst>
                  <a:ext uri="{0D108BD9-81ED-4DB2-BD59-A6C34878D82A}">
                    <a16:rowId xmlns:a16="http://schemas.microsoft.com/office/drawing/2014/main" val="931398246"/>
                  </a:ext>
                </a:extLst>
              </a:tr>
            </a:tbl>
          </a:graphicData>
        </a:graphic>
      </p:graphicFrame>
    </p:spTree>
    <p:custDataLst>
      <p:tags r:id="rId1"/>
    </p:custDataLst>
  </p:cSld>
  <p:clrMapOvr>
    <a:masterClrMapping/>
  </p:clrMapOvr>
  <mc:AlternateContent xmlns:mc="http://schemas.openxmlformats.org/markup-compatibility/2006" xmlns:p14="http://schemas.microsoft.com/office/powerpoint/2010/main">
    <mc:Choice Requires="p14">
      <p:transition spd="slow" p14:dur="900" advClick="0" advTm="3000">
        <p14:warp dir="in"/>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par>
                                <p:cTn id="17" presetID="53" presetClass="entr" presetSubtype="16"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p:cTn id="19" dur="500" fill="hold"/>
                                        <p:tgtEl>
                                          <p:spTgt spid="33"/>
                                        </p:tgtEl>
                                        <p:attrNameLst>
                                          <p:attrName>ppt_w</p:attrName>
                                        </p:attrNameLst>
                                      </p:cBhvr>
                                      <p:tavLst>
                                        <p:tav tm="0">
                                          <p:val>
                                            <p:fltVal val="0"/>
                                          </p:val>
                                        </p:tav>
                                        <p:tav tm="100000">
                                          <p:val>
                                            <p:strVal val="#ppt_w"/>
                                          </p:val>
                                        </p:tav>
                                      </p:tavLst>
                                    </p:anim>
                                    <p:anim calcmode="lin" valueType="num">
                                      <p:cBhvr>
                                        <p:cTn id="20" dur="500" fill="hold"/>
                                        <p:tgtEl>
                                          <p:spTgt spid="33"/>
                                        </p:tgtEl>
                                        <p:attrNameLst>
                                          <p:attrName>ppt_h</p:attrName>
                                        </p:attrNameLst>
                                      </p:cBhvr>
                                      <p:tavLst>
                                        <p:tav tm="0">
                                          <p:val>
                                            <p:fltVal val="0"/>
                                          </p:val>
                                        </p:tav>
                                        <p:tav tm="100000">
                                          <p:val>
                                            <p:strVal val="#ppt_h"/>
                                          </p:val>
                                        </p:tav>
                                      </p:tavLst>
                                    </p:anim>
                                    <p:animEffect transition="in" filter="fade">
                                      <p:cBhvr>
                                        <p:cTn id="2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4">
            <a:extLst>
              <a:ext uri="{28A0092B-C50C-407E-A947-70E740481C1C}">
                <a14:useLocalDpi xmlns:a14="http://schemas.microsoft.com/office/drawing/2010/main" val="0"/>
              </a:ext>
            </a:extLst>
          </a:blip>
          <a:srcRect l="6144" t="6144" r="6144" b="6144"/>
          <a:stretch/>
        </p:blipFill>
        <p:spPr>
          <a:xfrm>
            <a:off x="889001" y="2005534"/>
            <a:ext cx="5250814" cy="3502252"/>
          </a:xfrm>
          <a:prstGeom prst="rect">
            <a:avLst/>
          </a:prstGeom>
        </p:spPr>
      </p:pic>
      <p:sp>
        <p:nvSpPr>
          <p:cNvPr id="4" name="矩形 3"/>
          <p:cNvSpPr/>
          <p:nvPr/>
        </p:nvSpPr>
        <p:spPr>
          <a:xfrm>
            <a:off x="6410325" y="1858645"/>
            <a:ext cx="4756785" cy="777240"/>
          </a:xfrm>
          <a:prstGeom prst="rect">
            <a:avLst/>
          </a:prstGeom>
          <a:noFill/>
          <a:ln w="25400">
            <a:solidFill>
              <a:srgbClr val="AD1C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0476865" y="1858645"/>
            <a:ext cx="679450" cy="766445"/>
          </a:xfrm>
          <a:prstGeom prst="rect">
            <a:avLst/>
          </a:prstGeom>
          <a:solidFill>
            <a:srgbClr val="AD1C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410325" y="2863850"/>
            <a:ext cx="4756785" cy="777240"/>
          </a:xfrm>
          <a:prstGeom prst="rect">
            <a:avLst/>
          </a:prstGeom>
          <a:noFill/>
          <a:ln w="25400">
            <a:solidFill>
              <a:srgbClr val="1137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0476865" y="2880360"/>
            <a:ext cx="679450" cy="761365"/>
          </a:xfrm>
          <a:prstGeom prst="rect">
            <a:avLst/>
          </a:prstGeom>
          <a:solidFill>
            <a:srgbClr val="113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410325" y="3873500"/>
            <a:ext cx="4756785" cy="777240"/>
          </a:xfrm>
          <a:prstGeom prst="rect">
            <a:avLst/>
          </a:prstGeom>
          <a:noFill/>
          <a:ln w="25400">
            <a:solidFill>
              <a:srgbClr val="AD1C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0476865" y="3880485"/>
            <a:ext cx="679450" cy="761365"/>
          </a:xfrm>
          <a:prstGeom prst="rect">
            <a:avLst/>
          </a:prstGeom>
          <a:solidFill>
            <a:srgbClr val="AD1C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410325" y="4878705"/>
            <a:ext cx="4756785" cy="777240"/>
          </a:xfrm>
          <a:prstGeom prst="rect">
            <a:avLst/>
          </a:prstGeom>
          <a:noFill/>
          <a:ln w="25400">
            <a:solidFill>
              <a:srgbClr val="1137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0487660" y="4878705"/>
            <a:ext cx="679450" cy="776605"/>
          </a:xfrm>
          <a:prstGeom prst="rect">
            <a:avLst/>
          </a:prstGeom>
          <a:solidFill>
            <a:srgbClr val="113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6" name="组合 175"/>
          <p:cNvGrpSpPr/>
          <p:nvPr/>
        </p:nvGrpSpPr>
        <p:grpSpPr>
          <a:xfrm>
            <a:off x="10571480" y="3038475"/>
            <a:ext cx="511810" cy="424180"/>
            <a:chOff x="5849" y="4994"/>
            <a:chExt cx="890" cy="718"/>
          </a:xfrm>
          <a:solidFill>
            <a:schemeClr val="bg1"/>
          </a:solidFill>
        </p:grpSpPr>
        <p:sp>
          <p:nvSpPr>
            <p:cNvPr id="210" name="Freeform 45"/>
            <p:cNvSpPr/>
            <p:nvPr/>
          </p:nvSpPr>
          <p:spPr bwMode="auto">
            <a:xfrm>
              <a:off x="5964" y="5282"/>
              <a:ext cx="296" cy="58"/>
            </a:xfrm>
            <a:custGeom>
              <a:avLst/>
              <a:gdLst>
                <a:gd name="T0" fmla="*/ 81 w 90"/>
                <a:gd name="T1" fmla="*/ 18 h 18"/>
                <a:gd name="T2" fmla="*/ 9 w 90"/>
                <a:gd name="T3" fmla="*/ 18 h 18"/>
                <a:gd name="T4" fmla="*/ 0 w 90"/>
                <a:gd name="T5" fmla="*/ 9 h 18"/>
                <a:gd name="T6" fmla="*/ 9 w 90"/>
                <a:gd name="T7" fmla="*/ 0 h 18"/>
                <a:gd name="T8" fmla="*/ 81 w 90"/>
                <a:gd name="T9" fmla="*/ 0 h 18"/>
                <a:gd name="T10" fmla="*/ 90 w 90"/>
                <a:gd name="T11" fmla="*/ 9 h 18"/>
                <a:gd name="T12" fmla="*/ 81 w 90"/>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0" h="18">
                  <a:moveTo>
                    <a:pt x="81" y="18"/>
                  </a:moveTo>
                  <a:cubicBezTo>
                    <a:pt x="9" y="18"/>
                    <a:pt x="9" y="18"/>
                    <a:pt x="9" y="18"/>
                  </a:cubicBezTo>
                  <a:cubicBezTo>
                    <a:pt x="4" y="18"/>
                    <a:pt x="0" y="14"/>
                    <a:pt x="0" y="9"/>
                  </a:cubicBezTo>
                  <a:cubicBezTo>
                    <a:pt x="0" y="4"/>
                    <a:pt x="4" y="0"/>
                    <a:pt x="9" y="0"/>
                  </a:cubicBezTo>
                  <a:cubicBezTo>
                    <a:pt x="81" y="0"/>
                    <a:pt x="81" y="0"/>
                    <a:pt x="81" y="0"/>
                  </a:cubicBezTo>
                  <a:cubicBezTo>
                    <a:pt x="86" y="0"/>
                    <a:pt x="90" y="4"/>
                    <a:pt x="90" y="9"/>
                  </a:cubicBezTo>
                  <a:cubicBezTo>
                    <a:pt x="90" y="14"/>
                    <a:pt x="86" y="18"/>
                    <a:pt x="81" y="18"/>
                  </a:cubicBezTo>
                  <a:close/>
                </a:path>
              </a:pathLst>
            </a:custGeom>
            <a:grpFill/>
            <a:ln>
              <a:noFill/>
            </a:ln>
          </p:spPr>
          <p:txBody>
            <a:bodyPr vert="horz" wrap="square" lIns="91440" tIns="45720" rIns="91440" bIns="45720" numCol="1" anchor="t" anchorCtr="0" compatLnSpc="1"/>
            <a:lstStyle/>
            <a:p>
              <a:endParaRPr lang="en-US"/>
            </a:p>
          </p:txBody>
        </p:sp>
        <p:sp>
          <p:nvSpPr>
            <p:cNvPr id="211" name="Freeform 46"/>
            <p:cNvSpPr/>
            <p:nvPr/>
          </p:nvSpPr>
          <p:spPr bwMode="auto">
            <a:xfrm>
              <a:off x="6001" y="5288"/>
              <a:ext cx="55" cy="120"/>
            </a:xfrm>
            <a:custGeom>
              <a:avLst/>
              <a:gdLst>
                <a:gd name="T0" fmla="*/ 9 w 17"/>
                <a:gd name="T1" fmla="*/ 37 h 37"/>
                <a:gd name="T2" fmla="*/ 0 w 17"/>
                <a:gd name="T3" fmla="*/ 28 h 37"/>
                <a:gd name="T4" fmla="*/ 0 w 17"/>
                <a:gd name="T5" fmla="*/ 9 h 37"/>
                <a:gd name="T6" fmla="*/ 9 w 17"/>
                <a:gd name="T7" fmla="*/ 0 h 37"/>
                <a:gd name="T8" fmla="*/ 17 w 17"/>
                <a:gd name="T9" fmla="*/ 9 h 37"/>
                <a:gd name="T10" fmla="*/ 17 w 17"/>
                <a:gd name="T11" fmla="*/ 28 h 37"/>
                <a:gd name="T12" fmla="*/ 9 w 17"/>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17" h="37">
                  <a:moveTo>
                    <a:pt x="9" y="37"/>
                  </a:moveTo>
                  <a:cubicBezTo>
                    <a:pt x="4" y="37"/>
                    <a:pt x="0" y="33"/>
                    <a:pt x="0" y="28"/>
                  </a:cubicBezTo>
                  <a:cubicBezTo>
                    <a:pt x="0" y="9"/>
                    <a:pt x="0" y="9"/>
                    <a:pt x="0" y="9"/>
                  </a:cubicBezTo>
                  <a:cubicBezTo>
                    <a:pt x="0" y="4"/>
                    <a:pt x="4" y="0"/>
                    <a:pt x="9" y="0"/>
                  </a:cubicBezTo>
                  <a:cubicBezTo>
                    <a:pt x="13" y="0"/>
                    <a:pt x="17" y="4"/>
                    <a:pt x="17" y="9"/>
                  </a:cubicBezTo>
                  <a:cubicBezTo>
                    <a:pt x="17" y="28"/>
                    <a:pt x="17" y="28"/>
                    <a:pt x="17" y="28"/>
                  </a:cubicBezTo>
                  <a:cubicBezTo>
                    <a:pt x="17" y="33"/>
                    <a:pt x="13" y="37"/>
                    <a:pt x="9" y="37"/>
                  </a:cubicBezTo>
                  <a:close/>
                </a:path>
              </a:pathLst>
            </a:custGeom>
            <a:grpFill/>
            <a:ln>
              <a:noFill/>
            </a:ln>
          </p:spPr>
          <p:txBody>
            <a:bodyPr vert="horz" wrap="square" lIns="91440" tIns="45720" rIns="91440" bIns="45720" numCol="1" anchor="t" anchorCtr="0" compatLnSpc="1"/>
            <a:lstStyle/>
            <a:p>
              <a:endParaRPr lang="en-US"/>
            </a:p>
          </p:txBody>
        </p:sp>
        <p:sp>
          <p:nvSpPr>
            <p:cNvPr id="212" name="Freeform 47"/>
            <p:cNvSpPr/>
            <p:nvPr/>
          </p:nvSpPr>
          <p:spPr bwMode="auto">
            <a:xfrm>
              <a:off x="6069" y="5288"/>
              <a:ext cx="60" cy="120"/>
            </a:xfrm>
            <a:custGeom>
              <a:avLst/>
              <a:gdLst>
                <a:gd name="T0" fmla="*/ 9 w 18"/>
                <a:gd name="T1" fmla="*/ 37 h 37"/>
                <a:gd name="T2" fmla="*/ 0 w 18"/>
                <a:gd name="T3" fmla="*/ 28 h 37"/>
                <a:gd name="T4" fmla="*/ 0 w 18"/>
                <a:gd name="T5" fmla="*/ 9 h 37"/>
                <a:gd name="T6" fmla="*/ 9 w 18"/>
                <a:gd name="T7" fmla="*/ 0 h 37"/>
                <a:gd name="T8" fmla="*/ 18 w 18"/>
                <a:gd name="T9" fmla="*/ 9 h 37"/>
                <a:gd name="T10" fmla="*/ 18 w 18"/>
                <a:gd name="T11" fmla="*/ 28 h 37"/>
                <a:gd name="T12" fmla="*/ 9 w 18"/>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18" h="37">
                  <a:moveTo>
                    <a:pt x="9" y="37"/>
                  </a:moveTo>
                  <a:cubicBezTo>
                    <a:pt x="4" y="37"/>
                    <a:pt x="0" y="33"/>
                    <a:pt x="0" y="28"/>
                  </a:cubicBezTo>
                  <a:cubicBezTo>
                    <a:pt x="0" y="9"/>
                    <a:pt x="0" y="9"/>
                    <a:pt x="0" y="9"/>
                  </a:cubicBezTo>
                  <a:cubicBezTo>
                    <a:pt x="0" y="4"/>
                    <a:pt x="4" y="0"/>
                    <a:pt x="9" y="0"/>
                  </a:cubicBezTo>
                  <a:cubicBezTo>
                    <a:pt x="14" y="0"/>
                    <a:pt x="18" y="4"/>
                    <a:pt x="18" y="9"/>
                  </a:cubicBezTo>
                  <a:cubicBezTo>
                    <a:pt x="18" y="28"/>
                    <a:pt x="18" y="28"/>
                    <a:pt x="18" y="28"/>
                  </a:cubicBezTo>
                  <a:cubicBezTo>
                    <a:pt x="18" y="33"/>
                    <a:pt x="14" y="37"/>
                    <a:pt x="9" y="37"/>
                  </a:cubicBezTo>
                  <a:close/>
                </a:path>
              </a:pathLst>
            </a:custGeom>
            <a:grpFill/>
            <a:ln>
              <a:noFill/>
            </a:ln>
          </p:spPr>
          <p:txBody>
            <a:bodyPr vert="horz" wrap="square" lIns="91440" tIns="45720" rIns="91440" bIns="45720" numCol="1" anchor="t" anchorCtr="0" compatLnSpc="1"/>
            <a:lstStyle/>
            <a:p>
              <a:endParaRPr lang="en-US"/>
            </a:p>
          </p:txBody>
        </p:sp>
        <p:sp>
          <p:nvSpPr>
            <p:cNvPr id="213" name="Freeform 48"/>
            <p:cNvSpPr>
              <a:spLocks noEditPoints="1"/>
            </p:cNvSpPr>
            <p:nvPr/>
          </p:nvSpPr>
          <p:spPr bwMode="auto">
            <a:xfrm>
              <a:off x="6213" y="5185"/>
              <a:ext cx="168" cy="251"/>
            </a:xfrm>
            <a:custGeom>
              <a:avLst/>
              <a:gdLst>
                <a:gd name="T0" fmla="*/ 25 w 51"/>
                <a:gd name="T1" fmla="*/ 76 h 76"/>
                <a:gd name="T2" fmla="*/ 0 w 51"/>
                <a:gd name="T3" fmla="*/ 50 h 76"/>
                <a:gd name="T4" fmla="*/ 0 w 51"/>
                <a:gd name="T5" fmla="*/ 26 h 76"/>
                <a:gd name="T6" fmla="*/ 25 w 51"/>
                <a:gd name="T7" fmla="*/ 0 h 76"/>
                <a:gd name="T8" fmla="*/ 51 w 51"/>
                <a:gd name="T9" fmla="*/ 26 h 76"/>
                <a:gd name="T10" fmla="*/ 51 w 51"/>
                <a:gd name="T11" fmla="*/ 50 h 76"/>
                <a:gd name="T12" fmla="*/ 25 w 51"/>
                <a:gd name="T13" fmla="*/ 76 h 76"/>
                <a:gd name="T14" fmla="*/ 25 w 51"/>
                <a:gd name="T15" fmla="*/ 18 h 76"/>
                <a:gd name="T16" fmla="*/ 17 w 51"/>
                <a:gd name="T17" fmla="*/ 26 h 76"/>
                <a:gd name="T18" fmla="*/ 17 w 51"/>
                <a:gd name="T19" fmla="*/ 50 h 76"/>
                <a:gd name="T20" fmla="*/ 25 w 51"/>
                <a:gd name="T21" fmla="*/ 58 h 76"/>
                <a:gd name="T22" fmla="*/ 34 w 51"/>
                <a:gd name="T23" fmla="*/ 50 h 76"/>
                <a:gd name="T24" fmla="*/ 34 w 51"/>
                <a:gd name="T25" fmla="*/ 26 h 76"/>
                <a:gd name="T26" fmla="*/ 25 w 51"/>
                <a:gd name="T27" fmla="*/ 1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76">
                  <a:moveTo>
                    <a:pt x="25" y="76"/>
                  </a:moveTo>
                  <a:cubicBezTo>
                    <a:pt x="11" y="76"/>
                    <a:pt x="0" y="64"/>
                    <a:pt x="0" y="50"/>
                  </a:cubicBezTo>
                  <a:cubicBezTo>
                    <a:pt x="0" y="26"/>
                    <a:pt x="0" y="26"/>
                    <a:pt x="0" y="26"/>
                  </a:cubicBezTo>
                  <a:cubicBezTo>
                    <a:pt x="0" y="12"/>
                    <a:pt x="11" y="0"/>
                    <a:pt x="25" y="0"/>
                  </a:cubicBezTo>
                  <a:cubicBezTo>
                    <a:pt x="40" y="0"/>
                    <a:pt x="51" y="12"/>
                    <a:pt x="51" y="26"/>
                  </a:cubicBezTo>
                  <a:cubicBezTo>
                    <a:pt x="51" y="50"/>
                    <a:pt x="51" y="50"/>
                    <a:pt x="51" y="50"/>
                  </a:cubicBezTo>
                  <a:cubicBezTo>
                    <a:pt x="51" y="64"/>
                    <a:pt x="40" y="76"/>
                    <a:pt x="25" y="76"/>
                  </a:cubicBezTo>
                  <a:close/>
                  <a:moveTo>
                    <a:pt x="25" y="18"/>
                  </a:moveTo>
                  <a:cubicBezTo>
                    <a:pt x="21" y="18"/>
                    <a:pt x="17" y="22"/>
                    <a:pt x="17" y="26"/>
                  </a:cubicBezTo>
                  <a:cubicBezTo>
                    <a:pt x="17" y="50"/>
                    <a:pt x="17" y="50"/>
                    <a:pt x="17" y="50"/>
                  </a:cubicBezTo>
                  <a:cubicBezTo>
                    <a:pt x="17" y="55"/>
                    <a:pt x="21" y="58"/>
                    <a:pt x="25" y="58"/>
                  </a:cubicBezTo>
                  <a:cubicBezTo>
                    <a:pt x="30" y="58"/>
                    <a:pt x="34" y="55"/>
                    <a:pt x="34" y="50"/>
                  </a:cubicBezTo>
                  <a:cubicBezTo>
                    <a:pt x="34" y="26"/>
                    <a:pt x="34" y="26"/>
                    <a:pt x="34" y="26"/>
                  </a:cubicBezTo>
                  <a:cubicBezTo>
                    <a:pt x="34" y="22"/>
                    <a:pt x="30" y="18"/>
                    <a:pt x="25" y="18"/>
                  </a:cubicBezTo>
                  <a:close/>
                </a:path>
              </a:pathLst>
            </a:custGeom>
            <a:grpFill/>
            <a:ln>
              <a:noFill/>
            </a:ln>
          </p:spPr>
          <p:txBody>
            <a:bodyPr vert="horz" wrap="square" lIns="91440" tIns="45720" rIns="91440" bIns="45720" numCol="1" anchor="t" anchorCtr="0" compatLnSpc="1"/>
            <a:lstStyle/>
            <a:p>
              <a:endParaRPr lang="en-US"/>
            </a:p>
          </p:txBody>
        </p:sp>
        <p:sp>
          <p:nvSpPr>
            <p:cNvPr id="214" name="Freeform 49"/>
            <p:cNvSpPr>
              <a:spLocks noEditPoints="1"/>
            </p:cNvSpPr>
            <p:nvPr/>
          </p:nvSpPr>
          <p:spPr bwMode="auto">
            <a:xfrm>
              <a:off x="5849" y="4994"/>
              <a:ext cx="890" cy="718"/>
            </a:xfrm>
            <a:custGeom>
              <a:avLst/>
              <a:gdLst>
                <a:gd name="T0" fmla="*/ 259 w 271"/>
                <a:gd name="T1" fmla="*/ 181 h 218"/>
                <a:gd name="T2" fmla="*/ 207 w 271"/>
                <a:gd name="T3" fmla="*/ 147 h 218"/>
                <a:gd name="T4" fmla="*/ 192 w 271"/>
                <a:gd name="T5" fmla="*/ 145 h 218"/>
                <a:gd name="T6" fmla="*/ 187 w 271"/>
                <a:gd name="T7" fmla="*/ 147 h 218"/>
                <a:gd name="T8" fmla="*/ 178 w 271"/>
                <a:gd name="T9" fmla="*/ 141 h 218"/>
                <a:gd name="T10" fmla="*/ 187 w 271"/>
                <a:gd name="T11" fmla="*/ 77 h 218"/>
                <a:gd name="T12" fmla="*/ 78 w 271"/>
                <a:gd name="T13" fmla="*/ 11 h 218"/>
                <a:gd name="T14" fmla="*/ 12 w 271"/>
                <a:gd name="T15" fmla="*/ 120 h 218"/>
                <a:gd name="T16" fmla="*/ 121 w 271"/>
                <a:gd name="T17" fmla="*/ 186 h 218"/>
                <a:gd name="T18" fmla="*/ 168 w 271"/>
                <a:gd name="T19" fmla="*/ 157 h 218"/>
                <a:gd name="T20" fmla="*/ 177 w 271"/>
                <a:gd name="T21" fmla="*/ 163 h 218"/>
                <a:gd name="T22" fmla="*/ 185 w 271"/>
                <a:gd name="T23" fmla="*/ 180 h 218"/>
                <a:gd name="T24" fmla="*/ 238 w 271"/>
                <a:gd name="T25" fmla="*/ 214 h 218"/>
                <a:gd name="T26" fmla="*/ 253 w 271"/>
                <a:gd name="T27" fmla="*/ 217 h 218"/>
                <a:gd name="T28" fmla="*/ 265 w 271"/>
                <a:gd name="T29" fmla="*/ 208 h 218"/>
                <a:gd name="T30" fmla="*/ 259 w 271"/>
                <a:gd name="T31" fmla="*/ 181 h 218"/>
                <a:gd name="T32" fmla="*/ 117 w 271"/>
                <a:gd name="T33" fmla="*/ 170 h 218"/>
                <a:gd name="T34" fmla="*/ 28 w 271"/>
                <a:gd name="T35" fmla="*/ 116 h 218"/>
                <a:gd name="T36" fmla="*/ 82 w 271"/>
                <a:gd name="T37" fmla="*/ 27 h 218"/>
                <a:gd name="T38" fmla="*/ 170 w 271"/>
                <a:gd name="T39" fmla="*/ 81 h 218"/>
                <a:gd name="T40" fmla="*/ 117 w 271"/>
                <a:gd name="T41" fmla="*/ 17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1" h="218">
                  <a:moveTo>
                    <a:pt x="259" y="181"/>
                  </a:moveTo>
                  <a:cubicBezTo>
                    <a:pt x="207" y="147"/>
                    <a:pt x="207" y="147"/>
                    <a:pt x="207" y="147"/>
                  </a:cubicBezTo>
                  <a:cubicBezTo>
                    <a:pt x="202" y="144"/>
                    <a:pt x="197" y="144"/>
                    <a:pt x="192" y="145"/>
                  </a:cubicBezTo>
                  <a:cubicBezTo>
                    <a:pt x="190" y="145"/>
                    <a:pt x="188" y="146"/>
                    <a:pt x="187" y="147"/>
                  </a:cubicBezTo>
                  <a:cubicBezTo>
                    <a:pt x="178" y="141"/>
                    <a:pt x="178" y="141"/>
                    <a:pt x="178" y="141"/>
                  </a:cubicBezTo>
                  <a:cubicBezTo>
                    <a:pt x="188" y="122"/>
                    <a:pt x="192" y="100"/>
                    <a:pt x="187" y="77"/>
                  </a:cubicBezTo>
                  <a:cubicBezTo>
                    <a:pt x="175" y="29"/>
                    <a:pt x="126" y="0"/>
                    <a:pt x="78" y="11"/>
                  </a:cubicBezTo>
                  <a:cubicBezTo>
                    <a:pt x="30" y="23"/>
                    <a:pt x="0" y="72"/>
                    <a:pt x="12" y="120"/>
                  </a:cubicBezTo>
                  <a:cubicBezTo>
                    <a:pt x="24" y="168"/>
                    <a:pt x="72" y="197"/>
                    <a:pt x="121" y="186"/>
                  </a:cubicBezTo>
                  <a:cubicBezTo>
                    <a:pt x="140" y="181"/>
                    <a:pt x="156" y="171"/>
                    <a:pt x="168" y="157"/>
                  </a:cubicBezTo>
                  <a:cubicBezTo>
                    <a:pt x="177" y="163"/>
                    <a:pt x="177" y="163"/>
                    <a:pt x="177" y="163"/>
                  </a:cubicBezTo>
                  <a:cubicBezTo>
                    <a:pt x="176" y="169"/>
                    <a:pt x="179" y="176"/>
                    <a:pt x="185" y="180"/>
                  </a:cubicBezTo>
                  <a:cubicBezTo>
                    <a:pt x="238" y="214"/>
                    <a:pt x="238" y="214"/>
                    <a:pt x="238" y="214"/>
                  </a:cubicBezTo>
                  <a:cubicBezTo>
                    <a:pt x="242" y="217"/>
                    <a:pt x="248" y="218"/>
                    <a:pt x="253" y="217"/>
                  </a:cubicBezTo>
                  <a:cubicBezTo>
                    <a:pt x="258" y="216"/>
                    <a:pt x="262" y="213"/>
                    <a:pt x="265" y="208"/>
                  </a:cubicBezTo>
                  <a:cubicBezTo>
                    <a:pt x="271" y="199"/>
                    <a:pt x="268" y="187"/>
                    <a:pt x="259" y="181"/>
                  </a:cubicBezTo>
                  <a:close/>
                  <a:moveTo>
                    <a:pt x="117" y="170"/>
                  </a:moveTo>
                  <a:cubicBezTo>
                    <a:pt x="77" y="179"/>
                    <a:pt x="38" y="155"/>
                    <a:pt x="28" y="116"/>
                  </a:cubicBezTo>
                  <a:cubicBezTo>
                    <a:pt x="19" y="76"/>
                    <a:pt x="43" y="37"/>
                    <a:pt x="82" y="27"/>
                  </a:cubicBezTo>
                  <a:cubicBezTo>
                    <a:pt x="121" y="18"/>
                    <a:pt x="161" y="42"/>
                    <a:pt x="170" y="81"/>
                  </a:cubicBezTo>
                  <a:cubicBezTo>
                    <a:pt x="180" y="121"/>
                    <a:pt x="156" y="160"/>
                    <a:pt x="117" y="170"/>
                  </a:cubicBezTo>
                  <a:close/>
                </a:path>
              </a:pathLst>
            </a:custGeom>
            <a:grpFill/>
            <a:ln>
              <a:noFill/>
            </a:ln>
          </p:spPr>
          <p:txBody>
            <a:bodyPr vert="horz" wrap="square" lIns="91440" tIns="45720" rIns="91440" bIns="45720" numCol="1" anchor="t" anchorCtr="0" compatLnSpc="1"/>
            <a:lstStyle/>
            <a:p>
              <a:endParaRPr lang="en-US"/>
            </a:p>
          </p:txBody>
        </p:sp>
      </p:grpSp>
      <p:grpSp>
        <p:nvGrpSpPr>
          <p:cNvPr id="57" name="组合 56"/>
          <p:cNvGrpSpPr/>
          <p:nvPr/>
        </p:nvGrpSpPr>
        <p:grpSpPr>
          <a:xfrm>
            <a:off x="10636885" y="4101465"/>
            <a:ext cx="413385" cy="361950"/>
            <a:chOff x="8415" y="6739"/>
            <a:chExt cx="560" cy="492"/>
          </a:xfrm>
        </p:grpSpPr>
        <p:sp>
          <p:nvSpPr>
            <p:cNvPr id="58" name="Freeform14"/>
            <p:cNvSpPr/>
            <p:nvPr/>
          </p:nvSpPr>
          <p:spPr bwMode="auto">
            <a:xfrm>
              <a:off x="8466" y="6761"/>
              <a:ext cx="209" cy="450"/>
            </a:xfrm>
            <a:custGeom>
              <a:avLst/>
              <a:gdLst>
                <a:gd name="T0" fmla="*/ 52 w 59"/>
                <a:gd name="T1" fmla="*/ 5 h 126"/>
                <a:gd name="T2" fmla="*/ 9 w 59"/>
                <a:gd name="T3" fmla="*/ 38 h 126"/>
                <a:gd name="T4" fmla="*/ 0 w 59"/>
                <a:gd name="T5" fmla="*/ 39 h 126"/>
                <a:gd name="T6" fmla="*/ 0 w 59"/>
                <a:gd name="T7" fmla="*/ 86 h 126"/>
                <a:gd name="T8" fmla="*/ 9 w 59"/>
                <a:gd name="T9" fmla="*/ 88 h 126"/>
                <a:gd name="T10" fmla="*/ 51 w 59"/>
                <a:gd name="T11" fmla="*/ 119 h 126"/>
                <a:gd name="T12" fmla="*/ 59 w 59"/>
                <a:gd name="T13" fmla="*/ 119 h 126"/>
                <a:gd name="T14" fmla="*/ 59 w 59"/>
                <a:gd name="T15" fmla="*/ 5 h 126"/>
                <a:gd name="T16" fmla="*/ 52 w 59"/>
                <a:gd name="T17" fmla="*/ 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6">
                  <a:moveTo>
                    <a:pt x="52" y="5"/>
                  </a:moveTo>
                  <a:cubicBezTo>
                    <a:pt x="9" y="38"/>
                    <a:pt x="9" y="38"/>
                    <a:pt x="9" y="38"/>
                  </a:cubicBezTo>
                  <a:cubicBezTo>
                    <a:pt x="9" y="38"/>
                    <a:pt x="5" y="38"/>
                    <a:pt x="0" y="39"/>
                  </a:cubicBezTo>
                  <a:cubicBezTo>
                    <a:pt x="0" y="86"/>
                    <a:pt x="0" y="86"/>
                    <a:pt x="0" y="86"/>
                  </a:cubicBezTo>
                  <a:cubicBezTo>
                    <a:pt x="5" y="87"/>
                    <a:pt x="9" y="88"/>
                    <a:pt x="9" y="88"/>
                  </a:cubicBezTo>
                  <a:cubicBezTo>
                    <a:pt x="51" y="119"/>
                    <a:pt x="51" y="119"/>
                    <a:pt x="51" y="119"/>
                  </a:cubicBezTo>
                  <a:cubicBezTo>
                    <a:pt x="51" y="119"/>
                    <a:pt x="59" y="126"/>
                    <a:pt x="59" y="119"/>
                  </a:cubicBezTo>
                  <a:cubicBezTo>
                    <a:pt x="59" y="112"/>
                    <a:pt x="59" y="11"/>
                    <a:pt x="59" y="5"/>
                  </a:cubicBezTo>
                  <a:cubicBezTo>
                    <a:pt x="59" y="0"/>
                    <a:pt x="52" y="5"/>
                    <a:pt x="52" y="5"/>
                  </a:cubicBez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汉仪井柏然体简" panose="02010509060101010101" pitchFamily="49" charset="-122"/>
                <a:ea typeface="汉仪井柏然体简" panose="02010509060101010101" pitchFamily="49" charset="-122"/>
                <a:sym typeface="汉仪井柏然体简" panose="02010509060101010101" pitchFamily="49" charset="-122"/>
              </a:endParaRPr>
            </a:p>
          </p:txBody>
        </p:sp>
        <p:sp>
          <p:nvSpPr>
            <p:cNvPr id="59" name="Freeform15"/>
            <p:cNvSpPr/>
            <p:nvPr/>
          </p:nvSpPr>
          <p:spPr bwMode="auto">
            <a:xfrm>
              <a:off x="8415" y="6908"/>
              <a:ext cx="29" cy="158"/>
            </a:xfrm>
            <a:custGeom>
              <a:avLst/>
              <a:gdLst>
                <a:gd name="T0" fmla="*/ 0 w 8"/>
                <a:gd name="T1" fmla="*/ 8 h 44"/>
                <a:gd name="T2" fmla="*/ 0 w 8"/>
                <a:gd name="T3" fmla="*/ 38 h 44"/>
                <a:gd name="T4" fmla="*/ 8 w 8"/>
                <a:gd name="T5" fmla="*/ 44 h 44"/>
                <a:gd name="T6" fmla="*/ 8 w 8"/>
                <a:gd name="T7" fmla="*/ 0 h 44"/>
                <a:gd name="T8" fmla="*/ 0 w 8"/>
                <a:gd name="T9" fmla="*/ 8 h 44"/>
              </a:gdLst>
              <a:ahLst/>
              <a:cxnLst>
                <a:cxn ang="0">
                  <a:pos x="T0" y="T1"/>
                </a:cxn>
                <a:cxn ang="0">
                  <a:pos x="T2" y="T3"/>
                </a:cxn>
                <a:cxn ang="0">
                  <a:pos x="T4" y="T5"/>
                </a:cxn>
                <a:cxn ang="0">
                  <a:pos x="T6" y="T7"/>
                </a:cxn>
                <a:cxn ang="0">
                  <a:pos x="T8" y="T9"/>
                </a:cxn>
              </a:cxnLst>
              <a:rect l="0" t="0" r="r" b="b"/>
              <a:pathLst>
                <a:path w="8" h="44">
                  <a:moveTo>
                    <a:pt x="0" y="8"/>
                  </a:moveTo>
                  <a:cubicBezTo>
                    <a:pt x="0" y="16"/>
                    <a:pt x="0" y="32"/>
                    <a:pt x="0" y="38"/>
                  </a:cubicBezTo>
                  <a:cubicBezTo>
                    <a:pt x="0" y="40"/>
                    <a:pt x="4" y="42"/>
                    <a:pt x="8" y="44"/>
                  </a:cubicBezTo>
                  <a:cubicBezTo>
                    <a:pt x="8" y="0"/>
                    <a:pt x="8" y="0"/>
                    <a:pt x="8" y="0"/>
                  </a:cubicBezTo>
                  <a:cubicBezTo>
                    <a:pt x="4" y="2"/>
                    <a:pt x="0" y="4"/>
                    <a:pt x="0" y="8"/>
                  </a:cubicBez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汉仪井柏然体简" panose="02010509060101010101" pitchFamily="49" charset="-122"/>
                <a:ea typeface="汉仪井柏然体简" panose="02010509060101010101" pitchFamily="49" charset="-122"/>
                <a:sym typeface="汉仪井柏然体简" panose="02010509060101010101" pitchFamily="49" charset="-122"/>
              </a:endParaRPr>
            </a:p>
          </p:txBody>
        </p:sp>
        <p:sp>
          <p:nvSpPr>
            <p:cNvPr id="60" name="Freeform16"/>
            <p:cNvSpPr/>
            <p:nvPr/>
          </p:nvSpPr>
          <p:spPr bwMode="auto">
            <a:xfrm>
              <a:off x="8726" y="6862"/>
              <a:ext cx="83" cy="246"/>
            </a:xfrm>
            <a:custGeom>
              <a:avLst/>
              <a:gdLst>
                <a:gd name="T0" fmla="*/ 10 w 23"/>
                <a:gd name="T1" fmla="*/ 2 h 69"/>
                <a:gd name="T2" fmla="*/ 2 w 23"/>
                <a:gd name="T3" fmla="*/ 2 h 69"/>
                <a:gd name="T4" fmla="*/ 2 w 23"/>
                <a:gd name="T5" fmla="*/ 10 h 69"/>
                <a:gd name="T6" fmla="*/ 12 w 23"/>
                <a:gd name="T7" fmla="*/ 35 h 69"/>
                <a:gd name="T8" fmla="*/ 2 w 23"/>
                <a:gd name="T9" fmla="*/ 60 h 69"/>
                <a:gd name="T10" fmla="*/ 2 w 23"/>
                <a:gd name="T11" fmla="*/ 67 h 69"/>
                <a:gd name="T12" fmla="*/ 6 w 23"/>
                <a:gd name="T13" fmla="*/ 69 h 69"/>
                <a:gd name="T14" fmla="*/ 10 w 23"/>
                <a:gd name="T15" fmla="*/ 67 h 69"/>
                <a:gd name="T16" fmla="*/ 23 w 23"/>
                <a:gd name="T17" fmla="*/ 35 h 69"/>
                <a:gd name="T18" fmla="*/ 10 w 23"/>
                <a:gd name="T19" fmla="*/ 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69">
                  <a:moveTo>
                    <a:pt x="10" y="2"/>
                  </a:moveTo>
                  <a:cubicBezTo>
                    <a:pt x="7" y="0"/>
                    <a:pt x="4" y="0"/>
                    <a:pt x="2" y="2"/>
                  </a:cubicBezTo>
                  <a:cubicBezTo>
                    <a:pt x="0" y="4"/>
                    <a:pt x="0" y="8"/>
                    <a:pt x="2" y="10"/>
                  </a:cubicBezTo>
                  <a:cubicBezTo>
                    <a:pt x="9" y="17"/>
                    <a:pt x="12" y="26"/>
                    <a:pt x="12" y="35"/>
                  </a:cubicBezTo>
                  <a:cubicBezTo>
                    <a:pt x="12" y="44"/>
                    <a:pt x="9" y="53"/>
                    <a:pt x="2" y="60"/>
                  </a:cubicBezTo>
                  <a:cubicBezTo>
                    <a:pt x="0" y="62"/>
                    <a:pt x="0" y="65"/>
                    <a:pt x="2" y="67"/>
                  </a:cubicBezTo>
                  <a:cubicBezTo>
                    <a:pt x="3" y="68"/>
                    <a:pt x="4" y="69"/>
                    <a:pt x="6" y="69"/>
                  </a:cubicBezTo>
                  <a:cubicBezTo>
                    <a:pt x="7" y="69"/>
                    <a:pt x="9" y="68"/>
                    <a:pt x="10" y="67"/>
                  </a:cubicBezTo>
                  <a:cubicBezTo>
                    <a:pt x="19" y="58"/>
                    <a:pt x="23" y="47"/>
                    <a:pt x="23" y="35"/>
                  </a:cubicBezTo>
                  <a:cubicBezTo>
                    <a:pt x="23" y="23"/>
                    <a:pt x="19" y="11"/>
                    <a:pt x="10" y="2"/>
                  </a:cubicBez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汉仪井柏然体简" panose="02010509060101010101" pitchFamily="49" charset="-122"/>
                <a:ea typeface="汉仪井柏然体简" panose="02010509060101010101" pitchFamily="49" charset="-122"/>
                <a:sym typeface="汉仪井柏然体简" panose="02010509060101010101" pitchFamily="49" charset="-122"/>
              </a:endParaRPr>
            </a:p>
          </p:txBody>
        </p:sp>
        <p:sp>
          <p:nvSpPr>
            <p:cNvPr id="61" name="Freeform17"/>
            <p:cNvSpPr/>
            <p:nvPr/>
          </p:nvSpPr>
          <p:spPr bwMode="auto">
            <a:xfrm>
              <a:off x="8777" y="6801"/>
              <a:ext cx="110" cy="367"/>
            </a:xfrm>
            <a:custGeom>
              <a:avLst/>
              <a:gdLst>
                <a:gd name="T0" fmla="*/ 10 w 31"/>
                <a:gd name="T1" fmla="*/ 2 h 103"/>
                <a:gd name="T2" fmla="*/ 3 w 31"/>
                <a:gd name="T3" fmla="*/ 2 h 103"/>
                <a:gd name="T4" fmla="*/ 3 w 31"/>
                <a:gd name="T5" fmla="*/ 10 h 103"/>
                <a:gd name="T6" fmla="*/ 20 w 31"/>
                <a:gd name="T7" fmla="*/ 52 h 103"/>
                <a:gd name="T8" fmla="*/ 3 w 31"/>
                <a:gd name="T9" fmla="*/ 94 h 103"/>
                <a:gd name="T10" fmla="*/ 3 w 31"/>
                <a:gd name="T11" fmla="*/ 102 h 103"/>
                <a:gd name="T12" fmla="*/ 6 w 31"/>
                <a:gd name="T13" fmla="*/ 103 h 103"/>
                <a:gd name="T14" fmla="*/ 10 w 31"/>
                <a:gd name="T15" fmla="*/ 102 h 103"/>
                <a:gd name="T16" fmla="*/ 31 w 31"/>
                <a:gd name="T17" fmla="*/ 52 h 103"/>
                <a:gd name="T18" fmla="*/ 10 w 31"/>
                <a:gd name="T19"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103">
                  <a:moveTo>
                    <a:pt x="10" y="2"/>
                  </a:moveTo>
                  <a:cubicBezTo>
                    <a:pt x="8" y="0"/>
                    <a:pt x="5" y="0"/>
                    <a:pt x="3" y="2"/>
                  </a:cubicBezTo>
                  <a:cubicBezTo>
                    <a:pt x="0" y="4"/>
                    <a:pt x="0" y="8"/>
                    <a:pt x="3" y="10"/>
                  </a:cubicBezTo>
                  <a:cubicBezTo>
                    <a:pt x="14" y="21"/>
                    <a:pt x="20" y="37"/>
                    <a:pt x="20" y="52"/>
                  </a:cubicBezTo>
                  <a:cubicBezTo>
                    <a:pt x="20" y="67"/>
                    <a:pt x="14" y="82"/>
                    <a:pt x="3" y="94"/>
                  </a:cubicBezTo>
                  <a:cubicBezTo>
                    <a:pt x="0" y="96"/>
                    <a:pt x="0" y="100"/>
                    <a:pt x="3" y="102"/>
                  </a:cubicBezTo>
                  <a:cubicBezTo>
                    <a:pt x="4" y="103"/>
                    <a:pt x="5" y="103"/>
                    <a:pt x="6" y="103"/>
                  </a:cubicBezTo>
                  <a:cubicBezTo>
                    <a:pt x="8" y="103"/>
                    <a:pt x="9" y="103"/>
                    <a:pt x="10" y="102"/>
                  </a:cubicBezTo>
                  <a:cubicBezTo>
                    <a:pt x="24" y="88"/>
                    <a:pt x="31" y="70"/>
                    <a:pt x="31" y="52"/>
                  </a:cubicBezTo>
                  <a:cubicBezTo>
                    <a:pt x="31" y="34"/>
                    <a:pt x="24" y="16"/>
                    <a:pt x="10" y="2"/>
                  </a:cubicBez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汉仪井柏然体简" panose="02010509060101010101" pitchFamily="49" charset="-122"/>
                <a:ea typeface="汉仪井柏然体简" panose="02010509060101010101" pitchFamily="49" charset="-122"/>
                <a:sym typeface="汉仪井柏然体简" panose="02010509060101010101" pitchFamily="49" charset="-122"/>
              </a:endParaRPr>
            </a:p>
          </p:txBody>
        </p:sp>
        <p:sp>
          <p:nvSpPr>
            <p:cNvPr id="62" name="Freeform18"/>
            <p:cNvSpPr/>
            <p:nvPr/>
          </p:nvSpPr>
          <p:spPr bwMode="auto">
            <a:xfrm>
              <a:off x="8841" y="6739"/>
              <a:ext cx="134" cy="493"/>
            </a:xfrm>
            <a:custGeom>
              <a:avLst/>
              <a:gdLst>
                <a:gd name="T0" fmla="*/ 10 w 38"/>
                <a:gd name="T1" fmla="*/ 2 h 138"/>
                <a:gd name="T2" fmla="*/ 2 w 38"/>
                <a:gd name="T3" fmla="*/ 2 h 138"/>
                <a:gd name="T4" fmla="*/ 2 w 38"/>
                <a:gd name="T5" fmla="*/ 9 h 138"/>
                <a:gd name="T6" fmla="*/ 27 w 38"/>
                <a:gd name="T7" fmla="*/ 69 h 138"/>
                <a:gd name="T8" fmla="*/ 2 w 38"/>
                <a:gd name="T9" fmla="*/ 128 h 138"/>
                <a:gd name="T10" fmla="*/ 2 w 38"/>
                <a:gd name="T11" fmla="*/ 136 h 138"/>
                <a:gd name="T12" fmla="*/ 6 w 38"/>
                <a:gd name="T13" fmla="*/ 138 h 138"/>
                <a:gd name="T14" fmla="*/ 10 w 38"/>
                <a:gd name="T15" fmla="*/ 136 h 138"/>
                <a:gd name="T16" fmla="*/ 38 w 38"/>
                <a:gd name="T17" fmla="*/ 69 h 138"/>
                <a:gd name="T18" fmla="*/ 10 w 38"/>
                <a:gd name="T19" fmla="*/ 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38">
                  <a:moveTo>
                    <a:pt x="10" y="2"/>
                  </a:moveTo>
                  <a:cubicBezTo>
                    <a:pt x="8" y="0"/>
                    <a:pt x="5" y="0"/>
                    <a:pt x="2" y="2"/>
                  </a:cubicBezTo>
                  <a:cubicBezTo>
                    <a:pt x="0" y="4"/>
                    <a:pt x="0" y="7"/>
                    <a:pt x="2" y="9"/>
                  </a:cubicBezTo>
                  <a:cubicBezTo>
                    <a:pt x="19" y="26"/>
                    <a:pt x="27" y="47"/>
                    <a:pt x="27" y="69"/>
                  </a:cubicBezTo>
                  <a:cubicBezTo>
                    <a:pt x="27" y="90"/>
                    <a:pt x="19" y="112"/>
                    <a:pt x="2" y="128"/>
                  </a:cubicBezTo>
                  <a:cubicBezTo>
                    <a:pt x="0" y="130"/>
                    <a:pt x="0" y="134"/>
                    <a:pt x="2" y="136"/>
                  </a:cubicBezTo>
                  <a:cubicBezTo>
                    <a:pt x="4" y="137"/>
                    <a:pt x="5" y="138"/>
                    <a:pt x="6" y="138"/>
                  </a:cubicBezTo>
                  <a:cubicBezTo>
                    <a:pt x="8" y="138"/>
                    <a:pt x="9" y="137"/>
                    <a:pt x="10" y="136"/>
                  </a:cubicBezTo>
                  <a:cubicBezTo>
                    <a:pt x="29" y="117"/>
                    <a:pt x="38" y="93"/>
                    <a:pt x="38" y="69"/>
                  </a:cubicBezTo>
                  <a:cubicBezTo>
                    <a:pt x="38" y="45"/>
                    <a:pt x="29" y="20"/>
                    <a:pt x="10" y="2"/>
                  </a:cubicBez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汉仪井柏然体简" panose="02010509060101010101" pitchFamily="49" charset="-122"/>
                <a:ea typeface="汉仪井柏然体简" panose="02010509060101010101" pitchFamily="49" charset="-122"/>
                <a:sym typeface="汉仪井柏然体简" panose="02010509060101010101" pitchFamily="49" charset="-122"/>
              </a:endParaRPr>
            </a:p>
          </p:txBody>
        </p:sp>
      </p:grpSp>
      <p:grpSp>
        <p:nvGrpSpPr>
          <p:cNvPr id="35" name="组合 34"/>
          <p:cNvGrpSpPr/>
          <p:nvPr/>
        </p:nvGrpSpPr>
        <p:grpSpPr>
          <a:xfrm>
            <a:off x="10547168" y="5049009"/>
            <a:ext cx="527050" cy="391795"/>
            <a:chOff x="5846" y="9195"/>
            <a:chExt cx="830" cy="617"/>
          </a:xfrm>
          <a:solidFill>
            <a:schemeClr val="bg1"/>
          </a:solidFill>
        </p:grpSpPr>
        <p:sp>
          <p:nvSpPr>
            <p:cNvPr id="36" name="Freeform 217"/>
            <p:cNvSpPr/>
            <p:nvPr/>
          </p:nvSpPr>
          <p:spPr bwMode="auto">
            <a:xfrm>
              <a:off x="5846" y="9756"/>
              <a:ext cx="831" cy="57"/>
            </a:xfrm>
            <a:custGeom>
              <a:avLst/>
              <a:gdLst>
                <a:gd name="T0" fmla="*/ 192 w 192"/>
                <a:gd name="T1" fmla="*/ 0 h 13"/>
                <a:gd name="T2" fmla="*/ 126 w 192"/>
                <a:gd name="T3" fmla="*/ 0 h 13"/>
                <a:gd name="T4" fmla="*/ 123 w 192"/>
                <a:gd name="T5" fmla="*/ 2 h 13"/>
                <a:gd name="T6" fmla="*/ 69 w 192"/>
                <a:gd name="T7" fmla="*/ 2 h 13"/>
                <a:gd name="T8" fmla="*/ 67 w 192"/>
                <a:gd name="T9" fmla="*/ 0 h 13"/>
                <a:gd name="T10" fmla="*/ 0 w 192"/>
                <a:gd name="T11" fmla="*/ 0 h 13"/>
                <a:gd name="T12" fmla="*/ 0 w 192"/>
                <a:gd name="T13" fmla="*/ 1 h 13"/>
                <a:gd name="T14" fmla="*/ 0 w 192"/>
                <a:gd name="T15" fmla="*/ 4 h 13"/>
                <a:gd name="T16" fmla="*/ 9 w 192"/>
                <a:gd name="T17" fmla="*/ 13 h 13"/>
                <a:gd name="T18" fmla="*/ 183 w 192"/>
                <a:gd name="T19" fmla="*/ 13 h 13"/>
                <a:gd name="T20" fmla="*/ 192 w 192"/>
                <a:gd name="T21" fmla="*/ 4 h 13"/>
                <a:gd name="T22" fmla="*/ 192 w 192"/>
                <a:gd name="T23" fmla="*/ 1 h 13"/>
                <a:gd name="T24" fmla="*/ 192 w 192"/>
                <a:gd name="T25"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 h="13">
                  <a:moveTo>
                    <a:pt x="192" y="0"/>
                  </a:moveTo>
                  <a:cubicBezTo>
                    <a:pt x="126" y="0"/>
                    <a:pt x="126" y="0"/>
                    <a:pt x="126" y="0"/>
                  </a:cubicBezTo>
                  <a:cubicBezTo>
                    <a:pt x="126" y="1"/>
                    <a:pt x="124" y="2"/>
                    <a:pt x="123" y="2"/>
                  </a:cubicBezTo>
                  <a:cubicBezTo>
                    <a:pt x="69" y="2"/>
                    <a:pt x="69" y="2"/>
                    <a:pt x="69" y="2"/>
                  </a:cubicBezTo>
                  <a:cubicBezTo>
                    <a:pt x="68" y="2"/>
                    <a:pt x="67" y="1"/>
                    <a:pt x="67" y="0"/>
                  </a:cubicBezTo>
                  <a:cubicBezTo>
                    <a:pt x="0" y="0"/>
                    <a:pt x="0" y="0"/>
                    <a:pt x="0" y="0"/>
                  </a:cubicBezTo>
                  <a:cubicBezTo>
                    <a:pt x="0" y="0"/>
                    <a:pt x="0" y="1"/>
                    <a:pt x="0" y="1"/>
                  </a:cubicBezTo>
                  <a:cubicBezTo>
                    <a:pt x="0" y="4"/>
                    <a:pt x="0" y="4"/>
                    <a:pt x="0" y="4"/>
                  </a:cubicBezTo>
                  <a:cubicBezTo>
                    <a:pt x="0" y="9"/>
                    <a:pt x="4" y="13"/>
                    <a:pt x="9" y="13"/>
                  </a:cubicBezTo>
                  <a:cubicBezTo>
                    <a:pt x="183" y="13"/>
                    <a:pt x="183" y="13"/>
                    <a:pt x="183" y="13"/>
                  </a:cubicBezTo>
                  <a:cubicBezTo>
                    <a:pt x="188" y="13"/>
                    <a:pt x="192" y="9"/>
                    <a:pt x="192" y="4"/>
                  </a:cubicBezTo>
                  <a:cubicBezTo>
                    <a:pt x="192" y="1"/>
                    <a:pt x="192" y="1"/>
                    <a:pt x="192" y="1"/>
                  </a:cubicBezTo>
                  <a:cubicBezTo>
                    <a:pt x="192" y="1"/>
                    <a:pt x="192" y="0"/>
                    <a:pt x="192" y="0"/>
                  </a:cubicBezTo>
                  <a:close/>
                </a:path>
              </a:pathLst>
            </a:custGeom>
            <a:grpFill/>
            <a:ln>
              <a:noFill/>
            </a:ln>
          </p:spPr>
          <p:txBody>
            <a:bodyPr vert="horz" wrap="square" lIns="91440" tIns="45720" rIns="91440" bIns="45720" numCol="1" anchor="t" anchorCtr="0" compatLnSpc="1"/>
            <a:lstStyle/>
            <a:p>
              <a:endParaRPr lang="en-US"/>
            </a:p>
          </p:txBody>
        </p:sp>
        <p:sp>
          <p:nvSpPr>
            <p:cNvPr id="37" name="Freeform 218"/>
            <p:cNvSpPr/>
            <p:nvPr/>
          </p:nvSpPr>
          <p:spPr bwMode="auto">
            <a:xfrm>
              <a:off x="6235" y="9299"/>
              <a:ext cx="83" cy="37"/>
            </a:xfrm>
            <a:custGeom>
              <a:avLst/>
              <a:gdLst>
                <a:gd name="T0" fmla="*/ 0 w 19"/>
                <a:gd name="T1" fmla="*/ 0 h 9"/>
                <a:gd name="T2" fmla="*/ 0 w 19"/>
                <a:gd name="T3" fmla="*/ 0 h 9"/>
                <a:gd name="T4" fmla="*/ 9 w 19"/>
                <a:gd name="T5" fmla="*/ 9 h 9"/>
                <a:gd name="T6" fmla="*/ 9 w 19"/>
                <a:gd name="T7" fmla="*/ 9 h 9"/>
                <a:gd name="T8" fmla="*/ 19 w 19"/>
                <a:gd name="T9" fmla="*/ 0 h 9"/>
                <a:gd name="T10" fmla="*/ 0 w 19"/>
                <a:gd name="T11" fmla="*/ 0 h 9"/>
              </a:gdLst>
              <a:ahLst/>
              <a:cxnLst>
                <a:cxn ang="0">
                  <a:pos x="T0" y="T1"/>
                </a:cxn>
                <a:cxn ang="0">
                  <a:pos x="T2" y="T3"/>
                </a:cxn>
                <a:cxn ang="0">
                  <a:pos x="T4" y="T5"/>
                </a:cxn>
                <a:cxn ang="0">
                  <a:pos x="T6" y="T7"/>
                </a:cxn>
                <a:cxn ang="0">
                  <a:pos x="T8" y="T9"/>
                </a:cxn>
                <a:cxn ang="0">
                  <a:pos x="T10" y="T11"/>
                </a:cxn>
              </a:cxnLst>
              <a:rect l="0" t="0" r="r" b="b"/>
              <a:pathLst>
                <a:path w="19" h="9">
                  <a:moveTo>
                    <a:pt x="0" y="0"/>
                  </a:moveTo>
                  <a:cubicBezTo>
                    <a:pt x="0" y="0"/>
                    <a:pt x="0" y="0"/>
                    <a:pt x="0" y="0"/>
                  </a:cubicBezTo>
                  <a:cubicBezTo>
                    <a:pt x="9" y="9"/>
                    <a:pt x="9" y="9"/>
                    <a:pt x="9" y="9"/>
                  </a:cubicBezTo>
                  <a:cubicBezTo>
                    <a:pt x="9" y="9"/>
                    <a:pt x="9" y="9"/>
                    <a:pt x="9" y="9"/>
                  </a:cubicBezTo>
                  <a:cubicBezTo>
                    <a:pt x="19" y="0"/>
                    <a:pt x="19" y="0"/>
                    <a:pt x="19" y="0"/>
                  </a:cubicBezTo>
                  <a:lnTo>
                    <a:pt x="0" y="0"/>
                  </a:lnTo>
                  <a:close/>
                </a:path>
              </a:pathLst>
            </a:custGeom>
            <a:grpFill/>
            <a:ln>
              <a:noFill/>
            </a:ln>
          </p:spPr>
          <p:txBody>
            <a:bodyPr vert="horz" wrap="square" lIns="91440" tIns="45720" rIns="91440" bIns="45720" numCol="1" anchor="t" anchorCtr="0" compatLnSpc="1"/>
            <a:lstStyle/>
            <a:p>
              <a:endParaRPr lang="en-US"/>
            </a:p>
          </p:txBody>
        </p:sp>
        <p:sp>
          <p:nvSpPr>
            <p:cNvPr id="38" name="Freeform 219"/>
            <p:cNvSpPr/>
            <p:nvPr/>
          </p:nvSpPr>
          <p:spPr bwMode="auto">
            <a:xfrm>
              <a:off x="5911" y="9299"/>
              <a:ext cx="700" cy="439"/>
            </a:xfrm>
            <a:custGeom>
              <a:avLst/>
              <a:gdLst>
                <a:gd name="T0" fmla="*/ 158 w 162"/>
                <a:gd name="T1" fmla="*/ 0 h 102"/>
                <a:gd name="T2" fmla="*/ 130 w 162"/>
                <a:gd name="T3" fmla="*/ 0 h 102"/>
                <a:gd name="T4" fmla="*/ 124 w 162"/>
                <a:gd name="T5" fmla="*/ 9 h 102"/>
                <a:gd name="T6" fmla="*/ 152 w 162"/>
                <a:gd name="T7" fmla="*/ 9 h 102"/>
                <a:gd name="T8" fmla="*/ 152 w 162"/>
                <a:gd name="T9" fmla="*/ 92 h 102"/>
                <a:gd name="T10" fmla="*/ 10 w 162"/>
                <a:gd name="T11" fmla="*/ 92 h 102"/>
                <a:gd name="T12" fmla="*/ 10 w 162"/>
                <a:gd name="T13" fmla="*/ 9 h 102"/>
                <a:gd name="T14" fmla="*/ 25 w 162"/>
                <a:gd name="T15" fmla="*/ 9 h 102"/>
                <a:gd name="T16" fmla="*/ 21 w 162"/>
                <a:gd name="T17" fmla="*/ 0 h 102"/>
                <a:gd name="T18" fmla="*/ 4 w 162"/>
                <a:gd name="T19" fmla="*/ 0 h 102"/>
                <a:gd name="T20" fmla="*/ 0 w 162"/>
                <a:gd name="T21" fmla="*/ 4 h 102"/>
                <a:gd name="T22" fmla="*/ 0 w 162"/>
                <a:gd name="T23" fmla="*/ 98 h 102"/>
                <a:gd name="T24" fmla="*/ 4 w 162"/>
                <a:gd name="T25" fmla="*/ 102 h 102"/>
                <a:gd name="T26" fmla="*/ 158 w 162"/>
                <a:gd name="T27" fmla="*/ 102 h 102"/>
                <a:gd name="T28" fmla="*/ 162 w 162"/>
                <a:gd name="T29" fmla="*/ 98 h 102"/>
                <a:gd name="T30" fmla="*/ 162 w 162"/>
                <a:gd name="T31" fmla="*/ 4 h 102"/>
                <a:gd name="T32" fmla="*/ 158 w 162"/>
                <a:gd name="T3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2" h="102">
                  <a:moveTo>
                    <a:pt x="158" y="0"/>
                  </a:moveTo>
                  <a:cubicBezTo>
                    <a:pt x="130" y="0"/>
                    <a:pt x="130" y="0"/>
                    <a:pt x="130" y="0"/>
                  </a:cubicBezTo>
                  <a:cubicBezTo>
                    <a:pt x="124" y="9"/>
                    <a:pt x="124" y="9"/>
                    <a:pt x="124" y="9"/>
                  </a:cubicBezTo>
                  <a:cubicBezTo>
                    <a:pt x="152" y="9"/>
                    <a:pt x="152" y="9"/>
                    <a:pt x="152" y="9"/>
                  </a:cubicBezTo>
                  <a:cubicBezTo>
                    <a:pt x="152" y="92"/>
                    <a:pt x="152" y="92"/>
                    <a:pt x="152" y="92"/>
                  </a:cubicBezTo>
                  <a:cubicBezTo>
                    <a:pt x="10" y="92"/>
                    <a:pt x="10" y="92"/>
                    <a:pt x="10" y="92"/>
                  </a:cubicBezTo>
                  <a:cubicBezTo>
                    <a:pt x="10" y="9"/>
                    <a:pt x="10" y="9"/>
                    <a:pt x="10" y="9"/>
                  </a:cubicBezTo>
                  <a:cubicBezTo>
                    <a:pt x="25" y="9"/>
                    <a:pt x="25" y="9"/>
                    <a:pt x="25" y="9"/>
                  </a:cubicBezTo>
                  <a:cubicBezTo>
                    <a:pt x="23" y="6"/>
                    <a:pt x="22" y="3"/>
                    <a:pt x="21" y="0"/>
                  </a:cubicBezTo>
                  <a:cubicBezTo>
                    <a:pt x="4" y="0"/>
                    <a:pt x="4" y="0"/>
                    <a:pt x="4" y="0"/>
                  </a:cubicBezTo>
                  <a:cubicBezTo>
                    <a:pt x="2" y="0"/>
                    <a:pt x="0" y="2"/>
                    <a:pt x="0" y="4"/>
                  </a:cubicBezTo>
                  <a:cubicBezTo>
                    <a:pt x="0" y="98"/>
                    <a:pt x="0" y="98"/>
                    <a:pt x="0" y="98"/>
                  </a:cubicBezTo>
                  <a:cubicBezTo>
                    <a:pt x="0" y="100"/>
                    <a:pt x="2" y="102"/>
                    <a:pt x="4" y="102"/>
                  </a:cubicBezTo>
                  <a:cubicBezTo>
                    <a:pt x="158" y="102"/>
                    <a:pt x="158" y="102"/>
                    <a:pt x="158" y="102"/>
                  </a:cubicBezTo>
                  <a:cubicBezTo>
                    <a:pt x="160" y="102"/>
                    <a:pt x="162" y="100"/>
                    <a:pt x="162" y="98"/>
                  </a:cubicBezTo>
                  <a:cubicBezTo>
                    <a:pt x="162" y="4"/>
                    <a:pt x="162" y="4"/>
                    <a:pt x="162" y="4"/>
                  </a:cubicBezTo>
                  <a:cubicBezTo>
                    <a:pt x="162" y="2"/>
                    <a:pt x="160" y="0"/>
                    <a:pt x="158" y="0"/>
                  </a:cubicBezTo>
                  <a:close/>
                </a:path>
              </a:pathLst>
            </a:custGeom>
            <a:grpFill/>
            <a:ln>
              <a:noFill/>
            </a:ln>
          </p:spPr>
          <p:txBody>
            <a:bodyPr vert="horz" wrap="square" lIns="91440" tIns="45720" rIns="91440" bIns="45720" numCol="1" anchor="t" anchorCtr="0" compatLnSpc="1"/>
            <a:lstStyle/>
            <a:p>
              <a:endParaRPr lang="en-US"/>
            </a:p>
          </p:txBody>
        </p:sp>
        <p:sp>
          <p:nvSpPr>
            <p:cNvPr id="22" name="Freeform 220"/>
            <p:cNvSpPr/>
            <p:nvPr/>
          </p:nvSpPr>
          <p:spPr bwMode="auto">
            <a:xfrm>
              <a:off x="6033" y="9195"/>
              <a:ext cx="461" cy="452"/>
            </a:xfrm>
            <a:custGeom>
              <a:avLst/>
              <a:gdLst>
                <a:gd name="T0" fmla="*/ 100 w 107"/>
                <a:gd name="T1" fmla="*/ 72 h 105"/>
                <a:gd name="T2" fmla="*/ 79 w 107"/>
                <a:gd name="T3" fmla="*/ 68 h 105"/>
                <a:gd name="T4" fmla="*/ 62 w 107"/>
                <a:gd name="T5" fmla="*/ 51 h 105"/>
                <a:gd name="T6" fmla="*/ 84 w 107"/>
                <a:gd name="T7" fmla="*/ 30 h 105"/>
                <a:gd name="T8" fmla="*/ 89 w 107"/>
                <a:gd name="T9" fmla="*/ 29 h 105"/>
                <a:gd name="T10" fmla="*/ 100 w 107"/>
                <a:gd name="T11" fmla="*/ 13 h 105"/>
                <a:gd name="T12" fmla="*/ 94 w 107"/>
                <a:gd name="T13" fmla="*/ 7 h 105"/>
                <a:gd name="T14" fmla="*/ 78 w 107"/>
                <a:gd name="T15" fmla="*/ 18 h 105"/>
                <a:gd name="T16" fmla="*/ 77 w 107"/>
                <a:gd name="T17" fmla="*/ 24 h 105"/>
                <a:gd name="T18" fmla="*/ 56 w 107"/>
                <a:gd name="T19" fmla="*/ 45 h 105"/>
                <a:gd name="T20" fmla="*/ 38 w 107"/>
                <a:gd name="T21" fmla="*/ 26 h 105"/>
                <a:gd name="T22" fmla="*/ 34 w 107"/>
                <a:gd name="T23" fmla="*/ 6 h 105"/>
                <a:gd name="T24" fmla="*/ 21 w 107"/>
                <a:gd name="T25" fmla="*/ 0 h 105"/>
                <a:gd name="T26" fmla="*/ 29 w 107"/>
                <a:gd name="T27" fmla="*/ 8 h 105"/>
                <a:gd name="T28" fmla="*/ 26 w 107"/>
                <a:gd name="T29" fmla="*/ 21 h 105"/>
                <a:gd name="T30" fmla="*/ 13 w 107"/>
                <a:gd name="T31" fmla="*/ 25 h 105"/>
                <a:gd name="T32" fmla="*/ 2 w 107"/>
                <a:gd name="T33" fmla="*/ 14 h 105"/>
                <a:gd name="T34" fmla="*/ 7 w 107"/>
                <a:gd name="T35" fmla="*/ 33 h 105"/>
                <a:gd name="T36" fmla="*/ 27 w 107"/>
                <a:gd name="T37" fmla="*/ 37 h 105"/>
                <a:gd name="T38" fmla="*/ 43 w 107"/>
                <a:gd name="T39" fmla="*/ 53 h 105"/>
                <a:gd name="T40" fmla="*/ 9 w 107"/>
                <a:gd name="T41" fmla="*/ 88 h 105"/>
                <a:gd name="T42" fmla="*/ 9 w 107"/>
                <a:gd name="T43" fmla="*/ 98 h 105"/>
                <a:gd name="T44" fmla="*/ 9 w 107"/>
                <a:gd name="T45" fmla="*/ 98 h 105"/>
                <a:gd name="T46" fmla="*/ 19 w 107"/>
                <a:gd name="T47" fmla="*/ 98 h 105"/>
                <a:gd name="T48" fmla="*/ 54 w 107"/>
                <a:gd name="T49" fmla="*/ 64 h 105"/>
                <a:gd name="T50" fmla="*/ 69 w 107"/>
                <a:gd name="T51" fmla="*/ 79 h 105"/>
                <a:gd name="T52" fmla="*/ 73 w 107"/>
                <a:gd name="T53" fmla="*/ 99 h 105"/>
                <a:gd name="T54" fmla="*/ 89 w 107"/>
                <a:gd name="T55" fmla="*/ 105 h 105"/>
                <a:gd name="T56" fmla="*/ 79 w 107"/>
                <a:gd name="T57" fmla="*/ 94 h 105"/>
                <a:gd name="T58" fmla="*/ 81 w 107"/>
                <a:gd name="T59" fmla="*/ 84 h 105"/>
                <a:gd name="T60" fmla="*/ 92 w 107"/>
                <a:gd name="T61" fmla="*/ 81 h 105"/>
                <a:gd name="T62" fmla="*/ 104 w 107"/>
                <a:gd name="T63" fmla="*/ 93 h 105"/>
                <a:gd name="T64" fmla="*/ 100 w 107"/>
                <a:gd name="T65" fmla="*/ 7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7" h="105">
                  <a:moveTo>
                    <a:pt x="100" y="72"/>
                  </a:moveTo>
                  <a:cubicBezTo>
                    <a:pt x="94" y="67"/>
                    <a:pt x="86" y="65"/>
                    <a:pt x="79" y="68"/>
                  </a:cubicBezTo>
                  <a:cubicBezTo>
                    <a:pt x="62" y="51"/>
                    <a:pt x="62" y="51"/>
                    <a:pt x="62" y="51"/>
                  </a:cubicBezTo>
                  <a:cubicBezTo>
                    <a:pt x="84" y="30"/>
                    <a:pt x="84" y="30"/>
                    <a:pt x="84" y="30"/>
                  </a:cubicBezTo>
                  <a:cubicBezTo>
                    <a:pt x="89" y="29"/>
                    <a:pt x="89" y="29"/>
                    <a:pt x="89" y="29"/>
                  </a:cubicBezTo>
                  <a:cubicBezTo>
                    <a:pt x="100" y="13"/>
                    <a:pt x="100" y="13"/>
                    <a:pt x="100" y="13"/>
                  </a:cubicBezTo>
                  <a:cubicBezTo>
                    <a:pt x="94" y="7"/>
                    <a:pt x="94" y="7"/>
                    <a:pt x="94" y="7"/>
                  </a:cubicBezTo>
                  <a:cubicBezTo>
                    <a:pt x="78" y="18"/>
                    <a:pt x="78" y="18"/>
                    <a:pt x="78" y="18"/>
                  </a:cubicBezTo>
                  <a:cubicBezTo>
                    <a:pt x="77" y="24"/>
                    <a:pt x="77" y="24"/>
                    <a:pt x="77" y="24"/>
                  </a:cubicBezTo>
                  <a:cubicBezTo>
                    <a:pt x="56" y="45"/>
                    <a:pt x="56" y="45"/>
                    <a:pt x="56" y="45"/>
                  </a:cubicBezTo>
                  <a:cubicBezTo>
                    <a:pt x="38" y="26"/>
                    <a:pt x="38" y="26"/>
                    <a:pt x="38" y="26"/>
                  </a:cubicBezTo>
                  <a:cubicBezTo>
                    <a:pt x="41" y="20"/>
                    <a:pt x="39" y="11"/>
                    <a:pt x="34" y="6"/>
                  </a:cubicBezTo>
                  <a:cubicBezTo>
                    <a:pt x="30" y="2"/>
                    <a:pt x="26" y="1"/>
                    <a:pt x="21" y="0"/>
                  </a:cubicBezTo>
                  <a:cubicBezTo>
                    <a:pt x="29" y="8"/>
                    <a:pt x="29" y="8"/>
                    <a:pt x="29" y="8"/>
                  </a:cubicBezTo>
                  <a:cubicBezTo>
                    <a:pt x="26" y="21"/>
                    <a:pt x="26" y="21"/>
                    <a:pt x="26" y="21"/>
                  </a:cubicBezTo>
                  <a:cubicBezTo>
                    <a:pt x="13" y="25"/>
                    <a:pt x="13" y="25"/>
                    <a:pt x="13" y="25"/>
                  </a:cubicBezTo>
                  <a:cubicBezTo>
                    <a:pt x="2" y="14"/>
                    <a:pt x="2" y="14"/>
                    <a:pt x="2" y="14"/>
                  </a:cubicBezTo>
                  <a:cubicBezTo>
                    <a:pt x="0" y="20"/>
                    <a:pt x="1" y="28"/>
                    <a:pt x="7" y="33"/>
                  </a:cubicBezTo>
                  <a:cubicBezTo>
                    <a:pt x="12" y="38"/>
                    <a:pt x="20" y="40"/>
                    <a:pt x="27" y="37"/>
                  </a:cubicBezTo>
                  <a:cubicBezTo>
                    <a:pt x="43" y="53"/>
                    <a:pt x="43" y="53"/>
                    <a:pt x="43" y="53"/>
                  </a:cubicBezTo>
                  <a:cubicBezTo>
                    <a:pt x="9" y="88"/>
                    <a:pt x="9" y="88"/>
                    <a:pt x="9" y="88"/>
                  </a:cubicBezTo>
                  <a:cubicBezTo>
                    <a:pt x="6" y="91"/>
                    <a:pt x="6" y="95"/>
                    <a:pt x="9" y="98"/>
                  </a:cubicBezTo>
                  <a:cubicBezTo>
                    <a:pt x="9" y="98"/>
                    <a:pt x="9" y="98"/>
                    <a:pt x="9" y="98"/>
                  </a:cubicBezTo>
                  <a:cubicBezTo>
                    <a:pt x="12" y="101"/>
                    <a:pt x="17" y="101"/>
                    <a:pt x="19" y="98"/>
                  </a:cubicBezTo>
                  <a:cubicBezTo>
                    <a:pt x="54" y="64"/>
                    <a:pt x="54" y="64"/>
                    <a:pt x="54" y="64"/>
                  </a:cubicBezTo>
                  <a:cubicBezTo>
                    <a:pt x="69" y="79"/>
                    <a:pt x="69" y="79"/>
                    <a:pt x="69" y="79"/>
                  </a:cubicBezTo>
                  <a:cubicBezTo>
                    <a:pt x="66" y="86"/>
                    <a:pt x="67" y="94"/>
                    <a:pt x="73" y="99"/>
                  </a:cubicBezTo>
                  <a:cubicBezTo>
                    <a:pt x="77" y="104"/>
                    <a:pt x="83" y="105"/>
                    <a:pt x="89" y="105"/>
                  </a:cubicBezTo>
                  <a:cubicBezTo>
                    <a:pt x="79" y="94"/>
                    <a:pt x="79" y="94"/>
                    <a:pt x="79" y="94"/>
                  </a:cubicBezTo>
                  <a:cubicBezTo>
                    <a:pt x="81" y="84"/>
                    <a:pt x="81" y="84"/>
                    <a:pt x="81" y="84"/>
                  </a:cubicBezTo>
                  <a:cubicBezTo>
                    <a:pt x="92" y="81"/>
                    <a:pt x="92" y="81"/>
                    <a:pt x="92" y="81"/>
                  </a:cubicBezTo>
                  <a:cubicBezTo>
                    <a:pt x="104" y="93"/>
                    <a:pt x="104" y="93"/>
                    <a:pt x="104" y="93"/>
                  </a:cubicBezTo>
                  <a:cubicBezTo>
                    <a:pt x="107" y="86"/>
                    <a:pt x="105" y="78"/>
                    <a:pt x="100" y="72"/>
                  </a:cubicBezTo>
                  <a:close/>
                </a:path>
              </a:pathLst>
            </a:custGeom>
            <a:grpFill/>
            <a:ln>
              <a:noFill/>
            </a:ln>
          </p:spPr>
          <p:txBody>
            <a:bodyPr vert="horz" wrap="square" lIns="91440" tIns="45720" rIns="91440" bIns="45720" numCol="1" anchor="t" anchorCtr="0" compatLnSpc="1"/>
            <a:lstStyle/>
            <a:p>
              <a:endParaRPr lang="en-US"/>
            </a:p>
          </p:txBody>
        </p:sp>
      </p:grpSp>
      <p:sp>
        <p:nvSpPr>
          <p:cNvPr id="34" name="Freeform 26"/>
          <p:cNvSpPr/>
          <p:nvPr/>
        </p:nvSpPr>
        <p:spPr bwMode="auto">
          <a:xfrm>
            <a:off x="10571480" y="2063115"/>
            <a:ext cx="474345" cy="379730"/>
          </a:xfrm>
          <a:custGeom>
            <a:avLst/>
            <a:gdLst>
              <a:gd name="T0" fmla="*/ 128 w 132"/>
              <a:gd name="T1" fmla="*/ 71 h 110"/>
              <a:gd name="T2" fmla="*/ 108 w 132"/>
              <a:gd name="T3" fmla="*/ 26 h 110"/>
              <a:gd name="T4" fmla="*/ 105 w 132"/>
              <a:gd name="T5" fmla="*/ 23 h 110"/>
              <a:gd name="T6" fmla="*/ 87 w 132"/>
              <a:gd name="T7" fmla="*/ 20 h 110"/>
              <a:gd name="T8" fmla="*/ 86 w 132"/>
              <a:gd name="T9" fmla="*/ 21 h 110"/>
              <a:gd name="T10" fmla="*/ 77 w 132"/>
              <a:gd name="T11" fmla="*/ 18 h 110"/>
              <a:gd name="T12" fmla="*/ 70 w 132"/>
              <a:gd name="T13" fmla="*/ 21 h 110"/>
              <a:gd name="T14" fmla="*/ 67 w 132"/>
              <a:gd name="T15" fmla="*/ 26 h 110"/>
              <a:gd name="T16" fmla="*/ 59 w 132"/>
              <a:gd name="T17" fmla="*/ 24 h 110"/>
              <a:gd name="T18" fmla="*/ 53 w 132"/>
              <a:gd name="T19" fmla="*/ 27 h 110"/>
              <a:gd name="T20" fmla="*/ 50 w 132"/>
              <a:gd name="T21" fmla="*/ 31 h 110"/>
              <a:gd name="T22" fmla="*/ 50 w 132"/>
              <a:gd name="T23" fmla="*/ 37 h 110"/>
              <a:gd name="T24" fmla="*/ 47 w 132"/>
              <a:gd name="T25" fmla="*/ 35 h 110"/>
              <a:gd name="T26" fmla="*/ 27 w 132"/>
              <a:gd name="T27" fmla="*/ 15 h 110"/>
              <a:gd name="T28" fmla="*/ 22 w 132"/>
              <a:gd name="T29" fmla="*/ 36 h 110"/>
              <a:gd name="T30" fmla="*/ 38 w 132"/>
              <a:gd name="T31" fmla="*/ 53 h 110"/>
              <a:gd name="T32" fmla="*/ 61 w 132"/>
              <a:gd name="T33" fmla="*/ 89 h 110"/>
              <a:gd name="T34" fmla="*/ 40 w 132"/>
              <a:gd name="T35" fmla="*/ 87 h 110"/>
              <a:gd name="T36" fmla="*/ 25 w 132"/>
              <a:gd name="T37" fmla="*/ 100 h 110"/>
              <a:gd name="T38" fmla="*/ 89 w 132"/>
              <a:gd name="T39" fmla="*/ 106 h 110"/>
              <a:gd name="T40" fmla="*/ 93 w 132"/>
              <a:gd name="T41" fmla="*/ 110 h 110"/>
              <a:gd name="T42" fmla="*/ 119 w 132"/>
              <a:gd name="T43" fmla="*/ 95 h 110"/>
              <a:gd name="T44" fmla="*/ 132 w 132"/>
              <a:gd name="T45" fmla="*/ 75 h 110"/>
              <a:gd name="T46" fmla="*/ 128 w 132"/>
              <a:gd name="T47" fmla="*/ 7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2" h="110">
                <a:moveTo>
                  <a:pt x="128" y="71"/>
                </a:moveTo>
                <a:cubicBezTo>
                  <a:pt x="119" y="58"/>
                  <a:pt x="128" y="62"/>
                  <a:pt x="108" y="26"/>
                </a:cubicBezTo>
                <a:cubicBezTo>
                  <a:pt x="106" y="24"/>
                  <a:pt x="106" y="23"/>
                  <a:pt x="105" y="23"/>
                </a:cubicBezTo>
                <a:cubicBezTo>
                  <a:pt x="98" y="16"/>
                  <a:pt x="92" y="15"/>
                  <a:pt x="87" y="20"/>
                </a:cubicBezTo>
                <a:cubicBezTo>
                  <a:pt x="87" y="21"/>
                  <a:pt x="87" y="21"/>
                  <a:pt x="86" y="21"/>
                </a:cubicBezTo>
                <a:cubicBezTo>
                  <a:pt x="83" y="19"/>
                  <a:pt x="80" y="18"/>
                  <a:pt x="77" y="18"/>
                </a:cubicBezTo>
                <a:cubicBezTo>
                  <a:pt x="75" y="18"/>
                  <a:pt x="72" y="19"/>
                  <a:pt x="70" y="21"/>
                </a:cubicBezTo>
                <a:cubicBezTo>
                  <a:pt x="69" y="22"/>
                  <a:pt x="68" y="24"/>
                  <a:pt x="67" y="26"/>
                </a:cubicBezTo>
                <a:cubicBezTo>
                  <a:pt x="64" y="24"/>
                  <a:pt x="62" y="24"/>
                  <a:pt x="59" y="24"/>
                </a:cubicBezTo>
                <a:cubicBezTo>
                  <a:pt x="57" y="24"/>
                  <a:pt x="55" y="25"/>
                  <a:pt x="53" y="27"/>
                </a:cubicBezTo>
                <a:cubicBezTo>
                  <a:pt x="52" y="28"/>
                  <a:pt x="51" y="30"/>
                  <a:pt x="50" y="31"/>
                </a:cubicBezTo>
                <a:cubicBezTo>
                  <a:pt x="50" y="33"/>
                  <a:pt x="50" y="35"/>
                  <a:pt x="50" y="37"/>
                </a:cubicBezTo>
                <a:cubicBezTo>
                  <a:pt x="47" y="35"/>
                  <a:pt x="47" y="35"/>
                  <a:pt x="47" y="35"/>
                </a:cubicBezTo>
                <a:cubicBezTo>
                  <a:pt x="47" y="35"/>
                  <a:pt x="41" y="30"/>
                  <a:pt x="27" y="15"/>
                </a:cubicBezTo>
                <a:cubicBezTo>
                  <a:pt x="14" y="0"/>
                  <a:pt x="0" y="12"/>
                  <a:pt x="22" y="36"/>
                </a:cubicBezTo>
                <a:cubicBezTo>
                  <a:pt x="44" y="59"/>
                  <a:pt x="38" y="53"/>
                  <a:pt x="38" y="53"/>
                </a:cubicBezTo>
                <a:cubicBezTo>
                  <a:pt x="38" y="53"/>
                  <a:pt x="66" y="83"/>
                  <a:pt x="61" y="89"/>
                </a:cubicBezTo>
                <a:cubicBezTo>
                  <a:pt x="59" y="93"/>
                  <a:pt x="50" y="88"/>
                  <a:pt x="40" y="87"/>
                </a:cubicBezTo>
                <a:cubicBezTo>
                  <a:pt x="29" y="86"/>
                  <a:pt x="17" y="92"/>
                  <a:pt x="25" y="100"/>
                </a:cubicBezTo>
                <a:cubicBezTo>
                  <a:pt x="34" y="107"/>
                  <a:pt x="83" y="105"/>
                  <a:pt x="89" y="106"/>
                </a:cubicBezTo>
                <a:cubicBezTo>
                  <a:pt x="93" y="110"/>
                  <a:pt x="93" y="110"/>
                  <a:pt x="93" y="110"/>
                </a:cubicBezTo>
                <a:cubicBezTo>
                  <a:pt x="102" y="107"/>
                  <a:pt x="112" y="102"/>
                  <a:pt x="119" y="95"/>
                </a:cubicBezTo>
                <a:cubicBezTo>
                  <a:pt x="124" y="90"/>
                  <a:pt x="129" y="83"/>
                  <a:pt x="132" y="75"/>
                </a:cubicBezTo>
                <a:cubicBezTo>
                  <a:pt x="132" y="75"/>
                  <a:pt x="130" y="74"/>
                  <a:pt x="128" y="71"/>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23" name="文本框 22"/>
          <p:cNvSpPr txBox="1"/>
          <p:nvPr/>
        </p:nvSpPr>
        <p:spPr>
          <a:xfrm>
            <a:off x="6618605" y="1961515"/>
            <a:ext cx="3712210" cy="6155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b="1" dirty="0"/>
              <a:t>词法分析器的设计与实现</a:t>
            </a:r>
            <a:endParaRPr lang="zh-CN" altLang="zh-CN" dirty="0"/>
          </a:p>
          <a:p>
            <a:pPr algn="l"/>
            <a:endParaRPr lang="zh-CN" altLang="en-US" sz="1600" dirty="0">
              <a:solidFill>
                <a:schemeClr val="tx1"/>
              </a:solidFill>
              <a:latin typeface="字魂59号-创粗黑" panose="00000500000000000000" charset="-122"/>
              <a:ea typeface="字魂59号-创粗黑" panose="00000500000000000000" charset="-122"/>
            </a:endParaRPr>
          </a:p>
        </p:txBody>
      </p:sp>
      <p:sp>
        <p:nvSpPr>
          <p:cNvPr id="24" name="文本框 23"/>
          <p:cNvSpPr txBox="1"/>
          <p:nvPr/>
        </p:nvSpPr>
        <p:spPr>
          <a:xfrm>
            <a:off x="6604000" y="2962910"/>
            <a:ext cx="371221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zh-CN" altLang="zh-CN" b="1" dirty="0"/>
              <a:t>语法分析器的设计与实现</a:t>
            </a:r>
            <a:endParaRPr lang="zh-CN" altLang="zh-CN" dirty="0"/>
          </a:p>
        </p:txBody>
      </p:sp>
      <p:sp>
        <p:nvSpPr>
          <p:cNvPr id="25" name="文本框 24"/>
          <p:cNvSpPr txBox="1"/>
          <p:nvPr/>
        </p:nvSpPr>
        <p:spPr>
          <a:xfrm>
            <a:off x="6618605" y="3992245"/>
            <a:ext cx="3712210"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600" b="1" dirty="0">
                <a:solidFill>
                  <a:schemeClr val="tx1"/>
                </a:solidFill>
                <a:latin typeface="字魂59号-创粗黑" panose="00000500000000000000" charset="-122"/>
                <a:ea typeface="字魂59号-创粗黑" panose="00000500000000000000" charset="-122"/>
              </a:rPr>
              <a:t>词法分析器与语法分析器联合生成分析树</a:t>
            </a:r>
          </a:p>
        </p:txBody>
      </p:sp>
      <p:sp>
        <p:nvSpPr>
          <p:cNvPr id="26" name="文本框 25"/>
          <p:cNvSpPr txBox="1"/>
          <p:nvPr/>
        </p:nvSpPr>
        <p:spPr>
          <a:xfrm>
            <a:off x="6618605" y="4962525"/>
            <a:ext cx="371221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zh-CN" altLang="zh-CN" b="1" dirty="0"/>
              <a:t>可视化和用户交互</a:t>
            </a:r>
            <a:endParaRPr lang="zh-CN" altLang="zh-CN" dirty="0"/>
          </a:p>
        </p:txBody>
      </p:sp>
      <p:grpSp>
        <p:nvGrpSpPr>
          <p:cNvPr id="40" name="组合 39"/>
          <p:cNvGrpSpPr/>
          <p:nvPr/>
        </p:nvGrpSpPr>
        <p:grpSpPr>
          <a:xfrm>
            <a:off x="0" y="6631940"/>
            <a:ext cx="12191365" cy="226060"/>
            <a:chOff x="0" y="10444"/>
            <a:chExt cx="19199" cy="356"/>
          </a:xfrm>
        </p:grpSpPr>
        <p:sp>
          <p:nvSpPr>
            <p:cNvPr id="29" name="矩形 28"/>
            <p:cNvSpPr/>
            <p:nvPr/>
          </p:nvSpPr>
          <p:spPr>
            <a:xfrm>
              <a:off x="6595" y="10444"/>
              <a:ext cx="12605" cy="356"/>
            </a:xfrm>
            <a:prstGeom prst="rect">
              <a:avLst/>
            </a:prstGeom>
            <a:solidFill>
              <a:srgbClr val="1137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0" y="10444"/>
              <a:ext cx="12605" cy="356"/>
            </a:xfrm>
            <a:prstGeom prst="rect">
              <a:avLst/>
            </a:prstGeom>
            <a:solidFill>
              <a:srgbClr val="AD1C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0" y="468630"/>
            <a:ext cx="671830" cy="749300"/>
            <a:chOff x="0" y="1121"/>
            <a:chExt cx="1058" cy="1180"/>
          </a:xfrm>
        </p:grpSpPr>
        <p:sp>
          <p:nvSpPr>
            <p:cNvPr id="31" name="矩形 30"/>
            <p:cNvSpPr/>
            <p:nvPr/>
          </p:nvSpPr>
          <p:spPr>
            <a:xfrm>
              <a:off x="200" y="1321"/>
              <a:ext cx="859" cy="980"/>
            </a:xfrm>
            <a:prstGeom prst="rect">
              <a:avLst/>
            </a:prstGeom>
            <a:noFill/>
            <a:ln w="22225">
              <a:solidFill>
                <a:srgbClr val="11374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0" y="1121"/>
              <a:ext cx="859" cy="980"/>
            </a:xfrm>
            <a:prstGeom prst="rect">
              <a:avLst/>
            </a:prstGeom>
            <a:solidFill>
              <a:srgbClr val="AD1C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795389" y="571550"/>
            <a:ext cx="3954042" cy="64633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defRPr/>
            </a:pPr>
            <a:r>
              <a:rPr lang="zh-CN" altLang="en-US" sz="3600" kern="100" dirty="0">
                <a:solidFill>
                  <a:schemeClr val="tx1"/>
                </a:solidFill>
                <a:latin typeface="字魂105号-简雅黑" panose="00000500000000000000" charset="-122"/>
                <a:ea typeface="字魂105号-简雅黑" panose="00000500000000000000" charset="-122"/>
                <a:cs typeface="Times New Roman" panose="02020603050405020304" pitchFamily="18" charset="0"/>
              </a:rPr>
              <a:t>项目要求</a:t>
            </a:r>
          </a:p>
        </p:txBody>
      </p:sp>
      <p:pic>
        <p:nvPicPr>
          <p:cNvPr id="41" name="图片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71790" y="166368"/>
            <a:ext cx="534790" cy="58674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1000" fill="hold"/>
                                        <p:tgtEl>
                                          <p:spTgt spid="27"/>
                                        </p:tgtEl>
                                        <p:attrNameLst>
                                          <p:attrName>ppt_w</p:attrName>
                                        </p:attrNameLst>
                                      </p:cBhvr>
                                      <p:tavLst>
                                        <p:tav tm="0">
                                          <p:val>
                                            <p:strVal val="#ppt_w+.3"/>
                                          </p:val>
                                        </p:tav>
                                        <p:tav tm="100000">
                                          <p:val>
                                            <p:strVal val="#ppt_w"/>
                                          </p:val>
                                        </p:tav>
                                      </p:tavLst>
                                    </p:anim>
                                    <p:anim calcmode="lin" valueType="num">
                                      <p:cBhvr>
                                        <p:cTn id="8" dur="1000" fill="hold"/>
                                        <p:tgtEl>
                                          <p:spTgt spid="27"/>
                                        </p:tgtEl>
                                        <p:attrNameLst>
                                          <p:attrName>ppt_h</p:attrName>
                                        </p:attrNameLst>
                                      </p:cBhvr>
                                      <p:tavLst>
                                        <p:tav tm="0">
                                          <p:val>
                                            <p:strVal val="#ppt_h"/>
                                          </p:val>
                                        </p:tav>
                                        <p:tav tm="100000">
                                          <p:val>
                                            <p:strVal val="#ppt_h"/>
                                          </p:val>
                                        </p:tav>
                                      </p:tavLst>
                                    </p:anim>
                                    <p:animEffect transition="in" filter="fade">
                                      <p:cBhvr>
                                        <p:cTn id="9" dur="1000"/>
                                        <p:tgtEl>
                                          <p:spTgt spid="27"/>
                                        </p:tgtEl>
                                      </p:cBhvr>
                                    </p:animEffect>
                                  </p:childTnLst>
                                </p:cTn>
                              </p:par>
                              <p:par>
                                <p:cTn id="10" presetID="50" presetClass="entr" presetSubtype="0" decel="10000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1000" fill="hold"/>
                                        <p:tgtEl>
                                          <p:spTgt spid="4"/>
                                        </p:tgtEl>
                                        <p:attrNameLst>
                                          <p:attrName>ppt_w</p:attrName>
                                        </p:attrNameLst>
                                      </p:cBhvr>
                                      <p:tavLst>
                                        <p:tav tm="0">
                                          <p:val>
                                            <p:strVal val="#ppt_w+.3"/>
                                          </p:val>
                                        </p:tav>
                                        <p:tav tm="100000">
                                          <p:val>
                                            <p:strVal val="#ppt_w"/>
                                          </p:val>
                                        </p:tav>
                                      </p:tavLst>
                                    </p:anim>
                                    <p:anim calcmode="lin" valueType="num">
                                      <p:cBhvr>
                                        <p:cTn id="13" dur="1000" fill="hold"/>
                                        <p:tgtEl>
                                          <p:spTgt spid="4"/>
                                        </p:tgtEl>
                                        <p:attrNameLst>
                                          <p:attrName>ppt_h</p:attrName>
                                        </p:attrNameLst>
                                      </p:cBhvr>
                                      <p:tavLst>
                                        <p:tav tm="0">
                                          <p:val>
                                            <p:strVal val="#ppt_h"/>
                                          </p:val>
                                        </p:tav>
                                        <p:tav tm="100000">
                                          <p:val>
                                            <p:strVal val="#ppt_h"/>
                                          </p:val>
                                        </p:tav>
                                      </p:tavLst>
                                    </p:anim>
                                    <p:animEffect transition="in" filter="fade">
                                      <p:cBhvr>
                                        <p:cTn id="14" dur="1000"/>
                                        <p:tgtEl>
                                          <p:spTgt spid="4"/>
                                        </p:tgtEl>
                                      </p:cBhvr>
                                    </p:animEffect>
                                  </p:childTnLst>
                                </p:cTn>
                              </p:par>
                              <p:par>
                                <p:cTn id="15" presetID="50" presetClass="entr" presetSubtype="0" decel="10000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1000" fill="hold"/>
                                        <p:tgtEl>
                                          <p:spTgt spid="6"/>
                                        </p:tgtEl>
                                        <p:attrNameLst>
                                          <p:attrName>ppt_w</p:attrName>
                                        </p:attrNameLst>
                                      </p:cBhvr>
                                      <p:tavLst>
                                        <p:tav tm="0">
                                          <p:val>
                                            <p:strVal val="#ppt_w+.3"/>
                                          </p:val>
                                        </p:tav>
                                        <p:tav tm="100000">
                                          <p:val>
                                            <p:strVal val="#ppt_w"/>
                                          </p:val>
                                        </p:tav>
                                      </p:tavLst>
                                    </p:anim>
                                    <p:anim calcmode="lin" valueType="num">
                                      <p:cBhvr>
                                        <p:cTn id="18" dur="1000" fill="hold"/>
                                        <p:tgtEl>
                                          <p:spTgt spid="6"/>
                                        </p:tgtEl>
                                        <p:attrNameLst>
                                          <p:attrName>ppt_h</p:attrName>
                                        </p:attrNameLst>
                                      </p:cBhvr>
                                      <p:tavLst>
                                        <p:tav tm="0">
                                          <p:val>
                                            <p:strVal val="#ppt_h"/>
                                          </p:val>
                                        </p:tav>
                                        <p:tav tm="100000">
                                          <p:val>
                                            <p:strVal val="#ppt_h"/>
                                          </p:val>
                                        </p:tav>
                                      </p:tavLst>
                                    </p:anim>
                                    <p:animEffect transition="in" filter="fade">
                                      <p:cBhvr>
                                        <p:cTn id="19" dur="1000"/>
                                        <p:tgtEl>
                                          <p:spTgt spid="6"/>
                                        </p:tgtEl>
                                      </p:cBhvr>
                                    </p:animEffect>
                                  </p:childTnLst>
                                </p:cTn>
                              </p:par>
                              <p:par>
                                <p:cTn id="20" presetID="50" presetClass="entr" presetSubtype="0" decel="10000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1000" fill="hold"/>
                                        <p:tgtEl>
                                          <p:spTgt spid="8"/>
                                        </p:tgtEl>
                                        <p:attrNameLst>
                                          <p:attrName>ppt_w</p:attrName>
                                        </p:attrNameLst>
                                      </p:cBhvr>
                                      <p:tavLst>
                                        <p:tav tm="0">
                                          <p:val>
                                            <p:strVal val="#ppt_w+.3"/>
                                          </p:val>
                                        </p:tav>
                                        <p:tav tm="100000">
                                          <p:val>
                                            <p:strVal val="#ppt_w"/>
                                          </p:val>
                                        </p:tav>
                                      </p:tavLst>
                                    </p:anim>
                                    <p:anim calcmode="lin" valueType="num">
                                      <p:cBhvr>
                                        <p:cTn id="23" dur="1000" fill="hold"/>
                                        <p:tgtEl>
                                          <p:spTgt spid="8"/>
                                        </p:tgtEl>
                                        <p:attrNameLst>
                                          <p:attrName>ppt_h</p:attrName>
                                        </p:attrNameLst>
                                      </p:cBhvr>
                                      <p:tavLst>
                                        <p:tav tm="0">
                                          <p:val>
                                            <p:strVal val="#ppt_h"/>
                                          </p:val>
                                        </p:tav>
                                        <p:tav tm="100000">
                                          <p:val>
                                            <p:strVal val="#ppt_h"/>
                                          </p:val>
                                        </p:tav>
                                      </p:tavLst>
                                    </p:anim>
                                    <p:animEffect transition="in" filter="fade">
                                      <p:cBhvr>
                                        <p:cTn id="24" dur="1000"/>
                                        <p:tgtEl>
                                          <p:spTgt spid="8"/>
                                        </p:tgtEl>
                                      </p:cBhvr>
                                    </p:animEffect>
                                  </p:childTnLst>
                                </p:cTn>
                              </p:par>
                              <p:par>
                                <p:cTn id="25" presetID="50" presetClass="entr" presetSubtype="0" decel="10000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1000" fill="hold"/>
                                        <p:tgtEl>
                                          <p:spTgt spid="9"/>
                                        </p:tgtEl>
                                        <p:attrNameLst>
                                          <p:attrName>ppt_w</p:attrName>
                                        </p:attrNameLst>
                                      </p:cBhvr>
                                      <p:tavLst>
                                        <p:tav tm="0">
                                          <p:val>
                                            <p:strVal val="#ppt_w+.3"/>
                                          </p:val>
                                        </p:tav>
                                        <p:tav tm="100000">
                                          <p:val>
                                            <p:strVal val="#ppt_w"/>
                                          </p:val>
                                        </p:tav>
                                      </p:tavLst>
                                    </p:anim>
                                    <p:anim calcmode="lin" valueType="num">
                                      <p:cBhvr>
                                        <p:cTn id="28" dur="1000" fill="hold"/>
                                        <p:tgtEl>
                                          <p:spTgt spid="9"/>
                                        </p:tgtEl>
                                        <p:attrNameLst>
                                          <p:attrName>ppt_h</p:attrName>
                                        </p:attrNameLst>
                                      </p:cBhvr>
                                      <p:tavLst>
                                        <p:tav tm="0">
                                          <p:val>
                                            <p:strVal val="#ppt_h"/>
                                          </p:val>
                                        </p:tav>
                                        <p:tav tm="100000">
                                          <p:val>
                                            <p:strVal val="#ppt_h"/>
                                          </p:val>
                                        </p:tav>
                                      </p:tavLst>
                                    </p:anim>
                                    <p:animEffect transition="in" filter="fade">
                                      <p:cBhvr>
                                        <p:cTn id="29" dur="1000"/>
                                        <p:tgtEl>
                                          <p:spTgt spid="9"/>
                                        </p:tgtEl>
                                      </p:cBhvr>
                                    </p:animEffect>
                                  </p:childTnLst>
                                </p:cTn>
                              </p:par>
                              <p:par>
                                <p:cTn id="30" presetID="50" presetClass="entr" presetSubtype="0" decel="10000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p:cTn id="32" dur="1000" fill="hold"/>
                                        <p:tgtEl>
                                          <p:spTgt spid="12"/>
                                        </p:tgtEl>
                                        <p:attrNameLst>
                                          <p:attrName>ppt_w</p:attrName>
                                        </p:attrNameLst>
                                      </p:cBhvr>
                                      <p:tavLst>
                                        <p:tav tm="0">
                                          <p:val>
                                            <p:strVal val="#ppt_w+.3"/>
                                          </p:val>
                                        </p:tav>
                                        <p:tav tm="100000">
                                          <p:val>
                                            <p:strVal val="#ppt_w"/>
                                          </p:val>
                                        </p:tav>
                                      </p:tavLst>
                                    </p:anim>
                                    <p:anim calcmode="lin" valueType="num">
                                      <p:cBhvr>
                                        <p:cTn id="33" dur="1000" fill="hold"/>
                                        <p:tgtEl>
                                          <p:spTgt spid="12"/>
                                        </p:tgtEl>
                                        <p:attrNameLst>
                                          <p:attrName>ppt_h</p:attrName>
                                        </p:attrNameLst>
                                      </p:cBhvr>
                                      <p:tavLst>
                                        <p:tav tm="0">
                                          <p:val>
                                            <p:strVal val="#ppt_h"/>
                                          </p:val>
                                        </p:tav>
                                        <p:tav tm="100000">
                                          <p:val>
                                            <p:strVal val="#ppt_h"/>
                                          </p:val>
                                        </p:tav>
                                      </p:tavLst>
                                    </p:anim>
                                    <p:animEffect transition="in" filter="fade">
                                      <p:cBhvr>
                                        <p:cTn id="34" dur="1000"/>
                                        <p:tgtEl>
                                          <p:spTgt spid="12"/>
                                        </p:tgtEl>
                                      </p:cBhvr>
                                    </p:animEffect>
                                  </p:childTnLst>
                                </p:cTn>
                              </p:par>
                              <p:par>
                                <p:cTn id="35" presetID="50" presetClass="entr" presetSubtype="0" decel="10000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1000" fill="hold"/>
                                        <p:tgtEl>
                                          <p:spTgt spid="13"/>
                                        </p:tgtEl>
                                        <p:attrNameLst>
                                          <p:attrName>ppt_w</p:attrName>
                                        </p:attrNameLst>
                                      </p:cBhvr>
                                      <p:tavLst>
                                        <p:tav tm="0">
                                          <p:val>
                                            <p:strVal val="#ppt_w+.3"/>
                                          </p:val>
                                        </p:tav>
                                        <p:tav tm="100000">
                                          <p:val>
                                            <p:strVal val="#ppt_w"/>
                                          </p:val>
                                        </p:tav>
                                      </p:tavLst>
                                    </p:anim>
                                    <p:anim calcmode="lin" valueType="num">
                                      <p:cBhvr>
                                        <p:cTn id="38" dur="1000" fill="hold"/>
                                        <p:tgtEl>
                                          <p:spTgt spid="13"/>
                                        </p:tgtEl>
                                        <p:attrNameLst>
                                          <p:attrName>ppt_h</p:attrName>
                                        </p:attrNameLst>
                                      </p:cBhvr>
                                      <p:tavLst>
                                        <p:tav tm="0">
                                          <p:val>
                                            <p:strVal val="#ppt_h"/>
                                          </p:val>
                                        </p:tav>
                                        <p:tav tm="100000">
                                          <p:val>
                                            <p:strVal val="#ppt_h"/>
                                          </p:val>
                                        </p:tav>
                                      </p:tavLst>
                                    </p:anim>
                                    <p:animEffect transition="in" filter="fade">
                                      <p:cBhvr>
                                        <p:cTn id="39" dur="1000"/>
                                        <p:tgtEl>
                                          <p:spTgt spid="13"/>
                                        </p:tgtEl>
                                      </p:cBhvr>
                                    </p:animEffect>
                                  </p:childTnLst>
                                </p:cTn>
                              </p:par>
                              <p:par>
                                <p:cTn id="40" presetID="50" presetClass="entr" presetSubtype="0" decel="10000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p:cTn id="42" dur="1000" fill="hold"/>
                                        <p:tgtEl>
                                          <p:spTgt spid="15"/>
                                        </p:tgtEl>
                                        <p:attrNameLst>
                                          <p:attrName>ppt_w</p:attrName>
                                        </p:attrNameLst>
                                      </p:cBhvr>
                                      <p:tavLst>
                                        <p:tav tm="0">
                                          <p:val>
                                            <p:strVal val="#ppt_w+.3"/>
                                          </p:val>
                                        </p:tav>
                                        <p:tav tm="100000">
                                          <p:val>
                                            <p:strVal val="#ppt_w"/>
                                          </p:val>
                                        </p:tav>
                                      </p:tavLst>
                                    </p:anim>
                                    <p:anim calcmode="lin" valueType="num">
                                      <p:cBhvr>
                                        <p:cTn id="43" dur="1000" fill="hold"/>
                                        <p:tgtEl>
                                          <p:spTgt spid="15"/>
                                        </p:tgtEl>
                                        <p:attrNameLst>
                                          <p:attrName>ppt_h</p:attrName>
                                        </p:attrNameLst>
                                      </p:cBhvr>
                                      <p:tavLst>
                                        <p:tav tm="0">
                                          <p:val>
                                            <p:strVal val="#ppt_h"/>
                                          </p:val>
                                        </p:tav>
                                        <p:tav tm="100000">
                                          <p:val>
                                            <p:strVal val="#ppt_h"/>
                                          </p:val>
                                        </p:tav>
                                      </p:tavLst>
                                    </p:anim>
                                    <p:animEffect transition="in" filter="fade">
                                      <p:cBhvr>
                                        <p:cTn id="44" dur="1000"/>
                                        <p:tgtEl>
                                          <p:spTgt spid="15"/>
                                        </p:tgtEl>
                                      </p:cBhvr>
                                    </p:animEffect>
                                  </p:childTnLst>
                                </p:cTn>
                              </p:par>
                              <p:par>
                                <p:cTn id="45" presetID="50" presetClass="entr" presetSubtype="0" decel="10000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1000" fill="hold"/>
                                        <p:tgtEl>
                                          <p:spTgt spid="16"/>
                                        </p:tgtEl>
                                        <p:attrNameLst>
                                          <p:attrName>ppt_w</p:attrName>
                                        </p:attrNameLst>
                                      </p:cBhvr>
                                      <p:tavLst>
                                        <p:tav tm="0">
                                          <p:val>
                                            <p:strVal val="#ppt_w+.3"/>
                                          </p:val>
                                        </p:tav>
                                        <p:tav tm="100000">
                                          <p:val>
                                            <p:strVal val="#ppt_w"/>
                                          </p:val>
                                        </p:tav>
                                      </p:tavLst>
                                    </p:anim>
                                    <p:anim calcmode="lin" valueType="num">
                                      <p:cBhvr>
                                        <p:cTn id="48" dur="1000" fill="hold"/>
                                        <p:tgtEl>
                                          <p:spTgt spid="16"/>
                                        </p:tgtEl>
                                        <p:attrNameLst>
                                          <p:attrName>ppt_h</p:attrName>
                                        </p:attrNameLst>
                                      </p:cBhvr>
                                      <p:tavLst>
                                        <p:tav tm="0">
                                          <p:val>
                                            <p:strVal val="#ppt_h"/>
                                          </p:val>
                                        </p:tav>
                                        <p:tav tm="100000">
                                          <p:val>
                                            <p:strVal val="#ppt_h"/>
                                          </p:val>
                                        </p:tav>
                                      </p:tavLst>
                                    </p:anim>
                                    <p:animEffect transition="in" filter="fade">
                                      <p:cBhvr>
                                        <p:cTn id="49" dur="1000"/>
                                        <p:tgtEl>
                                          <p:spTgt spid="16"/>
                                        </p:tgtEl>
                                      </p:cBhvr>
                                    </p:animEffect>
                                  </p:childTnLst>
                                </p:cTn>
                              </p:par>
                              <p:par>
                                <p:cTn id="50" presetID="50" presetClass="entr" presetSubtype="0" decel="100000" fill="hold" nodeType="withEffect">
                                  <p:stCondLst>
                                    <p:cond delay="0"/>
                                  </p:stCondLst>
                                  <p:childTnLst>
                                    <p:set>
                                      <p:cBhvr>
                                        <p:cTn id="51" dur="1" fill="hold">
                                          <p:stCondLst>
                                            <p:cond delay="0"/>
                                          </p:stCondLst>
                                        </p:cTn>
                                        <p:tgtEl>
                                          <p:spTgt spid="176"/>
                                        </p:tgtEl>
                                        <p:attrNameLst>
                                          <p:attrName>style.visibility</p:attrName>
                                        </p:attrNameLst>
                                      </p:cBhvr>
                                      <p:to>
                                        <p:strVal val="visible"/>
                                      </p:to>
                                    </p:set>
                                    <p:anim calcmode="lin" valueType="num">
                                      <p:cBhvr>
                                        <p:cTn id="52" dur="1000" fill="hold"/>
                                        <p:tgtEl>
                                          <p:spTgt spid="176"/>
                                        </p:tgtEl>
                                        <p:attrNameLst>
                                          <p:attrName>ppt_w</p:attrName>
                                        </p:attrNameLst>
                                      </p:cBhvr>
                                      <p:tavLst>
                                        <p:tav tm="0">
                                          <p:val>
                                            <p:strVal val="#ppt_w+.3"/>
                                          </p:val>
                                        </p:tav>
                                        <p:tav tm="100000">
                                          <p:val>
                                            <p:strVal val="#ppt_w"/>
                                          </p:val>
                                        </p:tav>
                                      </p:tavLst>
                                    </p:anim>
                                    <p:anim calcmode="lin" valueType="num">
                                      <p:cBhvr>
                                        <p:cTn id="53" dur="1000" fill="hold"/>
                                        <p:tgtEl>
                                          <p:spTgt spid="176"/>
                                        </p:tgtEl>
                                        <p:attrNameLst>
                                          <p:attrName>ppt_h</p:attrName>
                                        </p:attrNameLst>
                                      </p:cBhvr>
                                      <p:tavLst>
                                        <p:tav tm="0">
                                          <p:val>
                                            <p:strVal val="#ppt_h"/>
                                          </p:val>
                                        </p:tav>
                                        <p:tav tm="100000">
                                          <p:val>
                                            <p:strVal val="#ppt_h"/>
                                          </p:val>
                                        </p:tav>
                                      </p:tavLst>
                                    </p:anim>
                                    <p:animEffect transition="in" filter="fade">
                                      <p:cBhvr>
                                        <p:cTn id="54" dur="1000"/>
                                        <p:tgtEl>
                                          <p:spTgt spid="176"/>
                                        </p:tgtEl>
                                      </p:cBhvr>
                                    </p:animEffect>
                                  </p:childTnLst>
                                </p:cTn>
                              </p:par>
                              <p:par>
                                <p:cTn id="55" presetID="50" presetClass="entr" presetSubtype="0" decel="100000" fill="hold" nodeType="withEffect">
                                  <p:stCondLst>
                                    <p:cond delay="0"/>
                                  </p:stCondLst>
                                  <p:childTnLst>
                                    <p:set>
                                      <p:cBhvr>
                                        <p:cTn id="56" dur="1" fill="hold">
                                          <p:stCondLst>
                                            <p:cond delay="0"/>
                                          </p:stCondLst>
                                        </p:cTn>
                                        <p:tgtEl>
                                          <p:spTgt spid="57"/>
                                        </p:tgtEl>
                                        <p:attrNameLst>
                                          <p:attrName>style.visibility</p:attrName>
                                        </p:attrNameLst>
                                      </p:cBhvr>
                                      <p:to>
                                        <p:strVal val="visible"/>
                                      </p:to>
                                    </p:set>
                                    <p:anim calcmode="lin" valueType="num">
                                      <p:cBhvr>
                                        <p:cTn id="57" dur="1000" fill="hold"/>
                                        <p:tgtEl>
                                          <p:spTgt spid="57"/>
                                        </p:tgtEl>
                                        <p:attrNameLst>
                                          <p:attrName>ppt_w</p:attrName>
                                        </p:attrNameLst>
                                      </p:cBhvr>
                                      <p:tavLst>
                                        <p:tav tm="0">
                                          <p:val>
                                            <p:strVal val="#ppt_w+.3"/>
                                          </p:val>
                                        </p:tav>
                                        <p:tav tm="100000">
                                          <p:val>
                                            <p:strVal val="#ppt_w"/>
                                          </p:val>
                                        </p:tav>
                                      </p:tavLst>
                                    </p:anim>
                                    <p:anim calcmode="lin" valueType="num">
                                      <p:cBhvr>
                                        <p:cTn id="58" dur="1000" fill="hold"/>
                                        <p:tgtEl>
                                          <p:spTgt spid="57"/>
                                        </p:tgtEl>
                                        <p:attrNameLst>
                                          <p:attrName>ppt_h</p:attrName>
                                        </p:attrNameLst>
                                      </p:cBhvr>
                                      <p:tavLst>
                                        <p:tav tm="0">
                                          <p:val>
                                            <p:strVal val="#ppt_h"/>
                                          </p:val>
                                        </p:tav>
                                        <p:tav tm="100000">
                                          <p:val>
                                            <p:strVal val="#ppt_h"/>
                                          </p:val>
                                        </p:tav>
                                      </p:tavLst>
                                    </p:anim>
                                    <p:animEffect transition="in" filter="fade">
                                      <p:cBhvr>
                                        <p:cTn id="59" dur="1000"/>
                                        <p:tgtEl>
                                          <p:spTgt spid="57"/>
                                        </p:tgtEl>
                                      </p:cBhvr>
                                    </p:animEffect>
                                  </p:childTnLst>
                                </p:cTn>
                              </p:par>
                              <p:par>
                                <p:cTn id="60" presetID="50" presetClass="entr" presetSubtype="0" decel="100000" fill="hold" nodeType="withEffect">
                                  <p:stCondLst>
                                    <p:cond delay="0"/>
                                  </p:stCondLst>
                                  <p:childTnLst>
                                    <p:set>
                                      <p:cBhvr>
                                        <p:cTn id="61" dur="1" fill="hold">
                                          <p:stCondLst>
                                            <p:cond delay="0"/>
                                          </p:stCondLst>
                                        </p:cTn>
                                        <p:tgtEl>
                                          <p:spTgt spid="35"/>
                                        </p:tgtEl>
                                        <p:attrNameLst>
                                          <p:attrName>style.visibility</p:attrName>
                                        </p:attrNameLst>
                                      </p:cBhvr>
                                      <p:to>
                                        <p:strVal val="visible"/>
                                      </p:to>
                                    </p:set>
                                    <p:anim calcmode="lin" valueType="num">
                                      <p:cBhvr>
                                        <p:cTn id="62" dur="1000" fill="hold"/>
                                        <p:tgtEl>
                                          <p:spTgt spid="35"/>
                                        </p:tgtEl>
                                        <p:attrNameLst>
                                          <p:attrName>ppt_w</p:attrName>
                                        </p:attrNameLst>
                                      </p:cBhvr>
                                      <p:tavLst>
                                        <p:tav tm="0">
                                          <p:val>
                                            <p:strVal val="#ppt_w+.3"/>
                                          </p:val>
                                        </p:tav>
                                        <p:tav tm="100000">
                                          <p:val>
                                            <p:strVal val="#ppt_w"/>
                                          </p:val>
                                        </p:tav>
                                      </p:tavLst>
                                    </p:anim>
                                    <p:anim calcmode="lin" valueType="num">
                                      <p:cBhvr>
                                        <p:cTn id="63" dur="1000" fill="hold"/>
                                        <p:tgtEl>
                                          <p:spTgt spid="35"/>
                                        </p:tgtEl>
                                        <p:attrNameLst>
                                          <p:attrName>ppt_h</p:attrName>
                                        </p:attrNameLst>
                                      </p:cBhvr>
                                      <p:tavLst>
                                        <p:tav tm="0">
                                          <p:val>
                                            <p:strVal val="#ppt_h"/>
                                          </p:val>
                                        </p:tav>
                                        <p:tav tm="100000">
                                          <p:val>
                                            <p:strVal val="#ppt_h"/>
                                          </p:val>
                                        </p:tav>
                                      </p:tavLst>
                                    </p:anim>
                                    <p:animEffect transition="in" filter="fade">
                                      <p:cBhvr>
                                        <p:cTn id="64" dur="1000"/>
                                        <p:tgtEl>
                                          <p:spTgt spid="35"/>
                                        </p:tgtEl>
                                      </p:cBhvr>
                                    </p:animEffect>
                                  </p:childTnLst>
                                </p:cTn>
                              </p:par>
                              <p:par>
                                <p:cTn id="65" presetID="50" presetClass="entr" presetSubtype="0" decel="10000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anim calcmode="lin" valueType="num">
                                      <p:cBhvr>
                                        <p:cTn id="67" dur="1000" fill="hold"/>
                                        <p:tgtEl>
                                          <p:spTgt spid="34"/>
                                        </p:tgtEl>
                                        <p:attrNameLst>
                                          <p:attrName>ppt_w</p:attrName>
                                        </p:attrNameLst>
                                      </p:cBhvr>
                                      <p:tavLst>
                                        <p:tav tm="0">
                                          <p:val>
                                            <p:strVal val="#ppt_w+.3"/>
                                          </p:val>
                                        </p:tav>
                                        <p:tav tm="100000">
                                          <p:val>
                                            <p:strVal val="#ppt_w"/>
                                          </p:val>
                                        </p:tav>
                                      </p:tavLst>
                                    </p:anim>
                                    <p:anim calcmode="lin" valueType="num">
                                      <p:cBhvr>
                                        <p:cTn id="68" dur="1000" fill="hold"/>
                                        <p:tgtEl>
                                          <p:spTgt spid="34"/>
                                        </p:tgtEl>
                                        <p:attrNameLst>
                                          <p:attrName>ppt_h</p:attrName>
                                        </p:attrNameLst>
                                      </p:cBhvr>
                                      <p:tavLst>
                                        <p:tav tm="0">
                                          <p:val>
                                            <p:strVal val="#ppt_h"/>
                                          </p:val>
                                        </p:tav>
                                        <p:tav tm="100000">
                                          <p:val>
                                            <p:strVal val="#ppt_h"/>
                                          </p:val>
                                        </p:tav>
                                      </p:tavLst>
                                    </p:anim>
                                    <p:animEffect transition="in" filter="fade">
                                      <p:cBhvr>
                                        <p:cTn id="69" dur="1000"/>
                                        <p:tgtEl>
                                          <p:spTgt spid="34"/>
                                        </p:tgtEl>
                                      </p:cBhvr>
                                    </p:animEffect>
                                  </p:childTnLst>
                                </p:cTn>
                              </p:par>
                              <p:par>
                                <p:cTn id="70" presetID="50" presetClass="entr" presetSubtype="0" decel="10000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 calcmode="lin" valueType="num">
                                      <p:cBhvr>
                                        <p:cTn id="72" dur="1000" fill="hold"/>
                                        <p:tgtEl>
                                          <p:spTgt spid="23"/>
                                        </p:tgtEl>
                                        <p:attrNameLst>
                                          <p:attrName>ppt_w</p:attrName>
                                        </p:attrNameLst>
                                      </p:cBhvr>
                                      <p:tavLst>
                                        <p:tav tm="0">
                                          <p:val>
                                            <p:strVal val="#ppt_w+.3"/>
                                          </p:val>
                                        </p:tav>
                                        <p:tav tm="100000">
                                          <p:val>
                                            <p:strVal val="#ppt_w"/>
                                          </p:val>
                                        </p:tav>
                                      </p:tavLst>
                                    </p:anim>
                                    <p:anim calcmode="lin" valueType="num">
                                      <p:cBhvr>
                                        <p:cTn id="73" dur="1000" fill="hold"/>
                                        <p:tgtEl>
                                          <p:spTgt spid="23"/>
                                        </p:tgtEl>
                                        <p:attrNameLst>
                                          <p:attrName>ppt_h</p:attrName>
                                        </p:attrNameLst>
                                      </p:cBhvr>
                                      <p:tavLst>
                                        <p:tav tm="0">
                                          <p:val>
                                            <p:strVal val="#ppt_h"/>
                                          </p:val>
                                        </p:tav>
                                        <p:tav tm="100000">
                                          <p:val>
                                            <p:strVal val="#ppt_h"/>
                                          </p:val>
                                        </p:tav>
                                      </p:tavLst>
                                    </p:anim>
                                    <p:animEffect transition="in" filter="fade">
                                      <p:cBhvr>
                                        <p:cTn id="74" dur="1000"/>
                                        <p:tgtEl>
                                          <p:spTgt spid="23"/>
                                        </p:tgtEl>
                                      </p:cBhvr>
                                    </p:animEffect>
                                  </p:childTnLst>
                                </p:cTn>
                              </p:par>
                              <p:par>
                                <p:cTn id="75" presetID="50" presetClass="entr" presetSubtype="0" decel="100000" fill="hold" grpId="0" nodeType="withEffect">
                                  <p:stCondLst>
                                    <p:cond delay="0"/>
                                  </p:stCondLst>
                                  <p:childTnLst>
                                    <p:set>
                                      <p:cBhvr>
                                        <p:cTn id="76" dur="1" fill="hold">
                                          <p:stCondLst>
                                            <p:cond delay="0"/>
                                          </p:stCondLst>
                                        </p:cTn>
                                        <p:tgtEl>
                                          <p:spTgt spid="24"/>
                                        </p:tgtEl>
                                        <p:attrNameLst>
                                          <p:attrName>style.visibility</p:attrName>
                                        </p:attrNameLst>
                                      </p:cBhvr>
                                      <p:to>
                                        <p:strVal val="visible"/>
                                      </p:to>
                                    </p:set>
                                    <p:anim calcmode="lin" valueType="num">
                                      <p:cBhvr>
                                        <p:cTn id="77" dur="1000" fill="hold"/>
                                        <p:tgtEl>
                                          <p:spTgt spid="24"/>
                                        </p:tgtEl>
                                        <p:attrNameLst>
                                          <p:attrName>ppt_w</p:attrName>
                                        </p:attrNameLst>
                                      </p:cBhvr>
                                      <p:tavLst>
                                        <p:tav tm="0">
                                          <p:val>
                                            <p:strVal val="#ppt_w+.3"/>
                                          </p:val>
                                        </p:tav>
                                        <p:tav tm="100000">
                                          <p:val>
                                            <p:strVal val="#ppt_w"/>
                                          </p:val>
                                        </p:tav>
                                      </p:tavLst>
                                    </p:anim>
                                    <p:anim calcmode="lin" valueType="num">
                                      <p:cBhvr>
                                        <p:cTn id="78" dur="1000" fill="hold"/>
                                        <p:tgtEl>
                                          <p:spTgt spid="24"/>
                                        </p:tgtEl>
                                        <p:attrNameLst>
                                          <p:attrName>ppt_h</p:attrName>
                                        </p:attrNameLst>
                                      </p:cBhvr>
                                      <p:tavLst>
                                        <p:tav tm="0">
                                          <p:val>
                                            <p:strVal val="#ppt_h"/>
                                          </p:val>
                                        </p:tav>
                                        <p:tav tm="100000">
                                          <p:val>
                                            <p:strVal val="#ppt_h"/>
                                          </p:val>
                                        </p:tav>
                                      </p:tavLst>
                                    </p:anim>
                                    <p:animEffect transition="in" filter="fade">
                                      <p:cBhvr>
                                        <p:cTn id="79" dur="1000"/>
                                        <p:tgtEl>
                                          <p:spTgt spid="24"/>
                                        </p:tgtEl>
                                      </p:cBhvr>
                                    </p:animEffect>
                                  </p:childTnLst>
                                </p:cTn>
                              </p:par>
                              <p:par>
                                <p:cTn id="80" presetID="50" presetClass="entr" presetSubtype="0" decel="100000" fill="hold" grpId="0" nodeType="withEffect">
                                  <p:stCondLst>
                                    <p:cond delay="0"/>
                                  </p:stCondLst>
                                  <p:childTnLst>
                                    <p:set>
                                      <p:cBhvr>
                                        <p:cTn id="81" dur="1" fill="hold">
                                          <p:stCondLst>
                                            <p:cond delay="0"/>
                                          </p:stCondLst>
                                        </p:cTn>
                                        <p:tgtEl>
                                          <p:spTgt spid="25"/>
                                        </p:tgtEl>
                                        <p:attrNameLst>
                                          <p:attrName>style.visibility</p:attrName>
                                        </p:attrNameLst>
                                      </p:cBhvr>
                                      <p:to>
                                        <p:strVal val="visible"/>
                                      </p:to>
                                    </p:set>
                                    <p:anim calcmode="lin" valueType="num">
                                      <p:cBhvr>
                                        <p:cTn id="82" dur="1000" fill="hold"/>
                                        <p:tgtEl>
                                          <p:spTgt spid="25"/>
                                        </p:tgtEl>
                                        <p:attrNameLst>
                                          <p:attrName>ppt_w</p:attrName>
                                        </p:attrNameLst>
                                      </p:cBhvr>
                                      <p:tavLst>
                                        <p:tav tm="0">
                                          <p:val>
                                            <p:strVal val="#ppt_w+.3"/>
                                          </p:val>
                                        </p:tav>
                                        <p:tav tm="100000">
                                          <p:val>
                                            <p:strVal val="#ppt_w"/>
                                          </p:val>
                                        </p:tav>
                                      </p:tavLst>
                                    </p:anim>
                                    <p:anim calcmode="lin" valueType="num">
                                      <p:cBhvr>
                                        <p:cTn id="83" dur="1000" fill="hold"/>
                                        <p:tgtEl>
                                          <p:spTgt spid="25"/>
                                        </p:tgtEl>
                                        <p:attrNameLst>
                                          <p:attrName>ppt_h</p:attrName>
                                        </p:attrNameLst>
                                      </p:cBhvr>
                                      <p:tavLst>
                                        <p:tav tm="0">
                                          <p:val>
                                            <p:strVal val="#ppt_h"/>
                                          </p:val>
                                        </p:tav>
                                        <p:tav tm="100000">
                                          <p:val>
                                            <p:strVal val="#ppt_h"/>
                                          </p:val>
                                        </p:tav>
                                      </p:tavLst>
                                    </p:anim>
                                    <p:animEffect transition="in" filter="fade">
                                      <p:cBhvr>
                                        <p:cTn id="84" dur="1000"/>
                                        <p:tgtEl>
                                          <p:spTgt spid="25"/>
                                        </p:tgtEl>
                                      </p:cBhvr>
                                    </p:animEffect>
                                  </p:childTnLst>
                                </p:cTn>
                              </p:par>
                              <p:par>
                                <p:cTn id="85" presetID="50" presetClass="entr" presetSubtype="0" decel="100000" fill="hold" grpId="0" nodeType="withEffect">
                                  <p:stCondLst>
                                    <p:cond delay="0"/>
                                  </p:stCondLst>
                                  <p:childTnLst>
                                    <p:set>
                                      <p:cBhvr>
                                        <p:cTn id="86" dur="1" fill="hold">
                                          <p:stCondLst>
                                            <p:cond delay="0"/>
                                          </p:stCondLst>
                                        </p:cTn>
                                        <p:tgtEl>
                                          <p:spTgt spid="26"/>
                                        </p:tgtEl>
                                        <p:attrNameLst>
                                          <p:attrName>style.visibility</p:attrName>
                                        </p:attrNameLst>
                                      </p:cBhvr>
                                      <p:to>
                                        <p:strVal val="visible"/>
                                      </p:to>
                                    </p:set>
                                    <p:anim calcmode="lin" valueType="num">
                                      <p:cBhvr>
                                        <p:cTn id="87" dur="1000" fill="hold"/>
                                        <p:tgtEl>
                                          <p:spTgt spid="26"/>
                                        </p:tgtEl>
                                        <p:attrNameLst>
                                          <p:attrName>ppt_w</p:attrName>
                                        </p:attrNameLst>
                                      </p:cBhvr>
                                      <p:tavLst>
                                        <p:tav tm="0">
                                          <p:val>
                                            <p:strVal val="#ppt_w+.3"/>
                                          </p:val>
                                        </p:tav>
                                        <p:tav tm="100000">
                                          <p:val>
                                            <p:strVal val="#ppt_w"/>
                                          </p:val>
                                        </p:tav>
                                      </p:tavLst>
                                    </p:anim>
                                    <p:anim calcmode="lin" valueType="num">
                                      <p:cBhvr>
                                        <p:cTn id="88" dur="1000" fill="hold"/>
                                        <p:tgtEl>
                                          <p:spTgt spid="26"/>
                                        </p:tgtEl>
                                        <p:attrNameLst>
                                          <p:attrName>ppt_h</p:attrName>
                                        </p:attrNameLst>
                                      </p:cBhvr>
                                      <p:tavLst>
                                        <p:tav tm="0">
                                          <p:val>
                                            <p:strVal val="#ppt_h"/>
                                          </p:val>
                                        </p:tav>
                                        <p:tav tm="100000">
                                          <p:val>
                                            <p:strVal val="#ppt_h"/>
                                          </p:val>
                                        </p:tav>
                                      </p:tavLst>
                                    </p:anim>
                                    <p:animEffect transition="in" filter="fade">
                                      <p:cBhvr>
                                        <p:cTn id="89" dur="1000"/>
                                        <p:tgtEl>
                                          <p:spTgt spid="26"/>
                                        </p:tgtEl>
                                      </p:cBhvr>
                                    </p:animEffect>
                                  </p:childTnLst>
                                </p:cTn>
                              </p:par>
                              <p:par>
                                <p:cTn id="90" presetID="50" presetClass="entr" presetSubtype="0" decel="100000" fill="hold" nodeType="withEffect">
                                  <p:stCondLst>
                                    <p:cond delay="0"/>
                                  </p:stCondLst>
                                  <p:childTnLst>
                                    <p:set>
                                      <p:cBhvr>
                                        <p:cTn id="91" dur="1" fill="hold">
                                          <p:stCondLst>
                                            <p:cond delay="0"/>
                                          </p:stCondLst>
                                        </p:cTn>
                                        <p:tgtEl>
                                          <p:spTgt spid="40"/>
                                        </p:tgtEl>
                                        <p:attrNameLst>
                                          <p:attrName>style.visibility</p:attrName>
                                        </p:attrNameLst>
                                      </p:cBhvr>
                                      <p:to>
                                        <p:strVal val="visible"/>
                                      </p:to>
                                    </p:set>
                                    <p:anim calcmode="lin" valueType="num">
                                      <p:cBhvr>
                                        <p:cTn id="92" dur="1000" fill="hold"/>
                                        <p:tgtEl>
                                          <p:spTgt spid="40"/>
                                        </p:tgtEl>
                                        <p:attrNameLst>
                                          <p:attrName>ppt_w</p:attrName>
                                        </p:attrNameLst>
                                      </p:cBhvr>
                                      <p:tavLst>
                                        <p:tav tm="0">
                                          <p:val>
                                            <p:strVal val="#ppt_w+.3"/>
                                          </p:val>
                                        </p:tav>
                                        <p:tav tm="100000">
                                          <p:val>
                                            <p:strVal val="#ppt_w"/>
                                          </p:val>
                                        </p:tav>
                                      </p:tavLst>
                                    </p:anim>
                                    <p:anim calcmode="lin" valueType="num">
                                      <p:cBhvr>
                                        <p:cTn id="93" dur="1000" fill="hold"/>
                                        <p:tgtEl>
                                          <p:spTgt spid="40"/>
                                        </p:tgtEl>
                                        <p:attrNameLst>
                                          <p:attrName>ppt_h</p:attrName>
                                        </p:attrNameLst>
                                      </p:cBhvr>
                                      <p:tavLst>
                                        <p:tav tm="0">
                                          <p:val>
                                            <p:strVal val="#ppt_h"/>
                                          </p:val>
                                        </p:tav>
                                        <p:tav tm="100000">
                                          <p:val>
                                            <p:strVal val="#ppt_h"/>
                                          </p:val>
                                        </p:tav>
                                      </p:tavLst>
                                    </p:anim>
                                    <p:animEffect transition="in" filter="fade">
                                      <p:cBhvr>
                                        <p:cTn id="94" dur="1000"/>
                                        <p:tgtEl>
                                          <p:spTgt spid="40"/>
                                        </p:tgtEl>
                                      </p:cBhvr>
                                    </p:animEffect>
                                  </p:childTnLst>
                                </p:cTn>
                              </p:par>
                              <p:par>
                                <p:cTn id="95" presetID="50" presetClass="entr" presetSubtype="0" decel="100000" fill="hold" nodeType="withEffect">
                                  <p:stCondLst>
                                    <p:cond delay="0"/>
                                  </p:stCondLst>
                                  <p:childTnLst>
                                    <p:set>
                                      <p:cBhvr>
                                        <p:cTn id="96" dur="1" fill="hold">
                                          <p:stCondLst>
                                            <p:cond delay="0"/>
                                          </p:stCondLst>
                                        </p:cTn>
                                        <p:tgtEl>
                                          <p:spTgt spid="30"/>
                                        </p:tgtEl>
                                        <p:attrNameLst>
                                          <p:attrName>style.visibility</p:attrName>
                                        </p:attrNameLst>
                                      </p:cBhvr>
                                      <p:to>
                                        <p:strVal val="visible"/>
                                      </p:to>
                                    </p:set>
                                    <p:anim calcmode="lin" valueType="num">
                                      <p:cBhvr>
                                        <p:cTn id="97" dur="1000" fill="hold"/>
                                        <p:tgtEl>
                                          <p:spTgt spid="30"/>
                                        </p:tgtEl>
                                        <p:attrNameLst>
                                          <p:attrName>ppt_w</p:attrName>
                                        </p:attrNameLst>
                                      </p:cBhvr>
                                      <p:tavLst>
                                        <p:tav tm="0">
                                          <p:val>
                                            <p:strVal val="#ppt_w+.3"/>
                                          </p:val>
                                        </p:tav>
                                        <p:tav tm="100000">
                                          <p:val>
                                            <p:strVal val="#ppt_w"/>
                                          </p:val>
                                        </p:tav>
                                      </p:tavLst>
                                    </p:anim>
                                    <p:anim calcmode="lin" valueType="num">
                                      <p:cBhvr>
                                        <p:cTn id="98" dur="1000" fill="hold"/>
                                        <p:tgtEl>
                                          <p:spTgt spid="30"/>
                                        </p:tgtEl>
                                        <p:attrNameLst>
                                          <p:attrName>ppt_h</p:attrName>
                                        </p:attrNameLst>
                                      </p:cBhvr>
                                      <p:tavLst>
                                        <p:tav tm="0">
                                          <p:val>
                                            <p:strVal val="#ppt_h"/>
                                          </p:val>
                                        </p:tav>
                                        <p:tav tm="100000">
                                          <p:val>
                                            <p:strVal val="#ppt_h"/>
                                          </p:val>
                                        </p:tav>
                                      </p:tavLst>
                                    </p:anim>
                                    <p:animEffect transition="in" filter="fade">
                                      <p:cBhvr>
                                        <p:cTn id="99" dur="1000"/>
                                        <p:tgtEl>
                                          <p:spTgt spid="30"/>
                                        </p:tgtEl>
                                      </p:cBhvr>
                                    </p:animEffect>
                                  </p:childTnLst>
                                </p:cTn>
                              </p:par>
                              <p:par>
                                <p:cTn id="100" presetID="50" presetClass="entr" presetSubtype="0" decel="100000" fill="hold" grpId="0" nodeType="withEffect">
                                  <p:stCondLst>
                                    <p:cond delay="0"/>
                                  </p:stCondLst>
                                  <p:childTnLst>
                                    <p:set>
                                      <p:cBhvr>
                                        <p:cTn id="101" dur="1" fill="hold">
                                          <p:stCondLst>
                                            <p:cond delay="0"/>
                                          </p:stCondLst>
                                        </p:cTn>
                                        <p:tgtEl>
                                          <p:spTgt spid="33"/>
                                        </p:tgtEl>
                                        <p:attrNameLst>
                                          <p:attrName>style.visibility</p:attrName>
                                        </p:attrNameLst>
                                      </p:cBhvr>
                                      <p:to>
                                        <p:strVal val="visible"/>
                                      </p:to>
                                    </p:set>
                                    <p:anim calcmode="lin" valueType="num">
                                      <p:cBhvr>
                                        <p:cTn id="102" dur="1000" fill="hold"/>
                                        <p:tgtEl>
                                          <p:spTgt spid="33"/>
                                        </p:tgtEl>
                                        <p:attrNameLst>
                                          <p:attrName>ppt_w</p:attrName>
                                        </p:attrNameLst>
                                      </p:cBhvr>
                                      <p:tavLst>
                                        <p:tav tm="0">
                                          <p:val>
                                            <p:strVal val="#ppt_w+.3"/>
                                          </p:val>
                                        </p:tav>
                                        <p:tav tm="100000">
                                          <p:val>
                                            <p:strVal val="#ppt_w"/>
                                          </p:val>
                                        </p:tav>
                                      </p:tavLst>
                                    </p:anim>
                                    <p:anim calcmode="lin" valueType="num">
                                      <p:cBhvr>
                                        <p:cTn id="103" dur="1000" fill="hold"/>
                                        <p:tgtEl>
                                          <p:spTgt spid="33"/>
                                        </p:tgtEl>
                                        <p:attrNameLst>
                                          <p:attrName>ppt_h</p:attrName>
                                        </p:attrNameLst>
                                      </p:cBhvr>
                                      <p:tavLst>
                                        <p:tav tm="0">
                                          <p:val>
                                            <p:strVal val="#ppt_h"/>
                                          </p:val>
                                        </p:tav>
                                        <p:tav tm="100000">
                                          <p:val>
                                            <p:strVal val="#ppt_h"/>
                                          </p:val>
                                        </p:tav>
                                      </p:tavLst>
                                    </p:anim>
                                    <p:animEffect transition="in" filter="fade">
                                      <p:cBhvr>
                                        <p:cTn id="104" dur="1000"/>
                                        <p:tgtEl>
                                          <p:spTgt spid="33"/>
                                        </p:tgtEl>
                                      </p:cBhvr>
                                    </p:animEffect>
                                  </p:childTnLst>
                                </p:cTn>
                              </p:par>
                              <p:par>
                                <p:cTn id="105" presetID="53" presetClass="entr" presetSubtype="16" fill="hold" nodeType="withEffect">
                                  <p:stCondLst>
                                    <p:cond delay="0"/>
                                  </p:stCondLst>
                                  <p:childTnLst>
                                    <p:set>
                                      <p:cBhvr>
                                        <p:cTn id="106" dur="1" fill="hold">
                                          <p:stCondLst>
                                            <p:cond delay="0"/>
                                          </p:stCondLst>
                                        </p:cTn>
                                        <p:tgtEl>
                                          <p:spTgt spid="41"/>
                                        </p:tgtEl>
                                        <p:attrNameLst>
                                          <p:attrName>style.visibility</p:attrName>
                                        </p:attrNameLst>
                                      </p:cBhvr>
                                      <p:to>
                                        <p:strVal val="visible"/>
                                      </p:to>
                                    </p:set>
                                    <p:anim calcmode="lin" valueType="num">
                                      <p:cBhvr>
                                        <p:cTn id="107" dur="500" fill="hold"/>
                                        <p:tgtEl>
                                          <p:spTgt spid="41"/>
                                        </p:tgtEl>
                                        <p:attrNameLst>
                                          <p:attrName>ppt_w</p:attrName>
                                        </p:attrNameLst>
                                      </p:cBhvr>
                                      <p:tavLst>
                                        <p:tav tm="0">
                                          <p:val>
                                            <p:fltVal val="0"/>
                                          </p:val>
                                        </p:tav>
                                        <p:tav tm="100000">
                                          <p:val>
                                            <p:strVal val="#ppt_w"/>
                                          </p:val>
                                        </p:tav>
                                      </p:tavLst>
                                    </p:anim>
                                    <p:anim calcmode="lin" valueType="num">
                                      <p:cBhvr>
                                        <p:cTn id="108" dur="500" fill="hold"/>
                                        <p:tgtEl>
                                          <p:spTgt spid="41"/>
                                        </p:tgtEl>
                                        <p:attrNameLst>
                                          <p:attrName>ppt_h</p:attrName>
                                        </p:attrNameLst>
                                      </p:cBhvr>
                                      <p:tavLst>
                                        <p:tav tm="0">
                                          <p:val>
                                            <p:fltVal val="0"/>
                                          </p:val>
                                        </p:tav>
                                        <p:tav tm="100000">
                                          <p:val>
                                            <p:strVal val="#ppt_h"/>
                                          </p:val>
                                        </p:tav>
                                      </p:tavLst>
                                    </p:anim>
                                    <p:animEffect transition="in" filter="fade">
                                      <p:cBhvr>
                                        <p:cTn id="10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P spid="12" grpId="0" animBg="1"/>
      <p:bldP spid="13" grpId="0" animBg="1"/>
      <p:bldP spid="15" grpId="0" animBg="1"/>
      <p:bldP spid="16" grpId="0" animBg="1"/>
      <p:bldP spid="34" grpId="0" animBg="1"/>
      <p:bldP spid="23" grpId="0"/>
      <p:bldP spid="24" grpId="0"/>
      <p:bldP spid="25" grpId="0"/>
      <p:bldP spid="26" grpId="0"/>
      <p:bldP spid="3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rot="5400000">
            <a:off x="-1639570" y="3411220"/>
            <a:ext cx="5085715" cy="1807210"/>
            <a:chOff x="13288" y="7954"/>
            <a:chExt cx="5771" cy="2846"/>
          </a:xfrm>
        </p:grpSpPr>
        <p:sp>
          <p:nvSpPr>
            <p:cNvPr id="6" name="等腰三角形 5"/>
            <p:cNvSpPr/>
            <p:nvPr/>
          </p:nvSpPr>
          <p:spPr>
            <a:xfrm>
              <a:off x="13672" y="8737"/>
              <a:ext cx="3275" cy="2063"/>
            </a:xfrm>
            <a:prstGeom prst="triangle">
              <a:avLst>
                <a:gd name="adj" fmla="val 50507"/>
              </a:avLst>
            </a:prstGeom>
            <a:solidFill>
              <a:srgbClr val="113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a:off x="13288" y="8169"/>
              <a:ext cx="4041" cy="2631"/>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a:off x="15274" y="8515"/>
              <a:ext cx="3785" cy="2285"/>
            </a:xfrm>
            <a:prstGeom prst="triangle">
              <a:avLst/>
            </a:prstGeom>
            <a:solidFill>
              <a:srgbClr val="AD1C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flipH="1" flipV="1">
              <a:off x="17190" y="7954"/>
              <a:ext cx="1477" cy="1823"/>
            </a:xfrm>
            <a:prstGeom prst="line">
              <a:avLst/>
            </a:prstGeom>
            <a:ln w="38100">
              <a:solidFill>
                <a:srgbClr val="AD1C1D"/>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rot="5400000" flipH="1" flipV="1">
            <a:off x="8745220" y="1639570"/>
            <a:ext cx="5085715" cy="1807210"/>
            <a:chOff x="13288" y="7954"/>
            <a:chExt cx="5771" cy="2846"/>
          </a:xfrm>
        </p:grpSpPr>
        <p:sp>
          <p:nvSpPr>
            <p:cNvPr id="3" name="等腰三角形 2"/>
            <p:cNvSpPr/>
            <p:nvPr/>
          </p:nvSpPr>
          <p:spPr>
            <a:xfrm>
              <a:off x="13672" y="8737"/>
              <a:ext cx="3275" cy="2063"/>
            </a:xfrm>
            <a:prstGeom prst="triangle">
              <a:avLst>
                <a:gd name="adj" fmla="val 50507"/>
              </a:avLst>
            </a:prstGeom>
            <a:solidFill>
              <a:srgbClr val="113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a:off x="13288" y="8169"/>
              <a:ext cx="4041" cy="2631"/>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a:off x="15274" y="8515"/>
              <a:ext cx="3785" cy="2285"/>
            </a:xfrm>
            <a:prstGeom prst="triangle">
              <a:avLst/>
            </a:prstGeom>
            <a:solidFill>
              <a:srgbClr val="AD1C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flipH="1" flipV="1">
              <a:off x="17190" y="7954"/>
              <a:ext cx="1477" cy="1823"/>
            </a:xfrm>
            <a:prstGeom prst="line">
              <a:avLst/>
            </a:prstGeom>
            <a:ln w="38100">
              <a:solidFill>
                <a:srgbClr val="AD1C1D"/>
              </a:solidFill>
            </a:ln>
          </p:spPr>
          <p:style>
            <a:lnRef idx="1">
              <a:schemeClr val="accent1"/>
            </a:lnRef>
            <a:fillRef idx="0">
              <a:schemeClr val="accent1"/>
            </a:fillRef>
            <a:effectRef idx="0">
              <a:schemeClr val="accent1"/>
            </a:effectRef>
            <a:fontRef idx="minor">
              <a:schemeClr val="tx1"/>
            </a:fontRef>
          </p:style>
        </p:cxnSp>
      </p:grpSp>
      <p:sp>
        <p:nvSpPr>
          <p:cNvPr id="16" name="矩形 15"/>
          <p:cNvSpPr/>
          <p:nvPr/>
        </p:nvSpPr>
        <p:spPr>
          <a:xfrm>
            <a:off x="3037840" y="2701925"/>
            <a:ext cx="6477000" cy="101473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defRPr/>
            </a:pPr>
            <a:r>
              <a:rPr lang="zh-CN" altLang="en-US" sz="6000" kern="100" dirty="0">
                <a:solidFill>
                  <a:schemeClr val="tx1"/>
                </a:solidFill>
                <a:latin typeface="字魂105号-简雅黑" panose="00000500000000000000" charset="-122"/>
                <a:ea typeface="字魂105号-简雅黑" panose="00000500000000000000" charset="-122"/>
                <a:cs typeface="Times New Roman" panose="02020603050405020304" pitchFamily="18" charset="0"/>
              </a:rPr>
              <a:t>项目设计</a:t>
            </a:r>
          </a:p>
        </p:txBody>
      </p:sp>
      <p:sp>
        <p:nvSpPr>
          <p:cNvPr id="10" name="椭圆 9"/>
          <p:cNvSpPr/>
          <p:nvPr/>
        </p:nvSpPr>
        <p:spPr>
          <a:xfrm>
            <a:off x="4735195" y="4866005"/>
            <a:ext cx="571500" cy="571500"/>
          </a:xfrm>
          <a:prstGeom prst="ellipse">
            <a:avLst/>
          </a:prstGeom>
          <a:solidFill>
            <a:schemeClr val="bg1"/>
          </a:solidFill>
          <a:ln>
            <a:solidFill>
              <a:srgbClr val="1137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5732780" y="4866005"/>
            <a:ext cx="571500" cy="571500"/>
          </a:xfrm>
          <a:prstGeom prst="ellipse">
            <a:avLst/>
          </a:prstGeom>
          <a:solidFill>
            <a:schemeClr val="bg1"/>
          </a:solidFill>
          <a:ln>
            <a:solidFill>
              <a:srgbClr val="AD1C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731635" y="4866005"/>
            <a:ext cx="571500" cy="571500"/>
          </a:xfrm>
          <a:prstGeom prst="ellipse">
            <a:avLst/>
          </a:prstGeom>
          <a:noFill/>
          <a:ln>
            <a:solidFill>
              <a:srgbClr val="1137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937125" y="5078730"/>
            <a:ext cx="146685" cy="146685"/>
          </a:xfrm>
          <a:prstGeom prst="ellipse">
            <a:avLst/>
          </a:prstGeom>
          <a:solidFill>
            <a:srgbClr val="1631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5944870" y="5078095"/>
            <a:ext cx="146685" cy="146685"/>
          </a:xfrm>
          <a:prstGeom prst="ellipse">
            <a:avLst/>
          </a:prstGeom>
          <a:solidFill>
            <a:srgbClr val="AD1C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944360" y="5078730"/>
            <a:ext cx="146685" cy="146685"/>
          </a:xfrm>
          <a:prstGeom prst="ellipse">
            <a:avLst/>
          </a:prstGeom>
          <a:solidFill>
            <a:srgbClr val="1631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5083810" y="1964690"/>
            <a:ext cx="1963420" cy="556895"/>
          </a:xfrm>
          <a:prstGeom prst="roundRect">
            <a:avLst>
              <a:gd name="adj" fmla="val 50000"/>
            </a:avLst>
          </a:prstGeom>
          <a:solidFill>
            <a:srgbClr val="113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文本框 87"/>
          <p:cNvSpPr txBox="1"/>
          <p:nvPr/>
        </p:nvSpPr>
        <p:spPr>
          <a:xfrm>
            <a:off x="5276215" y="2012950"/>
            <a:ext cx="1578610"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solidFill>
                <a:latin typeface="字魂59号-创粗黑" panose="00000500000000000000" charset="-122"/>
                <a:ea typeface="字魂59号-创粗黑" panose="00000500000000000000" charset="-122"/>
              </a:rPr>
              <a:t>PART  2 02</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advClick="0" advTm="3000">
        <p14:conveyor dir="l"/>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randombar(horizontal)">
                                      <p:cBhvr>
                                        <p:cTn id="7" dur="500"/>
                                        <p:tgtEl>
                                          <p:spTgt spid="45"/>
                                        </p:tgtEl>
                                      </p:cBhvr>
                                    </p:animEffect>
                                  </p:childTnLst>
                                </p:cTn>
                              </p:par>
                              <p:par>
                                <p:cTn id="8" presetID="14"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randombar(horizontal)">
                                      <p:cBhvr>
                                        <p:cTn id="13" dur="500"/>
                                        <p:tgtEl>
                                          <p:spTgt spid="16"/>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randombar(horizontal)">
                                      <p:cBhvr>
                                        <p:cTn id="16" dur="500"/>
                                        <p:tgtEl>
                                          <p:spTgt spid="10"/>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randombar(horizontal)">
                                      <p:cBhvr>
                                        <p:cTn id="19" dur="500"/>
                                        <p:tgtEl>
                                          <p:spTgt spid="11"/>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randombar(horizontal)">
                                      <p:cBhvr>
                                        <p:cTn id="22" dur="500"/>
                                        <p:tgtEl>
                                          <p:spTgt spid="17"/>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randombar(horizontal)">
                                      <p:cBhvr>
                                        <p:cTn id="25" dur="500"/>
                                        <p:tgtEl>
                                          <p:spTgt spid="18"/>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randombar(horizontal)">
                                      <p:cBhvr>
                                        <p:cTn id="28" dur="500"/>
                                        <p:tgtEl>
                                          <p:spTgt spid="19"/>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randombar(horizontal)">
                                      <p:cBhvr>
                                        <p:cTn id="31" dur="500"/>
                                        <p:tgtEl>
                                          <p:spTgt spid="20"/>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randombar(horizontal)">
                                      <p:cBhvr>
                                        <p:cTn id="34" dur="500"/>
                                        <p:tgtEl>
                                          <p:spTgt spid="12"/>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88"/>
                                        </p:tgtEl>
                                        <p:attrNameLst>
                                          <p:attrName>style.visibility</p:attrName>
                                        </p:attrNameLst>
                                      </p:cBhvr>
                                      <p:to>
                                        <p:strVal val="visible"/>
                                      </p:to>
                                    </p:set>
                                    <p:animEffect transition="in" filter="randombar(horizontal)">
                                      <p:cBhvr>
                                        <p:cTn id="37"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0" grpId="0" animBg="1"/>
      <p:bldP spid="11" grpId="0" animBg="1"/>
      <p:bldP spid="17" grpId="0" animBg="1"/>
      <p:bldP spid="18" grpId="0" animBg="1"/>
      <p:bldP spid="19" grpId="0" animBg="1"/>
      <p:bldP spid="20" grpId="0" animBg="1"/>
      <p:bldP spid="12" grpId="0" animBg="1"/>
      <p:bldP spid="8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737553" y="1422941"/>
            <a:ext cx="1933575" cy="2323167"/>
            <a:chOff x="1565" y="3934"/>
            <a:chExt cx="3556" cy="5176"/>
          </a:xfrm>
        </p:grpSpPr>
        <p:sp>
          <p:nvSpPr>
            <p:cNvPr id="13" name="Rectangle 17"/>
            <p:cNvSpPr/>
            <p:nvPr/>
          </p:nvSpPr>
          <p:spPr>
            <a:xfrm>
              <a:off x="1565" y="3934"/>
              <a:ext cx="3556" cy="5177"/>
            </a:xfrm>
            <a:prstGeom prst="rect">
              <a:avLst/>
            </a:prstGeom>
            <a:solidFill>
              <a:srgbClr val="AD1C1D"/>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a:latin typeface="微软雅黑 Light" panose="020B0502040204020203" pitchFamily="34" charset="-122"/>
                <a:ea typeface="微软雅黑 Light" panose="020B0502040204020203" pitchFamily="34" charset="-122"/>
              </a:endParaRPr>
            </a:p>
          </p:txBody>
        </p:sp>
        <p:sp>
          <p:nvSpPr>
            <p:cNvPr id="9" name="Rectangle 3"/>
            <p:cNvSpPr/>
            <p:nvPr/>
          </p:nvSpPr>
          <p:spPr>
            <a:xfrm>
              <a:off x="1914" y="5938"/>
              <a:ext cx="2857" cy="68"/>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a:latin typeface="微软雅黑 Light" panose="020B0502040204020203" pitchFamily="34" charset="-122"/>
                <a:ea typeface="微软雅黑 Light" panose="020B0502040204020203" pitchFamily="34" charset="-122"/>
              </a:endParaRPr>
            </a:p>
          </p:txBody>
        </p:sp>
      </p:grpSp>
      <p:grpSp>
        <p:nvGrpSpPr>
          <p:cNvPr id="11" name="组合 10"/>
          <p:cNvGrpSpPr/>
          <p:nvPr/>
        </p:nvGrpSpPr>
        <p:grpSpPr>
          <a:xfrm>
            <a:off x="738413" y="3991979"/>
            <a:ext cx="1866467" cy="2548257"/>
            <a:chOff x="1565" y="3934"/>
            <a:chExt cx="3556" cy="5176"/>
          </a:xfrm>
        </p:grpSpPr>
        <p:sp>
          <p:nvSpPr>
            <p:cNvPr id="12" name="Rectangle 17"/>
            <p:cNvSpPr/>
            <p:nvPr/>
          </p:nvSpPr>
          <p:spPr>
            <a:xfrm>
              <a:off x="1565" y="3934"/>
              <a:ext cx="3556" cy="5177"/>
            </a:xfrm>
            <a:prstGeom prst="rect">
              <a:avLst/>
            </a:prstGeom>
            <a:solidFill>
              <a:srgbClr val="113748"/>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a:latin typeface="微软雅黑 Light" panose="020B0502040204020203" pitchFamily="34" charset="-122"/>
                <a:ea typeface="微软雅黑 Light" panose="020B0502040204020203" pitchFamily="34" charset="-122"/>
              </a:endParaRPr>
            </a:p>
          </p:txBody>
        </p:sp>
        <p:sp>
          <p:nvSpPr>
            <p:cNvPr id="19" name="Rectangle 3"/>
            <p:cNvSpPr/>
            <p:nvPr/>
          </p:nvSpPr>
          <p:spPr>
            <a:xfrm>
              <a:off x="1914" y="5938"/>
              <a:ext cx="2857" cy="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a:latin typeface="微软雅黑 Light" panose="020B0502040204020203" pitchFamily="34" charset="-122"/>
                <a:ea typeface="微软雅黑 Light" panose="020B0502040204020203" pitchFamily="34" charset="-122"/>
              </a:endParaRPr>
            </a:p>
          </p:txBody>
        </p:sp>
      </p:grpSp>
      <p:grpSp>
        <p:nvGrpSpPr>
          <p:cNvPr id="20" name="组合 19"/>
          <p:cNvGrpSpPr/>
          <p:nvPr/>
        </p:nvGrpSpPr>
        <p:grpSpPr>
          <a:xfrm>
            <a:off x="2948781" y="1423468"/>
            <a:ext cx="1933575" cy="2282393"/>
            <a:chOff x="1565" y="3934"/>
            <a:chExt cx="3556" cy="5176"/>
          </a:xfrm>
        </p:grpSpPr>
        <p:sp>
          <p:nvSpPr>
            <p:cNvPr id="21" name="Rectangle 17"/>
            <p:cNvSpPr/>
            <p:nvPr/>
          </p:nvSpPr>
          <p:spPr>
            <a:xfrm>
              <a:off x="1565" y="3934"/>
              <a:ext cx="3556" cy="5177"/>
            </a:xfrm>
            <a:prstGeom prst="rect">
              <a:avLst/>
            </a:prstGeom>
            <a:solidFill>
              <a:srgbClr val="AD1C1D"/>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a:latin typeface="微软雅黑 Light" panose="020B0502040204020203" pitchFamily="34" charset="-122"/>
                <a:ea typeface="微软雅黑 Light" panose="020B0502040204020203" pitchFamily="34" charset="-122"/>
              </a:endParaRPr>
            </a:p>
          </p:txBody>
        </p:sp>
        <p:sp>
          <p:nvSpPr>
            <p:cNvPr id="27" name="Rectangle 3"/>
            <p:cNvSpPr/>
            <p:nvPr/>
          </p:nvSpPr>
          <p:spPr>
            <a:xfrm>
              <a:off x="1914" y="5938"/>
              <a:ext cx="2857" cy="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a:latin typeface="微软雅黑 Light" panose="020B0502040204020203" pitchFamily="34" charset="-122"/>
                <a:ea typeface="微软雅黑 Light" panose="020B0502040204020203" pitchFamily="34" charset="-122"/>
              </a:endParaRPr>
            </a:p>
          </p:txBody>
        </p:sp>
      </p:grpSp>
      <p:grpSp>
        <p:nvGrpSpPr>
          <p:cNvPr id="30" name="组合 29"/>
          <p:cNvGrpSpPr/>
          <p:nvPr/>
        </p:nvGrpSpPr>
        <p:grpSpPr>
          <a:xfrm>
            <a:off x="2888138" y="3929899"/>
            <a:ext cx="1933575" cy="2728595"/>
            <a:chOff x="1565" y="3934"/>
            <a:chExt cx="3556" cy="5176"/>
          </a:xfrm>
        </p:grpSpPr>
        <p:sp>
          <p:nvSpPr>
            <p:cNvPr id="31" name="Rectangle 17"/>
            <p:cNvSpPr/>
            <p:nvPr/>
          </p:nvSpPr>
          <p:spPr>
            <a:xfrm>
              <a:off x="1565" y="3934"/>
              <a:ext cx="3556" cy="5177"/>
            </a:xfrm>
            <a:prstGeom prst="rect">
              <a:avLst/>
            </a:prstGeom>
            <a:solidFill>
              <a:srgbClr val="113748"/>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a:latin typeface="微软雅黑 Light" panose="020B0502040204020203" pitchFamily="34" charset="-122"/>
                <a:ea typeface="微软雅黑 Light" panose="020B0502040204020203" pitchFamily="34" charset="-122"/>
              </a:endParaRPr>
            </a:p>
          </p:txBody>
        </p:sp>
        <p:sp>
          <p:nvSpPr>
            <p:cNvPr id="32" name="Rectangle 3"/>
            <p:cNvSpPr/>
            <p:nvPr/>
          </p:nvSpPr>
          <p:spPr>
            <a:xfrm>
              <a:off x="1914" y="5938"/>
              <a:ext cx="2857" cy="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a:latin typeface="微软雅黑 Light" panose="020B0502040204020203" pitchFamily="34" charset="-122"/>
                <a:ea typeface="微软雅黑 Light" panose="020B0502040204020203" pitchFamily="34" charset="-122"/>
              </a:endParaRPr>
            </a:p>
          </p:txBody>
        </p:sp>
      </p:grpSp>
      <p:grpSp>
        <p:nvGrpSpPr>
          <p:cNvPr id="242" name="组合 241"/>
          <p:cNvGrpSpPr/>
          <p:nvPr/>
        </p:nvGrpSpPr>
        <p:grpSpPr>
          <a:xfrm>
            <a:off x="1413193" y="1940466"/>
            <a:ext cx="569595" cy="289560"/>
            <a:chOff x="6334125" y="6221413"/>
            <a:chExt cx="481013" cy="188912"/>
          </a:xfrm>
          <a:solidFill>
            <a:sysClr val="window" lastClr="FFFFFF"/>
          </a:solidFill>
        </p:grpSpPr>
        <p:sp>
          <p:nvSpPr>
            <p:cNvPr id="55" name="Freeform 19"/>
            <p:cNvSpPr/>
            <p:nvPr/>
          </p:nvSpPr>
          <p:spPr bwMode="auto">
            <a:xfrm>
              <a:off x="6334125" y="6221413"/>
              <a:ext cx="481013" cy="112713"/>
            </a:xfrm>
            <a:custGeom>
              <a:avLst/>
              <a:gdLst>
                <a:gd name="T0" fmla="*/ 232 w 303"/>
                <a:gd name="T1" fmla="*/ 0 h 71"/>
                <a:gd name="T2" fmla="*/ 71 w 303"/>
                <a:gd name="T3" fmla="*/ 0 h 71"/>
                <a:gd name="T4" fmla="*/ 0 w 303"/>
                <a:gd name="T5" fmla="*/ 71 h 71"/>
                <a:gd name="T6" fmla="*/ 303 w 303"/>
                <a:gd name="T7" fmla="*/ 71 h 71"/>
                <a:gd name="T8" fmla="*/ 232 w 303"/>
                <a:gd name="T9" fmla="*/ 0 h 71"/>
              </a:gdLst>
              <a:ahLst/>
              <a:cxnLst>
                <a:cxn ang="0">
                  <a:pos x="T0" y="T1"/>
                </a:cxn>
                <a:cxn ang="0">
                  <a:pos x="T2" y="T3"/>
                </a:cxn>
                <a:cxn ang="0">
                  <a:pos x="T4" y="T5"/>
                </a:cxn>
                <a:cxn ang="0">
                  <a:pos x="T6" y="T7"/>
                </a:cxn>
                <a:cxn ang="0">
                  <a:pos x="T8" y="T9"/>
                </a:cxn>
              </a:cxnLst>
              <a:rect l="0" t="0" r="r" b="b"/>
              <a:pathLst>
                <a:path w="303" h="71">
                  <a:moveTo>
                    <a:pt x="232" y="0"/>
                  </a:moveTo>
                  <a:lnTo>
                    <a:pt x="71" y="0"/>
                  </a:lnTo>
                  <a:lnTo>
                    <a:pt x="0" y="71"/>
                  </a:lnTo>
                  <a:lnTo>
                    <a:pt x="303" y="71"/>
                  </a:lnTo>
                  <a:lnTo>
                    <a:pt x="23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ysClr val="windowText" lastClr="000000"/>
                  </a:solidFill>
                  <a:latin typeface="+mn-lt"/>
                  <a:ea typeface="+mn-ea"/>
                  <a:cs typeface="+mn-cs"/>
                </a:defRPr>
              </a:lvl1pPr>
              <a:lvl2pPr marL="457200" algn="l" defTabSz="914400" rtl="0" eaLnBrk="1" latinLnBrk="0" hangingPunct="1">
                <a:defRPr sz="1800" kern="1200">
                  <a:solidFill>
                    <a:sysClr val="windowText" lastClr="000000"/>
                  </a:solidFill>
                  <a:latin typeface="+mn-lt"/>
                  <a:ea typeface="+mn-ea"/>
                  <a:cs typeface="+mn-cs"/>
                </a:defRPr>
              </a:lvl2pPr>
              <a:lvl3pPr marL="914400" algn="l" defTabSz="914400" rtl="0" eaLnBrk="1" latinLnBrk="0" hangingPunct="1">
                <a:defRPr sz="1800" kern="1200">
                  <a:solidFill>
                    <a:sysClr val="windowText" lastClr="000000"/>
                  </a:solidFill>
                  <a:latin typeface="+mn-lt"/>
                  <a:ea typeface="+mn-ea"/>
                  <a:cs typeface="+mn-cs"/>
                </a:defRPr>
              </a:lvl3pPr>
              <a:lvl4pPr marL="1371600" algn="l" defTabSz="914400" rtl="0" eaLnBrk="1" latinLnBrk="0" hangingPunct="1">
                <a:defRPr sz="1800" kern="1200">
                  <a:solidFill>
                    <a:sysClr val="windowText" lastClr="000000"/>
                  </a:solidFill>
                  <a:latin typeface="+mn-lt"/>
                  <a:ea typeface="+mn-ea"/>
                  <a:cs typeface="+mn-cs"/>
                </a:defRPr>
              </a:lvl4pPr>
              <a:lvl5pPr marL="1828800" algn="l" defTabSz="914400" rtl="0" eaLnBrk="1" latinLnBrk="0" hangingPunct="1">
                <a:defRPr sz="1800" kern="1200">
                  <a:solidFill>
                    <a:sysClr val="windowText" lastClr="000000"/>
                  </a:solidFill>
                  <a:latin typeface="+mn-lt"/>
                  <a:ea typeface="+mn-ea"/>
                  <a:cs typeface="+mn-cs"/>
                </a:defRPr>
              </a:lvl5pPr>
              <a:lvl6pPr marL="2286000" algn="l" defTabSz="914400" rtl="0" eaLnBrk="1" latinLnBrk="0" hangingPunct="1">
                <a:defRPr sz="1800" kern="1200">
                  <a:solidFill>
                    <a:sysClr val="windowText" lastClr="000000"/>
                  </a:solidFill>
                  <a:latin typeface="+mn-lt"/>
                  <a:ea typeface="+mn-ea"/>
                  <a:cs typeface="+mn-cs"/>
                </a:defRPr>
              </a:lvl6pPr>
              <a:lvl7pPr marL="2743200" algn="l" defTabSz="914400" rtl="0" eaLnBrk="1" latinLnBrk="0" hangingPunct="1">
                <a:defRPr sz="1800" kern="1200">
                  <a:solidFill>
                    <a:sysClr val="windowText" lastClr="000000"/>
                  </a:solidFill>
                  <a:latin typeface="+mn-lt"/>
                  <a:ea typeface="+mn-ea"/>
                  <a:cs typeface="+mn-cs"/>
                </a:defRPr>
              </a:lvl7pPr>
              <a:lvl8pPr marL="3200400" algn="l" defTabSz="914400" rtl="0" eaLnBrk="1" latinLnBrk="0" hangingPunct="1">
                <a:defRPr sz="1800" kern="1200">
                  <a:solidFill>
                    <a:sysClr val="windowText" lastClr="000000"/>
                  </a:solidFill>
                  <a:latin typeface="+mn-lt"/>
                  <a:ea typeface="+mn-ea"/>
                  <a:cs typeface="+mn-cs"/>
                </a:defRPr>
              </a:lvl8pPr>
              <a:lvl9pPr marL="3657600" algn="l" defTabSz="914400" rtl="0" eaLnBrk="1" latinLnBrk="0" hangingPunct="1">
                <a:defRPr sz="1800" kern="1200">
                  <a:solidFill>
                    <a:sysClr val="windowText" lastClr="000000"/>
                  </a:solidFill>
                  <a:latin typeface="+mn-lt"/>
                  <a:ea typeface="+mn-ea"/>
                  <a:cs typeface="+mn-cs"/>
                </a:defRPr>
              </a:lvl9pPr>
            </a:lstStyle>
            <a:p>
              <a:endParaRPr lang="zh-CN" altLang="en-US"/>
            </a:p>
          </p:txBody>
        </p:sp>
        <p:sp>
          <p:nvSpPr>
            <p:cNvPr id="56" name="Freeform 20"/>
            <p:cNvSpPr/>
            <p:nvPr/>
          </p:nvSpPr>
          <p:spPr bwMode="auto">
            <a:xfrm>
              <a:off x="6334125" y="6353175"/>
              <a:ext cx="481013" cy="57150"/>
            </a:xfrm>
            <a:custGeom>
              <a:avLst/>
              <a:gdLst>
                <a:gd name="T0" fmla="*/ 64 w 128"/>
                <a:gd name="T1" fmla="*/ 8 h 15"/>
                <a:gd name="T2" fmla="*/ 57 w 128"/>
                <a:gd name="T3" fmla="*/ 0 h 15"/>
                <a:gd name="T4" fmla="*/ 0 w 128"/>
                <a:gd name="T5" fmla="*/ 0 h 15"/>
                <a:gd name="T6" fmla="*/ 0 w 128"/>
                <a:gd name="T7" fmla="*/ 15 h 15"/>
                <a:gd name="T8" fmla="*/ 128 w 128"/>
                <a:gd name="T9" fmla="*/ 15 h 15"/>
                <a:gd name="T10" fmla="*/ 128 w 128"/>
                <a:gd name="T11" fmla="*/ 0 h 15"/>
                <a:gd name="T12" fmla="*/ 71 w 128"/>
                <a:gd name="T13" fmla="*/ 0 h 15"/>
                <a:gd name="T14" fmla="*/ 64 w 128"/>
                <a:gd name="T15" fmla="*/ 8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5">
                  <a:moveTo>
                    <a:pt x="64" y="8"/>
                  </a:moveTo>
                  <a:cubicBezTo>
                    <a:pt x="60" y="8"/>
                    <a:pt x="57" y="4"/>
                    <a:pt x="57" y="0"/>
                  </a:cubicBezTo>
                  <a:cubicBezTo>
                    <a:pt x="0" y="0"/>
                    <a:pt x="0" y="0"/>
                    <a:pt x="0" y="0"/>
                  </a:cubicBezTo>
                  <a:cubicBezTo>
                    <a:pt x="0" y="15"/>
                    <a:pt x="0" y="15"/>
                    <a:pt x="0" y="15"/>
                  </a:cubicBezTo>
                  <a:cubicBezTo>
                    <a:pt x="128" y="15"/>
                    <a:pt x="128" y="15"/>
                    <a:pt x="128" y="15"/>
                  </a:cubicBezTo>
                  <a:cubicBezTo>
                    <a:pt x="128" y="0"/>
                    <a:pt x="128" y="0"/>
                    <a:pt x="128" y="0"/>
                  </a:cubicBezTo>
                  <a:cubicBezTo>
                    <a:pt x="71" y="0"/>
                    <a:pt x="71" y="0"/>
                    <a:pt x="71" y="0"/>
                  </a:cubicBezTo>
                  <a:cubicBezTo>
                    <a:pt x="71" y="4"/>
                    <a:pt x="68" y="8"/>
                    <a:pt x="6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ysClr val="windowText" lastClr="000000"/>
                  </a:solidFill>
                  <a:latin typeface="+mn-lt"/>
                  <a:ea typeface="+mn-ea"/>
                  <a:cs typeface="+mn-cs"/>
                </a:defRPr>
              </a:lvl1pPr>
              <a:lvl2pPr marL="457200" algn="l" defTabSz="914400" rtl="0" eaLnBrk="1" latinLnBrk="0" hangingPunct="1">
                <a:defRPr sz="1800" kern="1200">
                  <a:solidFill>
                    <a:sysClr val="windowText" lastClr="000000"/>
                  </a:solidFill>
                  <a:latin typeface="+mn-lt"/>
                  <a:ea typeface="+mn-ea"/>
                  <a:cs typeface="+mn-cs"/>
                </a:defRPr>
              </a:lvl2pPr>
              <a:lvl3pPr marL="914400" algn="l" defTabSz="914400" rtl="0" eaLnBrk="1" latinLnBrk="0" hangingPunct="1">
                <a:defRPr sz="1800" kern="1200">
                  <a:solidFill>
                    <a:sysClr val="windowText" lastClr="000000"/>
                  </a:solidFill>
                  <a:latin typeface="+mn-lt"/>
                  <a:ea typeface="+mn-ea"/>
                  <a:cs typeface="+mn-cs"/>
                </a:defRPr>
              </a:lvl3pPr>
              <a:lvl4pPr marL="1371600" algn="l" defTabSz="914400" rtl="0" eaLnBrk="1" latinLnBrk="0" hangingPunct="1">
                <a:defRPr sz="1800" kern="1200">
                  <a:solidFill>
                    <a:sysClr val="windowText" lastClr="000000"/>
                  </a:solidFill>
                  <a:latin typeface="+mn-lt"/>
                  <a:ea typeface="+mn-ea"/>
                  <a:cs typeface="+mn-cs"/>
                </a:defRPr>
              </a:lvl4pPr>
              <a:lvl5pPr marL="1828800" algn="l" defTabSz="914400" rtl="0" eaLnBrk="1" latinLnBrk="0" hangingPunct="1">
                <a:defRPr sz="1800" kern="1200">
                  <a:solidFill>
                    <a:sysClr val="windowText" lastClr="000000"/>
                  </a:solidFill>
                  <a:latin typeface="+mn-lt"/>
                  <a:ea typeface="+mn-ea"/>
                  <a:cs typeface="+mn-cs"/>
                </a:defRPr>
              </a:lvl5pPr>
              <a:lvl6pPr marL="2286000" algn="l" defTabSz="914400" rtl="0" eaLnBrk="1" latinLnBrk="0" hangingPunct="1">
                <a:defRPr sz="1800" kern="1200">
                  <a:solidFill>
                    <a:sysClr val="windowText" lastClr="000000"/>
                  </a:solidFill>
                  <a:latin typeface="+mn-lt"/>
                  <a:ea typeface="+mn-ea"/>
                  <a:cs typeface="+mn-cs"/>
                </a:defRPr>
              </a:lvl6pPr>
              <a:lvl7pPr marL="2743200" algn="l" defTabSz="914400" rtl="0" eaLnBrk="1" latinLnBrk="0" hangingPunct="1">
                <a:defRPr sz="1800" kern="1200">
                  <a:solidFill>
                    <a:sysClr val="windowText" lastClr="000000"/>
                  </a:solidFill>
                  <a:latin typeface="+mn-lt"/>
                  <a:ea typeface="+mn-ea"/>
                  <a:cs typeface="+mn-cs"/>
                </a:defRPr>
              </a:lvl7pPr>
              <a:lvl8pPr marL="3200400" algn="l" defTabSz="914400" rtl="0" eaLnBrk="1" latinLnBrk="0" hangingPunct="1">
                <a:defRPr sz="1800" kern="1200">
                  <a:solidFill>
                    <a:sysClr val="windowText" lastClr="000000"/>
                  </a:solidFill>
                  <a:latin typeface="+mn-lt"/>
                  <a:ea typeface="+mn-ea"/>
                  <a:cs typeface="+mn-cs"/>
                </a:defRPr>
              </a:lvl8pPr>
              <a:lvl9pPr marL="3657600" algn="l" defTabSz="914400" rtl="0" eaLnBrk="1" latinLnBrk="0" hangingPunct="1">
                <a:defRPr sz="1800" kern="1200">
                  <a:solidFill>
                    <a:sysClr val="windowText" lastClr="000000"/>
                  </a:solidFill>
                  <a:latin typeface="+mn-lt"/>
                  <a:ea typeface="+mn-ea"/>
                  <a:cs typeface="+mn-cs"/>
                </a:defRPr>
              </a:lvl9pPr>
            </a:lstStyle>
            <a:p>
              <a:endParaRPr lang="zh-CN" altLang="en-US"/>
            </a:p>
          </p:txBody>
        </p:sp>
      </p:grpSp>
      <p:sp>
        <p:nvSpPr>
          <p:cNvPr id="35" name="Freeform 21"/>
          <p:cNvSpPr>
            <a:spLocks noEditPoints="1"/>
          </p:cNvSpPr>
          <p:nvPr/>
        </p:nvSpPr>
        <p:spPr bwMode="auto">
          <a:xfrm>
            <a:off x="1474316" y="4377574"/>
            <a:ext cx="446713" cy="495773"/>
          </a:xfrm>
          <a:custGeom>
            <a:avLst/>
            <a:gdLst>
              <a:gd name="T0" fmla="*/ 107 w 131"/>
              <a:gd name="T1" fmla="*/ 106 h 145"/>
              <a:gd name="T2" fmla="*/ 107 w 131"/>
              <a:gd name="T3" fmla="*/ 116 h 145"/>
              <a:gd name="T4" fmla="*/ 98 w 131"/>
              <a:gd name="T5" fmla="*/ 124 h 145"/>
              <a:gd name="T6" fmla="*/ 94 w 131"/>
              <a:gd name="T7" fmla="*/ 124 h 145"/>
              <a:gd name="T8" fmla="*/ 86 w 131"/>
              <a:gd name="T9" fmla="*/ 116 h 145"/>
              <a:gd name="T10" fmla="*/ 86 w 131"/>
              <a:gd name="T11" fmla="*/ 114 h 145"/>
              <a:gd name="T12" fmla="*/ 45 w 131"/>
              <a:gd name="T13" fmla="*/ 113 h 145"/>
              <a:gd name="T14" fmla="*/ 45 w 131"/>
              <a:gd name="T15" fmla="*/ 116 h 145"/>
              <a:gd name="T16" fmla="*/ 37 w 131"/>
              <a:gd name="T17" fmla="*/ 124 h 145"/>
              <a:gd name="T18" fmla="*/ 33 w 131"/>
              <a:gd name="T19" fmla="*/ 124 h 145"/>
              <a:gd name="T20" fmla="*/ 24 w 131"/>
              <a:gd name="T21" fmla="*/ 116 h 145"/>
              <a:gd name="T22" fmla="*/ 24 w 131"/>
              <a:gd name="T23" fmla="*/ 106 h 145"/>
              <a:gd name="T24" fmla="*/ 10 w 131"/>
              <a:gd name="T25" fmla="*/ 98 h 145"/>
              <a:gd name="T26" fmla="*/ 4 w 131"/>
              <a:gd name="T27" fmla="*/ 90 h 145"/>
              <a:gd name="T28" fmla="*/ 4 w 131"/>
              <a:gd name="T29" fmla="*/ 132 h 145"/>
              <a:gd name="T30" fmla="*/ 16 w 131"/>
              <a:gd name="T31" fmla="*/ 145 h 145"/>
              <a:gd name="T32" fmla="*/ 115 w 131"/>
              <a:gd name="T33" fmla="*/ 145 h 145"/>
              <a:gd name="T34" fmla="*/ 127 w 131"/>
              <a:gd name="T35" fmla="*/ 132 h 145"/>
              <a:gd name="T36" fmla="*/ 127 w 131"/>
              <a:gd name="T37" fmla="*/ 90 h 145"/>
              <a:gd name="T38" fmla="*/ 120 w 131"/>
              <a:gd name="T39" fmla="*/ 98 h 145"/>
              <a:gd name="T40" fmla="*/ 107 w 131"/>
              <a:gd name="T41" fmla="*/ 106 h 145"/>
              <a:gd name="T42" fmla="*/ 37 w 131"/>
              <a:gd name="T43" fmla="*/ 116 h 145"/>
              <a:gd name="T44" fmla="*/ 41 w 131"/>
              <a:gd name="T45" fmla="*/ 112 h 145"/>
              <a:gd name="T46" fmla="*/ 41 w 131"/>
              <a:gd name="T47" fmla="*/ 104 h 145"/>
              <a:gd name="T48" fmla="*/ 37 w 131"/>
              <a:gd name="T49" fmla="*/ 99 h 145"/>
              <a:gd name="T50" fmla="*/ 33 w 131"/>
              <a:gd name="T51" fmla="*/ 99 h 145"/>
              <a:gd name="T52" fmla="*/ 28 w 131"/>
              <a:gd name="T53" fmla="*/ 104 h 145"/>
              <a:gd name="T54" fmla="*/ 28 w 131"/>
              <a:gd name="T55" fmla="*/ 112 h 145"/>
              <a:gd name="T56" fmla="*/ 33 w 131"/>
              <a:gd name="T57" fmla="*/ 116 h 145"/>
              <a:gd name="T58" fmla="*/ 37 w 131"/>
              <a:gd name="T59" fmla="*/ 116 h 145"/>
              <a:gd name="T60" fmla="*/ 98 w 131"/>
              <a:gd name="T61" fmla="*/ 116 h 145"/>
              <a:gd name="T62" fmla="*/ 102 w 131"/>
              <a:gd name="T63" fmla="*/ 112 h 145"/>
              <a:gd name="T64" fmla="*/ 102 w 131"/>
              <a:gd name="T65" fmla="*/ 104 h 145"/>
              <a:gd name="T66" fmla="*/ 98 w 131"/>
              <a:gd name="T67" fmla="*/ 99 h 145"/>
              <a:gd name="T68" fmla="*/ 94 w 131"/>
              <a:gd name="T69" fmla="*/ 99 h 145"/>
              <a:gd name="T70" fmla="*/ 90 w 131"/>
              <a:gd name="T71" fmla="*/ 104 h 145"/>
              <a:gd name="T72" fmla="*/ 90 w 131"/>
              <a:gd name="T73" fmla="*/ 112 h 145"/>
              <a:gd name="T74" fmla="*/ 94 w 131"/>
              <a:gd name="T75" fmla="*/ 116 h 145"/>
              <a:gd name="T76" fmla="*/ 98 w 131"/>
              <a:gd name="T77" fmla="*/ 116 h 145"/>
              <a:gd name="T78" fmla="*/ 119 w 131"/>
              <a:gd name="T79" fmla="*/ 38 h 145"/>
              <a:gd name="T80" fmla="*/ 98 w 131"/>
              <a:gd name="T81" fmla="*/ 38 h 145"/>
              <a:gd name="T82" fmla="*/ 33 w 131"/>
              <a:gd name="T83" fmla="*/ 38 h 145"/>
              <a:gd name="T84" fmla="*/ 12 w 131"/>
              <a:gd name="T85" fmla="*/ 38 h 145"/>
              <a:gd name="T86" fmla="*/ 0 w 131"/>
              <a:gd name="T87" fmla="*/ 50 h 145"/>
              <a:gd name="T88" fmla="*/ 0 w 131"/>
              <a:gd name="T89" fmla="*/ 69 h 145"/>
              <a:gd name="T90" fmla="*/ 10 w 131"/>
              <a:gd name="T91" fmla="*/ 90 h 145"/>
              <a:gd name="T92" fmla="*/ 26 w 131"/>
              <a:gd name="T93" fmla="*/ 99 h 145"/>
              <a:gd name="T94" fmla="*/ 33 w 131"/>
              <a:gd name="T95" fmla="*/ 95 h 145"/>
              <a:gd name="T96" fmla="*/ 37 w 131"/>
              <a:gd name="T97" fmla="*/ 95 h 145"/>
              <a:gd name="T98" fmla="*/ 45 w 131"/>
              <a:gd name="T99" fmla="*/ 104 h 145"/>
              <a:gd name="T100" fmla="*/ 45 w 131"/>
              <a:gd name="T101" fmla="*/ 106 h 145"/>
              <a:gd name="T102" fmla="*/ 86 w 131"/>
              <a:gd name="T103" fmla="*/ 106 h 145"/>
              <a:gd name="T104" fmla="*/ 86 w 131"/>
              <a:gd name="T105" fmla="*/ 104 h 145"/>
              <a:gd name="T106" fmla="*/ 94 w 131"/>
              <a:gd name="T107" fmla="*/ 95 h 145"/>
              <a:gd name="T108" fmla="*/ 98 w 131"/>
              <a:gd name="T109" fmla="*/ 95 h 145"/>
              <a:gd name="T110" fmla="*/ 105 w 131"/>
              <a:gd name="T111" fmla="*/ 99 h 145"/>
              <a:gd name="T112" fmla="*/ 120 w 131"/>
              <a:gd name="T113" fmla="*/ 90 h 145"/>
              <a:gd name="T114" fmla="*/ 131 w 131"/>
              <a:gd name="T115" fmla="*/ 69 h 145"/>
              <a:gd name="T116" fmla="*/ 131 w 131"/>
              <a:gd name="T117" fmla="*/ 50 h 145"/>
              <a:gd name="T118" fmla="*/ 119 w 131"/>
              <a:gd name="T119" fmla="*/ 38 h 145"/>
              <a:gd name="T120" fmla="*/ 46 w 131"/>
              <a:gd name="T121" fmla="*/ 38 h 145"/>
              <a:gd name="T122" fmla="*/ 85 w 131"/>
              <a:gd name="T123" fmla="*/ 38 h 145"/>
              <a:gd name="T124" fmla="*/ 46 w 131"/>
              <a:gd name="T125" fmla="*/ 38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1" h="145">
                <a:moveTo>
                  <a:pt x="107" y="106"/>
                </a:moveTo>
                <a:cubicBezTo>
                  <a:pt x="107" y="116"/>
                  <a:pt x="107" y="116"/>
                  <a:pt x="107" y="116"/>
                </a:cubicBezTo>
                <a:cubicBezTo>
                  <a:pt x="107" y="120"/>
                  <a:pt x="103" y="124"/>
                  <a:pt x="98" y="124"/>
                </a:cubicBezTo>
                <a:cubicBezTo>
                  <a:pt x="94" y="124"/>
                  <a:pt x="94" y="124"/>
                  <a:pt x="94" y="124"/>
                </a:cubicBezTo>
                <a:cubicBezTo>
                  <a:pt x="90" y="124"/>
                  <a:pt x="86" y="120"/>
                  <a:pt x="86" y="116"/>
                </a:cubicBezTo>
                <a:cubicBezTo>
                  <a:pt x="86" y="114"/>
                  <a:pt x="86" y="114"/>
                  <a:pt x="86" y="114"/>
                </a:cubicBezTo>
                <a:cubicBezTo>
                  <a:pt x="72" y="117"/>
                  <a:pt x="58" y="116"/>
                  <a:pt x="45" y="113"/>
                </a:cubicBezTo>
                <a:cubicBezTo>
                  <a:pt x="45" y="116"/>
                  <a:pt x="45" y="116"/>
                  <a:pt x="45" y="116"/>
                </a:cubicBezTo>
                <a:cubicBezTo>
                  <a:pt x="45" y="120"/>
                  <a:pt x="41" y="124"/>
                  <a:pt x="37" y="124"/>
                </a:cubicBezTo>
                <a:cubicBezTo>
                  <a:pt x="33" y="124"/>
                  <a:pt x="33" y="124"/>
                  <a:pt x="33" y="124"/>
                </a:cubicBezTo>
                <a:cubicBezTo>
                  <a:pt x="28" y="124"/>
                  <a:pt x="24" y="120"/>
                  <a:pt x="24" y="116"/>
                </a:cubicBezTo>
                <a:cubicBezTo>
                  <a:pt x="24" y="106"/>
                  <a:pt x="24" y="106"/>
                  <a:pt x="24" y="106"/>
                </a:cubicBezTo>
                <a:cubicBezTo>
                  <a:pt x="20" y="104"/>
                  <a:pt x="15" y="101"/>
                  <a:pt x="10" y="98"/>
                </a:cubicBezTo>
                <a:cubicBezTo>
                  <a:pt x="8" y="96"/>
                  <a:pt x="6" y="93"/>
                  <a:pt x="4" y="90"/>
                </a:cubicBezTo>
                <a:cubicBezTo>
                  <a:pt x="4" y="132"/>
                  <a:pt x="4" y="132"/>
                  <a:pt x="4" y="132"/>
                </a:cubicBezTo>
                <a:cubicBezTo>
                  <a:pt x="4" y="139"/>
                  <a:pt x="9" y="145"/>
                  <a:pt x="16" y="145"/>
                </a:cubicBezTo>
                <a:cubicBezTo>
                  <a:pt x="115" y="145"/>
                  <a:pt x="115" y="145"/>
                  <a:pt x="115" y="145"/>
                </a:cubicBezTo>
                <a:cubicBezTo>
                  <a:pt x="122" y="145"/>
                  <a:pt x="127" y="139"/>
                  <a:pt x="127" y="132"/>
                </a:cubicBezTo>
                <a:cubicBezTo>
                  <a:pt x="127" y="90"/>
                  <a:pt x="127" y="90"/>
                  <a:pt x="127" y="90"/>
                </a:cubicBezTo>
                <a:cubicBezTo>
                  <a:pt x="125" y="93"/>
                  <a:pt x="123" y="96"/>
                  <a:pt x="120" y="98"/>
                </a:cubicBezTo>
                <a:cubicBezTo>
                  <a:pt x="116" y="101"/>
                  <a:pt x="111" y="104"/>
                  <a:pt x="107" y="106"/>
                </a:cubicBezTo>
                <a:close/>
                <a:moveTo>
                  <a:pt x="37" y="116"/>
                </a:moveTo>
                <a:cubicBezTo>
                  <a:pt x="39" y="116"/>
                  <a:pt x="41" y="114"/>
                  <a:pt x="41" y="112"/>
                </a:cubicBezTo>
                <a:cubicBezTo>
                  <a:pt x="41" y="104"/>
                  <a:pt x="41" y="104"/>
                  <a:pt x="41" y="104"/>
                </a:cubicBezTo>
                <a:cubicBezTo>
                  <a:pt x="41" y="101"/>
                  <a:pt x="39" y="99"/>
                  <a:pt x="37" y="99"/>
                </a:cubicBezTo>
                <a:cubicBezTo>
                  <a:pt x="33" y="99"/>
                  <a:pt x="33" y="99"/>
                  <a:pt x="33" y="99"/>
                </a:cubicBezTo>
                <a:cubicBezTo>
                  <a:pt x="30" y="99"/>
                  <a:pt x="28" y="101"/>
                  <a:pt x="28" y="104"/>
                </a:cubicBezTo>
                <a:cubicBezTo>
                  <a:pt x="28" y="112"/>
                  <a:pt x="28" y="112"/>
                  <a:pt x="28" y="112"/>
                </a:cubicBezTo>
                <a:cubicBezTo>
                  <a:pt x="28" y="114"/>
                  <a:pt x="30" y="116"/>
                  <a:pt x="33" y="116"/>
                </a:cubicBezTo>
                <a:lnTo>
                  <a:pt x="37" y="116"/>
                </a:lnTo>
                <a:close/>
                <a:moveTo>
                  <a:pt x="98" y="116"/>
                </a:moveTo>
                <a:cubicBezTo>
                  <a:pt x="101" y="116"/>
                  <a:pt x="102" y="114"/>
                  <a:pt x="102" y="112"/>
                </a:cubicBezTo>
                <a:cubicBezTo>
                  <a:pt x="102" y="104"/>
                  <a:pt x="102" y="104"/>
                  <a:pt x="102" y="104"/>
                </a:cubicBezTo>
                <a:cubicBezTo>
                  <a:pt x="102" y="101"/>
                  <a:pt x="101" y="99"/>
                  <a:pt x="98" y="99"/>
                </a:cubicBezTo>
                <a:cubicBezTo>
                  <a:pt x="94" y="99"/>
                  <a:pt x="94" y="99"/>
                  <a:pt x="94" y="99"/>
                </a:cubicBezTo>
                <a:cubicBezTo>
                  <a:pt x="92" y="99"/>
                  <a:pt x="90" y="101"/>
                  <a:pt x="90" y="104"/>
                </a:cubicBezTo>
                <a:cubicBezTo>
                  <a:pt x="90" y="112"/>
                  <a:pt x="90" y="112"/>
                  <a:pt x="90" y="112"/>
                </a:cubicBezTo>
                <a:cubicBezTo>
                  <a:pt x="90" y="114"/>
                  <a:pt x="92" y="116"/>
                  <a:pt x="94" y="116"/>
                </a:cubicBezTo>
                <a:lnTo>
                  <a:pt x="98" y="116"/>
                </a:lnTo>
                <a:close/>
                <a:moveTo>
                  <a:pt x="119" y="38"/>
                </a:moveTo>
                <a:cubicBezTo>
                  <a:pt x="98" y="38"/>
                  <a:pt x="98" y="38"/>
                  <a:pt x="98" y="38"/>
                </a:cubicBezTo>
                <a:cubicBezTo>
                  <a:pt x="94" y="0"/>
                  <a:pt x="37" y="0"/>
                  <a:pt x="33" y="38"/>
                </a:cubicBezTo>
                <a:cubicBezTo>
                  <a:pt x="12" y="38"/>
                  <a:pt x="12" y="38"/>
                  <a:pt x="12" y="38"/>
                </a:cubicBezTo>
                <a:cubicBezTo>
                  <a:pt x="5" y="38"/>
                  <a:pt x="0" y="43"/>
                  <a:pt x="0" y="50"/>
                </a:cubicBezTo>
                <a:cubicBezTo>
                  <a:pt x="0" y="62"/>
                  <a:pt x="0" y="56"/>
                  <a:pt x="0" y="69"/>
                </a:cubicBezTo>
                <a:cubicBezTo>
                  <a:pt x="0" y="75"/>
                  <a:pt x="4" y="85"/>
                  <a:pt x="10" y="90"/>
                </a:cubicBezTo>
                <a:cubicBezTo>
                  <a:pt x="15" y="94"/>
                  <a:pt x="20" y="97"/>
                  <a:pt x="26" y="99"/>
                </a:cubicBezTo>
                <a:cubicBezTo>
                  <a:pt x="27" y="97"/>
                  <a:pt x="30" y="95"/>
                  <a:pt x="33" y="95"/>
                </a:cubicBezTo>
                <a:cubicBezTo>
                  <a:pt x="37" y="95"/>
                  <a:pt x="37" y="95"/>
                  <a:pt x="37" y="95"/>
                </a:cubicBezTo>
                <a:cubicBezTo>
                  <a:pt x="41" y="95"/>
                  <a:pt x="45" y="99"/>
                  <a:pt x="45" y="104"/>
                </a:cubicBezTo>
                <a:cubicBezTo>
                  <a:pt x="45" y="106"/>
                  <a:pt x="45" y="106"/>
                  <a:pt x="45" y="106"/>
                </a:cubicBezTo>
                <a:cubicBezTo>
                  <a:pt x="58" y="109"/>
                  <a:pt x="72" y="109"/>
                  <a:pt x="86" y="106"/>
                </a:cubicBezTo>
                <a:cubicBezTo>
                  <a:pt x="86" y="104"/>
                  <a:pt x="86" y="104"/>
                  <a:pt x="86" y="104"/>
                </a:cubicBezTo>
                <a:cubicBezTo>
                  <a:pt x="86" y="99"/>
                  <a:pt x="90" y="95"/>
                  <a:pt x="94" y="95"/>
                </a:cubicBezTo>
                <a:cubicBezTo>
                  <a:pt x="98" y="95"/>
                  <a:pt x="98" y="95"/>
                  <a:pt x="98" y="95"/>
                </a:cubicBezTo>
                <a:cubicBezTo>
                  <a:pt x="101" y="95"/>
                  <a:pt x="104" y="97"/>
                  <a:pt x="105" y="99"/>
                </a:cubicBezTo>
                <a:cubicBezTo>
                  <a:pt x="110" y="97"/>
                  <a:pt x="116" y="94"/>
                  <a:pt x="120" y="90"/>
                </a:cubicBezTo>
                <a:cubicBezTo>
                  <a:pt x="127" y="85"/>
                  <a:pt x="131" y="75"/>
                  <a:pt x="131" y="69"/>
                </a:cubicBezTo>
                <a:cubicBezTo>
                  <a:pt x="131" y="56"/>
                  <a:pt x="131" y="62"/>
                  <a:pt x="131" y="50"/>
                </a:cubicBezTo>
                <a:cubicBezTo>
                  <a:pt x="131" y="43"/>
                  <a:pt x="126" y="38"/>
                  <a:pt x="119" y="38"/>
                </a:cubicBezTo>
                <a:close/>
                <a:moveTo>
                  <a:pt x="46" y="38"/>
                </a:moveTo>
                <a:cubicBezTo>
                  <a:pt x="50" y="16"/>
                  <a:pt x="81" y="16"/>
                  <a:pt x="85" y="38"/>
                </a:cubicBezTo>
                <a:lnTo>
                  <a:pt x="46" y="38"/>
                </a:ln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34" name="Freeform 104"/>
          <p:cNvSpPr>
            <a:spLocks noEditPoints="1"/>
          </p:cNvSpPr>
          <p:nvPr/>
        </p:nvSpPr>
        <p:spPr bwMode="auto">
          <a:xfrm>
            <a:off x="3677761" y="1899083"/>
            <a:ext cx="476250" cy="469900"/>
          </a:xfrm>
          <a:custGeom>
            <a:avLst/>
            <a:gdLst>
              <a:gd name="T0" fmla="*/ 25 w 140"/>
              <a:gd name="T1" fmla="*/ 70 h 141"/>
              <a:gd name="T2" fmla="*/ 84 w 140"/>
              <a:gd name="T3" fmla="*/ 74 h 141"/>
              <a:gd name="T4" fmla="*/ 90 w 140"/>
              <a:gd name="T5" fmla="*/ 62 h 141"/>
              <a:gd name="T6" fmla="*/ 25 w 140"/>
              <a:gd name="T7" fmla="*/ 66 h 141"/>
              <a:gd name="T8" fmla="*/ 90 w 140"/>
              <a:gd name="T9" fmla="*/ 62 h 141"/>
              <a:gd name="T10" fmla="*/ 83 w 140"/>
              <a:gd name="T11" fmla="*/ 82 h 141"/>
              <a:gd name="T12" fmla="*/ 25 w 140"/>
              <a:gd name="T13" fmla="*/ 78 h 141"/>
              <a:gd name="T14" fmla="*/ 87 w 140"/>
              <a:gd name="T15" fmla="*/ 99 h 141"/>
              <a:gd name="T16" fmla="*/ 8 w 140"/>
              <a:gd name="T17" fmla="*/ 8 h 141"/>
              <a:gd name="T18" fmla="*/ 132 w 140"/>
              <a:gd name="T19" fmla="*/ 54 h 141"/>
              <a:gd name="T20" fmla="*/ 140 w 140"/>
              <a:gd name="T21" fmla="*/ 0 h 141"/>
              <a:gd name="T22" fmla="*/ 0 w 140"/>
              <a:gd name="T23" fmla="*/ 107 h 141"/>
              <a:gd name="T24" fmla="*/ 87 w 140"/>
              <a:gd name="T25" fmla="*/ 99 h 141"/>
              <a:gd name="T26" fmla="*/ 140 w 140"/>
              <a:gd name="T27" fmla="*/ 103 h 141"/>
              <a:gd name="T28" fmla="*/ 140 w 140"/>
              <a:gd name="T29" fmla="*/ 107 h 141"/>
              <a:gd name="T30" fmla="*/ 119 w 140"/>
              <a:gd name="T31" fmla="*/ 115 h 141"/>
              <a:gd name="T32" fmla="*/ 130 w 140"/>
              <a:gd name="T33" fmla="*/ 124 h 141"/>
              <a:gd name="T34" fmla="*/ 135 w 140"/>
              <a:gd name="T35" fmla="*/ 108 h 141"/>
              <a:gd name="T36" fmla="*/ 99 w 140"/>
              <a:gd name="T37" fmla="*/ 131 h 141"/>
              <a:gd name="T38" fmla="*/ 112 w 140"/>
              <a:gd name="T39" fmla="*/ 115 h 141"/>
              <a:gd name="T40" fmla="*/ 89 w 140"/>
              <a:gd name="T41" fmla="*/ 137 h 141"/>
              <a:gd name="T42" fmla="*/ 25 w 140"/>
              <a:gd name="T43" fmla="*/ 37 h 141"/>
              <a:gd name="T44" fmla="*/ 115 w 140"/>
              <a:gd name="T45" fmla="*/ 41 h 141"/>
              <a:gd name="T46" fmla="*/ 100 w 140"/>
              <a:gd name="T47" fmla="*/ 53 h 141"/>
              <a:gd name="T48" fmla="*/ 25 w 140"/>
              <a:gd name="T49" fmla="*/ 57 h 141"/>
              <a:gd name="T50" fmla="*/ 100 w 140"/>
              <a:gd name="T51" fmla="*/ 53 h 141"/>
              <a:gd name="T52" fmla="*/ 25 w 140"/>
              <a:gd name="T53" fmla="*/ 45 h 141"/>
              <a:gd name="T54" fmla="*/ 115 w 140"/>
              <a:gd name="T55" fmla="*/ 49 h 141"/>
              <a:gd name="T56" fmla="*/ 37 w 140"/>
              <a:gd name="T57" fmla="*/ 16 h 141"/>
              <a:gd name="T58" fmla="*/ 107 w 140"/>
              <a:gd name="T59" fmla="*/ 29 h 141"/>
              <a:gd name="T60" fmla="*/ 37 w 140"/>
              <a:gd name="T61" fmla="*/ 16 h 141"/>
              <a:gd name="T62" fmla="*/ 101 w 140"/>
              <a:gd name="T63" fmla="*/ 82 h 141"/>
              <a:gd name="T64" fmla="*/ 129 w 140"/>
              <a:gd name="T65" fmla="*/ 82 h 141"/>
              <a:gd name="T66" fmla="*/ 139 w 140"/>
              <a:gd name="T67" fmla="*/ 82 h 141"/>
              <a:gd name="T68" fmla="*/ 91 w 140"/>
              <a:gd name="T69" fmla="*/ 82 h 141"/>
              <a:gd name="T70" fmla="*/ 139 w 140"/>
              <a:gd name="T71" fmla="*/ 82 h 141"/>
              <a:gd name="T72" fmla="*/ 97 w 140"/>
              <a:gd name="T73" fmla="*/ 82 h 141"/>
              <a:gd name="T74" fmla="*/ 133 w 140"/>
              <a:gd name="T75" fmla="*/ 8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1">
                <a:moveTo>
                  <a:pt x="85" y="70"/>
                </a:moveTo>
                <a:cubicBezTo>
                  <a:pt x="25" y="70"/>
                  <a:pt x="25" y="70"/>
                  <a:pt x="25" y="70"/>
                </a:cubicBezTo>
                <a:cubicBezTo>
                  <a:pt x="25" y="74"/>
                  <a:pt x="25" y="74"/>
                  <a:pt x="25" y="74"/>
                </a:cubicBezTo>
                <a:cubicBezTo>
                  <a:pt x="84" y="74"/>
                  <a:pt x="84" y="74"/>
                  <a:pt x="84" y="74"/>
                </a:cubicBezTo>
                <a:cubicBezTo>
                  <a:pt x="84" y="73"/>
                  <a:pt x="84" y="71"/>
                  <a:pt x="85" y="70"/>
                </a:cubicBezTo>
                <a:close/>
                <a:moveTo>
                  <a:pt x="90" y="62"/>
                </a:moveTo>
                <a:cubicBezTo>
                  <a:pt x="25" y="62"/>
                  <a:pt x="25" y="62"/>
                  <a:pt x="25" y="62"/>
                </a:cubicBezTo>
                <a:cubicBezTo>
                  <a:pt x="25" y="66"/>
                  <a:pt x="25" y="66"/>
                  <a:pt x="25" y="66"/>
                </a:cubicBezTo>
                <a:cubicBezTo>
                  <a:pt x="87" y="66"/>
                  <a:pt x="87" y="66"/>
                  <a:pt x="87" y="66"/>
                </a:cubicBezTo>
                <a:cubicBezTo>
                  <a:pt x="88" y="64"/>
                  <a:pt x="89" y="63"/>
                  <a:pt x="90" y="62"/>
                </a:cubicBezTo>
                <a:close/>
                <a:moveTo>
                  <a:pt x="25" y="82"/>
                </a:moveTo>
                <a:cubicBezTo>
                  <a:pt x="83" y="82"/>
                  <a:pt x="83" y="82"/>
                  <a:pt x="83" y="82"/>
                </a:cubicBezTo>
                <a:cubicBezTo>
                  <a:pt x="83" y="81"/>
                  <a:pt x="83" y="79"/>
                  <a:pt x="83" y="78"/>
                </a:cubicBezTo>
                <a:cubicBezTo>
                  <a:pt x="25" y="78"/>
                  <a:pt x="25" y="78"/>
                  <a:pt x="25" y="78"/>
                </a:cubicBezTo>
                <a:lnTo>
                  <a:pt x="25" y="82"/>
                </a:lnTo>
                <a:close/>
                <a:moveTo>
                  <a:pt x="87" y="99"/>
                </a:moveTo>
                <a:cubicBezTo>
                  <a:pt x="8" y="99"/>
                  <a:pt x="8" y="99"/>
                  <a:pt x="8" y="99"/>
                </a:cubicBezTo>
                <a:cubicBezTo>
                  <a:pt x="8" y="8"/>
                  <a:pt x="8" y="8"/>
                  <a:pt x="8" y="8"/>
                </a:cubicBezTo>
                <a:cubicBezTo>
                  <a:pt x="132" y="8"/>
                  <a:pt x="132" y="8"/>
                  <a:pt x="132" y="8"/>
                </a:cubicBezTo>
                <a:cubicBezTo>
                  <a:pt x="132" y="54"/>
                  <a:pt x="132" y="54"/>
                  <a:pt x="132" y="54"/>
                </a:cubicBezTo>
                <a:cubicBezTo>
                  <a:pt x="135" y="56"/>
                  <a:pt x="138" y="58"/>
                  <a:pt x="140" y="61"/>
                </a:cubicBezTo>
                <a:cubicBezTo>
                  <a:pt x="140" y="0"/>
                  <a:pt x="140" y="0"/>
                  <a:pt x="140" y="0"/>
                </a:cubicBezTo>
                <a:cubicBezTo>
                  <a:pt x="0" y="0"/>
                  <a:pt x="0" y="0"/>
                  <a:pt x="0" y="0"/>
                </a:cubicBezTo>
                <a:cubicBezTo>
                  <a:pt x="0" y="107"/>
                  <a:pt x="0" y="107"/>
                  <a:pt x="0" y="107"/>
                </a:cubicBezTo>
                <a:cubicBezTo>
                  <a:pt x="94" y="107"/>
                  <a:pt x="94" y="107"/>
                  <a:pt x="94" y="107"/>
                </a:cubicBezTo>
                <a:cubicBezTo>
                  <a:pt x="91" y="104"/>
                  <a:pt x="89" y="102"/>
                  <a:pt x="87" y="99"/>
                </a:cubicBezTo>
                <a:close/>
                <a:moveTo>
                  <a:pt x="140" y="107"/>
                </a:moveTo>
                <a:cubicBezTo>
                  <a:pt x="140" y="103"/>
                  <a:pt x="140" y="103"/>
                  <a:pt x="140" y="103"/>
                </a:cubicBezTo>
                <a:cubicBezTo>
                  <a:pt x="139" y="105"/>
                  <a:pt x="138" y="106"/>
                  <a:pt x="136" y="107"/>
                </a:cubicBezTo>
                <a:lnTo>
                  <a:pt x="140" y="107"/>
                </a:lnTo>
                <a:close/>
                <a:moveTo>
                  <a:pt x="135" y="108"/>
                </a:moveTo>
                <a:cubicBezTo>
                  <a:pt x="130" y="112"/>
                  <a:pt x="125" y="114"/>
                  <a:pt x="119" y="115"/>
                </a:cubicBezTo>
                <a:cubicBezTo>
                  <a:pt x="124" y="134"/>
                  <a:pt x="124" y="134"/>
                  <a:pt x="124" y="134"/>
                </a:cubicBezTo>
                <a:cubicBezTo>
                  <a:pt x="130" y="124"/>
                  <a:pt x="130" y="124"/>
                  <a:pt x="130" y="124"/>
                </a:cubicBezTo>
                <a:cubicBezTo>
                  <a:pt x="140" y="130"/>
                  <a:pt x="140" y="130"/>
                  <a:pt x="140" y="130"/>
                </a:cubicBezTo>
                <a:lnTo>
                  <a:pt x="135" y="108"/>
                </a:lnTo>
                <a:close/>
                <a:moveTo>
                  <a:pt x="89" y="137"/>
                </a:moveTo>
                <a:cubicBezTo>
                  <a:pt x="99" y="131"/>
                  <a:pt x="99" y="131"/>
                  <a:pt x="99" y="131"/>
                </a:cubicBezTo>
                <a:cubicBezTo>
                  <a:pt x="105" y="141"/>
                  <a:pt x="105" y="141"/>
                  <a:pt x="105" y="141"/>
                </a:cubicBezTo>
                <a:cubicBezTo>
                  <a:pt x="112" y="115"/>
                  <a:pt x="112" y="115"/>
                  <a:pt x="112" y="115"/>
                </a:cubicBezTo>
                <a:cubicBezTo>
                  <a:pt x="106" y="114"/>
                  <a:pt x="101" y="112"/>
                  <a:pt x="96" y="109"/>
                </a:cubicBezTo>
                <a:lnTo>
                  <a:pt x="89" y="137"/>
                </a:lnTo>
                <a:close/>
                <a:moveTo>
                  <a:pt x="115" y="37"/>
                </a:moveTo>
                <a:cubicBezTo>
                  <a:pt x="25" y="37"/>
                  <a:pt x="25" y="37"/>
                  <a:pt x="25" y="37"/>
                </a:cubicBezTo>
                <a:cubicBezTo>
                  <a:pt x="25" y="41"/>
                  <a:pt x="25" y="41"/>
                  <a:pt x="25" y="41"/>
                </a:cubicBezTo>
                <a:cubicBezTo>
                  <a:pt x="115" y="41"/>
                  <a:pt x="115" y="41"/>
                  <a:pt x="115" y="41"/>
                </a:cubicBezTo>
                <a:lnTo>
                  <a:pt x="115" y="37"/>
                </a:lnTo>
                <a:close/>
                <a:moveTo>
                  <a:pt x="100" y="53"/>
                </a:moveTo>
                <a:cubicBezTo>
                  <a:pt x="25" y="53"/>
                  <a:pt x="25" y="53"/>
                  <a:pt x="25" y="53"/>
                </a:cubicBezTo>
                <a:cubicBezTo>
                  <a:pt x="25" y="57"/>
                  <a:pt x="25" y="57"/>
                  <a:pt x="25" y="57"/>
                </a:cubicBezTo>
                <a:cubicBezTo>
                  <a:pt x="94" y="57"/>
                  <a:pt x="94" y="57"/>
                  <a:pt x="94" y="57"/>
                </a:cubicBezTo>
                <a:cubicBezTo>
                  <a:pt x="96" y="56"/>
                  <a:pt x="98" y="54"/>
                  <a:pt x="100" y="53"/>
                </a:cubicBezTo>
                <a:close/>
                <a:moveTo>
                  <a:pt x="115" y="45"/>
                </a:moveTo>
                <a:cubicBezTo>
                  <a:pt x="25" y="45"/>
                  <a:pt x="25" y="45"/>
                  <a:pt x="25" y="45"/>
                </a:cubicBezTo>
                <a:cubicBezTo>
                  <a:pt x="25" y="49"/>
                  <a:pt x="25" y="49"/>
                  <a:pt x="25" y="49"/>
                </a:cubicBezTo>
                <a:cubicBezTo>
                  <a:pt x="115" y="49"/>
                  <a:pt x="115" y="49"/>
                  <a:pt x="115" y="49"/>
                </a:cubicBezTo>
                <a:lnTo>
                  <a:pt x="115" y="45"/>
                </a:lnTo>
                <a:close/>
                <a:moveTo>
                  <a:pt x="37" y="16"/>
                </a:moveTo>
                <a:cubicBezTo>
                  <a:pt x="37" y="29"/>
                  <a:pt x="37" y="29"/>
                  <a:pt x="37" y="29"/>
                </a:cubicBezTo>
                <a:cubicBezTo>
                  <a:pt x="107" y="29"/>
                  <a:pt x="107" y="29"/>
                  <a:pt x="107" y="29"/>
                </a:cubicBezTo>
                <a:cubicBezTo>
                  <a:pt x="107" y="16"/>
                  <a:pt x="107" y="16"/>
                  <a:pt x="107" y="16"/>
                </a:cubicBezTo>
                <a:lnTo>
                  <a:pt x="37" y="16"/>
                </a:lnTo>
                <a:close/>
                <a:moveTo>
                  <a:pt x="115" y="68"/>
                </a:moveTo>
                <a:cubicBezTo>
                  <a:pt x="107" y="68"/>
                  <a:pt x="101" y="75"/>
                  <a:pt x="101" y="82"/>
                </a:cubicBezTo>
                <a:cubicBezTo>
                  <a:pt x="101" y="90"/>
                  <a:pt x="107" y="96"/>
                  <a:pt x="115" y="96"/>
                </a:cubicBezTo>
                <a:cubicBezTo>
                  <a:pt x="123" y="96"/>
                  <a:pt x="129" y="90"/>
                  <a:pt x="129" y="82"/>
                </a:cubicBezTo>
                <a:cubicBezTo>
                  <a:pt x="129" y="75"/>
                  <a:pt x="123" y="68"/>
                  <a:pt x="115" y="68"/>
                </a:cubicBezTo>
                <a:close/>
                <a:moveTo>
                  <a:pt x="139" y="82"/>
                </a:moveTo>
                <a:cubicBezTo>
                  <a:pt x="139" y="69"/>
                  <a:pt x="128" y="58"/>
                  <a:pt x="115" y="58"/>
                </a:cubicBezTo>
                <a:cubicBezTo>
                  <a:pt x="102" y="58"/>
                  <a:pt x="91" y="69"/>
                  <a:pt x="91" y="82"/>
                </a:cubicBezTo>
                <a:cubicBezTo>
                  <a:pt x="91" y="96"/>
                  <a:pt x="102" y="106"/>
                  <a:pt x="115" y="106"/>
                </a:cubicBezTo>
                <a:cubicBezTo>
                  <a:pt x="128" y="106"/>
                  <a:pt x="139" y="96"/>
                  <a:pt x="139" y="82"/>
                </a:cubicBezTo>
                <a:close/>
                <a:moveTo>
                  <a:pt x="115" y="100"/>
                </a:moveTo>
                <a:cubicBezTo>
                  <a:pt x="105" y="100"/>
                  <a:pt x="97" y="92"/>
                  <a:pt x="97" y="82"/>
                </a:cubicBezTo>
                <a:cubicBezTo>
                  <a:pt x="97" y="72"/>
                  <a:pt x="105" y="64"/>
                  <a:pt x="115" y="64"/>
                </a:cubicBezTo>
                <a:cubicBezTo>
                  <a:pt x="125" y="64"/>
                  <a:pt x="133" y="72"/>
                  <a:pt x="133" y="82"/>
                </a:cubicBezTo>
                <a:cubicBezTo>
                  <a:pt x="133" y="92"/>
                  <a:pt x="125" y="100"/>
                  <a:pt x="115" y="100"/>
                </a:cubicBezTo>
                <a:close/>
              </a:path>
            </a:pathLst>
          </a:custGeom>
          <a:solidFill>
            <a:schemeClr val="bg1"/>
          </a:solidFill>
          <a:ln>
            <a:noFill/>
          </a:ln>
        </p:spPr>
        <p:txBody>
          <a:bodyPr vert="horz" wrap="square" lIns="91440" tIns="45720" rIns="91440" bIns="45720" numCol="1" anchor="t" anchorCtr="0" compatLnSpc="1"/>
          <a:lstStyle/>
          <a:p>
            <a:endParaRPr lang="en-US"/>
          </a:p>
        </p:txBody>
      </p:sp>
      <p:grpSp>
        <p:nvGrpSpPr>
          <p:cNvPr id="16" name="组合 15"/>
          <p:cNvGrpSpPr/>
          <p:nvPr/>
        </p:nvGrpSpPr>
        <p:grpSpPr>
          <a:xfrm>
            <a:off x="3699986" y="4493258"/>
            <a:ext cx="447675" cy="513080"/>
            <a:chOff x="6098443" y="4495115"/>
            <a:chExt cx="378388" cy="476437"/>
          </a:xfrm>
          <a:solidFill>
            <a:schemeClr val="bg1"/>
          </a:solidFill>
        </p:grpSpPr>
        <p:sp>
          <p:nvSpPr>
            <p:cNvPr id="29" name="Freeform 66"/>
            <p:cNvSpPr>
              <a:spLocks noEditPoints="1"/>
            </p:cNvSpPr>
            <p:nvPr/>
          </p:nvSpPr>
          <p:spPr bwMode="auto">
            <a:xfrm>
              <a:off x="6098443" y="4495115"/>
              <a:ext cx="378388" cy="476437"/>
            </a:xfrm>
            <a:custGeom>
              <a:avLst/>
              <a:gdLst>
                <a:gd name="T0" fmla="*/ 0 w 138"/>
                <a:gd name="T1" fmla="*/ 69 h 174"/>
                <a:gd name="T2" fmla="*/ 138 w 138"/>
                <a:gd name="T3" fmla="*/ 69 h 174"/>
                <a:gd name="T4" fmla="*/ 114 w 138"/>
                <a:gd name="T5" fmla="*/ 81 h 174"/>
                <a:gd name="T6" fmla="*/ 110 w 138"/>
                <a:gd name="T7" fmla="*/ 89 h 174"/>
                <a:gd name="T8" fmla="*/ 101 w 138"/>
                <a:gd name="T9" fmla="*/ 89 h 174"/>
                <a:gd name="T10" fmla="*/ 101 w 138"/>
                <a:gd name="T11" fmla="*/ 101 h 174"/>
                <a:gd name="T12" fmla="*/ 94 w 138"/>
                <a:gd name="T13" fmla="*/ 107 h 174"/>
                <a:gd name="T14" fmla="*/ 85 w 138"/>
                <a:gd name="T15" fmla="*/ 102 h 174"/>
                <a:gd name="T16" fmla="*/ 79 w 138"/>
                <a:gd name="T17" fmla="*/ 112 h 174"/>
                <a:gd name="T18" fmla="*/ 70 w 138"/>
                <a:gd name="T19" fmla="*/ 114 h 174"/>
                <a:gd name="T20" fmla="*/ 65 w 138"/>
                <a:gd name="T21" fmla="*/ 105 h 174"/>
                <a:gd name="T22" fmla="*/ 55 w 138"/>
                <a:gd name="T23" fmla="*/ 111 h 174"/>
                <a:gd name="T24" fmla="*/ 47 w 138"/>
                <a:gd name="T25" fmla="*/ 108 h 174"/>
                <a:gd name="T26" fmla="*/ 47 w 138"/>
                <a:gd name="T27" fmla="*/ 98 h 174"/>
                <a:gd name="T28" fmla="*/ 35 w 138"/>
                <a:gd name="T29" fmla="*/ 98 h 174"/>
                <a:gd name="T30" fmla="*/ 29 w 138"/>
                <a:gd name="T31" fmla="*/ 91 h 174"/>
                <a:gd name="T32" fmla="*/ 34 w 138"/>
                <a:gd name="T33" fmla="*/ 83 h 174"/>
                <a:gd name="T34" fmla="*/ 24 w 138"/>
                <a:gd name="T35" fmla="*/ 77 h 174"/>
                <a:gd name="T36" fmla="*/ 23 w 138"/>
                <a:gd name="T37" fmla="*/ 68 h 174"/>
                <a:gd name="T38" fmla="*/ 31 w 138"/>
                <a:gd name="T39" fmla="*/ 63 h 174"/>
                <a:gd name="T40" fmla="*/ 25 w 138"/>
                <a:gd name="T41" fmla="*/ 53 h 174"/>
                <a:gd name="T42" fmla="*/ 28 w 138"/>
                <a:gd name="T43" fmla="*/ 45 h 174"/>
                <a:gd name="T44" fmla="*/ 38 w 138"/>
                <a:gd name="T45" fmla="*/ 44 h 174"/>
                <a:gd name="T46" fmla="*/ 38 w 138"/>
                <a:gd name="T47" fmla="*/ 32 h 174"/>
                <a:gd name="T48" fmla="*/ 45 w 138"/>
                <a:gd name="T49" fmla="*/ 27 h 174"/>
                <a:gd name="T50" fmla="*/ 54 w 138"/>
                <a:gd name="T51" fmla="*/ 32 h 174"/>
                <a:gd name="T52" fmla="*/ 59 w 138"/>
                <a:gd name="T53" fmla="*/ 21 h 174"/>
                <a:gd name="T54" fmla="*/ 68 w 138"/>
                <a:gd name="T55" fmla="*/ 20 h 174"/>
                <a:gd name="T56" fmla="*/ 73 w 138"/>
                <a:gd name="T57" fmla="*/ 29 h 174"/>
                <a:gd name="T58" fmla="*/ 83 w 138"/>
                <a:gd name="T59" fmla="*/ 22 h 174"/>
                <a:gd name="T60" fmla="*/ 92 w 138"/>
                <a:gd name="T61" fmla="*/ 26 h 174"/>
                <a:gd name="T62" fmla="*/ 92 w 138"/>
                <a:gd name="T63" fmla="*/ 36 h 174"/>
                <a:gd name="T64" fmla="*/ 104 w 138"/>
                <a:gd name="T65" fmla="*/ 35 h 174"/>
                <a:gd name="T66" fmla="*/ 109 w 138"/>
                <a:gd name="T67" fmla="*/ 43 h 174"/>
                <a:gd name="T68" fmla="*/ 105 w 138"/>
                <a:gd name="T69" fmla="*/ 51 h 174"/>
                <a:gd name="T70" fmla="*/ 115 w 138"/>
                <a:gd name="T71" fmla="*/ 57 h 174"/>
                <a:gd name="T72" fmla="*/ 116 w 138"/>
                <a:gd name="T73" fmla="*/ 66 h 174"/>
                <a:gd name="T74" fmla="*/ 108 w 138"/>
                <a:gd name="T75" fmla="*/ 71 h 174"/>
                <a:gd name="T76" fmla="*/ 114 w 138"/>
                <a:gd name="T77" fmla="*/ 8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8" h="174">
                  <a:moveTo>
                    <a:pt x="69" y="0"/>
                  </a:moveTo>
                  <a:cubicBezTo>
                    <a:pt x="31" y="0"/>
                    <a:pt x="0" y="31"/>
                    <a:pt x="0" y="69"/>
                  </a:cubicBezTo>
                  <a:cubicBezTo>
                    <a:pt x="0" y="107"/>
                    <a:pt x="69" y="174"/>
                    <a:pt x="69" y="174"/>
                  </a:cubicBezTo>
                  <a:cubicBezTo>
                    <a:pt x="69" y="174"/>
                    <a:pt x="138" y="107"/>
                    <a:pt x="138" y="69"/>
                  </a:cubicBezTo>
                  <a:cubicBezTo>
                    <a:pt x="138" y="31"/>
                    <a:pt x="107" y="0"/>
                    <a:pt x="69" y="0"/>
                  </a:cubicBezTo>
                  <a:close/>
                  <a:moveTo>
                    <a:pt x="114" y="81"/>
                  </a:moveTo>
                  <a:cubicBezTo>
                    <a:pt x="113" y="83"/>
                    <a:pt x="113" y="83"/>
                    <a:pt x="113" y="83"/>
                  </a:cubicBezTo>
                  <a:cubicBezTo>
                    <a:pt x="110" y="89"/>
                    <a:pt x="110" y="89"/>
                    <a:pt x="110" y="89"/>
                  </a:cubicBezTo>
                  <a:cubicBezTo>
                    <a:pt x="109" y="92"/>
                    <a:pt x="109" y="92"/>
                    <a:pt x="109" y="92"/>
                  </a:cubicBezTo>
                  <a:cubicBezTo>
                    <a:pt x="101" y="89"/>
                    <a:pt x="101" y="89"/>
                    <a:pt x="101" y="89"/>
                  </a:cubicBezTo>
                  <a:cubicBezTo>
                    <a:pt x="99" y="91"/>
                    <a:pt x="98" y="93"/>
                    <a:pt x="97" y="94"/>
                  </a:cubicBezTo>
                  <a:cubicBezTo>
                    <a:pt x="101" y="101"/>
                    <a:pt x="101" y="101"/>
                    <a:pt x="101" y="101"/>
                  </a:cubicBezTo>
                  <a:cubicBezTo>
                    <a:pt x="99" y="103"/>
                    <a:pt x="99" y="103"/>
                    <a:pt x="99" y="103"/>
                  </a:cubicBezTo>
                  <a:cubicBezTo>
                    <a:pt x="94" y="107"/>
                    <a:pt x="94" y="107"/>
                    <a:pt x="94" y="107"/>
                  </a:cubicBezTo>
                  <a:cubicBezTo>
                    <a:pt x="92" y="108"/>
                    <a:pt x="92" y="108"/>
                    <a:pt x="92" y="108"/>
                  </a:cubicBezTo>
                  <a:cubicBezTo>
                    <a:pt x="85" y="102"/>
                    <a:pt x="85" y="102"/>
                    <a:pt x="85" y="102"/>
                  </a:cubicBezTo>
                  <a:cubicBezTo>
                    <a:pt x="83" y="103"/>
                    <a:pt x="81" y="103"/>
                    <a:pt x="79" y="104"/>
                  </a:cubicBezTo>
                  <a:cubicBezTo>
                    <a:pt x="79" y="112"/>
                    <a:pt x="79" y="112"/>
                    <a:pt x="79" y="112"/>
                  </a:cubicBezTo>
                  <a:cubicBezTo>
                    <a:pt x="77" y="113"/>
                    <a:pt x="77" y="113"/>
                    <a:pt x="77" y="113"/>
                  </a:cubicBezTo>
                  <a:cubicBezTo>
                    <a:pt x="70" y="114"/>
                    <a:pt x="70" y="114"/>
                    <a:pt x="70" y="114"/>
                  </a:cubicBezTo>
                  <a:cubicBezTo>
                    <a:pt x="68" y="114"/>
                    <a:pt x="68" y="114"/>
                    <a:pt x="68" y="114"/>
                  </a:cubicBezTo>
                  <a:cubicBezTo>
                    <a:pt x="65" y="105"/>
                    <a:pt x="65" y="105"/>
                    <a:pt x="65" y="105"/>
                  </a:cubicBezTo>
                  <a:cubicBezTo>
                    <a:pt x="63" y="105"/>
                    <a:pt x="61" y="105"/>
                    <a:pt x="60" y="104"/>
                  </a:cubicBezTo>
                  <a:cubicBezTo>
                    <a:pt x="55" y="111"/>
                    <a:pt x="55" y="111"/>
                    <a:pt x="55" y="111"/>
                  </a:cubicBezTo>
                  <a:cubicBezTo>
                    <a:pt x="53" y="110"/>
                    <a:pt x="53" y="110"/>
                    <a:pt x="53" y="110"/>
                  </a:cubicBezTo>
                  <a:cubicBezTo>
                    <a:pt x="47" y="108"/>
                    <a:pt x="47" y="108"/>
                    <a:pt x="47" y="108"/>
                  </a:cubicBezTo>
                  <a:cubicBezTo>
                    <a:pt x="45" y="107"/>
                    <a:pt x="45" y="107"/>
                    <a:pt x="45" y="107"/>
                  </a:cubicBezTo>
                  <a:cubicBezTo>
                    <a:pt x="47" y="98"/>
                    <a:pt x="47" y="98"/>
                    <a:pt x="47" y="98"/>
                  </a:cubicBezTo>
                  <a:cubicBezTo>
                    <a:pt x="45" y="97"/>
                    <a:pt x="44" y="96"/>
                    <a:pt x="42" y="94"/>
                  </a:cubicBezTo>
                  <a:cubicBezTo>
                    <a:pt x="35" y="98"/>
                    <a:pt x="35" y="98"/>
                    <a:pt x="35" y="98"/>
                  </a:cubicBezTo>
                  <a:cubicBezTo>
                    <a:pt x="33" y="96"/>
                    <a:pt x="33" y="96"/>
                    <a:pt x="33" y="96"/>
                  </a:cubicBezTo>
                  <a:cubicBezTo>
                    <a:pt x="29" y="91"/>
                    <a:pt x="29" y="91"/>
                    <a:pt x="29" y="91"/>
                  </a:cubicBezTo>
                  <a:cubicBezTo>
                    <a:pt x="28" y="89"/>
                    <a:pt x="28" y="89"/>
                    <a:pt x="28" y="89"/>
                  </a:cubicBezTo>
                  <a:cubicBezTo>
                    <a:pt x="34" y="83"/>
                    <a:pt x="34" y="83"/>
                    <a:pt x="34" y="83"/>
                  </a:cubicBezTo>
                  <a:cubicBezTo>
                    <a:pt x="33" y="81"/>
                    <a:pt x="32" y="79"/>
                    <a:pt x="32" y="77"/>
                  </a:cubicBezTo>
                  <a:cubicBezTo>
                    <a:pt x="24" y="77"/>
                    <a:pt x="24" y="77"/>
                    <a:pt x="24" y="77"/>
                  </a:cubicBezTo>
                  <a:cubicBezTo>
                    <a:pt x="23" y="74"/>
                    <a:pt x="23" y="74"/>
                    <a:pt x="23" y="74"/>
                  </a:cubicBezTo>
                  <a:cubicBezTo>
                    <a:pt x="23" y="68"/>
                    <a:pt x="23" y="68"/>
                    <a:pt x="23" y="68"/>
                  </a:cubicBezTo>
                  <a:cubicBezTo>
                    <a:pt x="22" y="66"/>
                    <a:pt x="22" y="66"/>
                    <a:pt x="22" y="66"/>
                  </a:cubicBezTo>
                  <a:cubicBezTo>
                    <a:pt x="31" y="63"/>
                    <a:pt x="31" y="63"/>
                    <a:pt x="31" y="63"/>
                  </a:cubicBezTo>
                  <a:cubicBezTo>
                    <a:pt x="31" y="61"/>
                    <a:pt x="31" y="59"/>
                    <a:pt x="32" y="57"/>
                  </a:cubicBezTo>
                  <a:cubicBezTo>
                    <a:pt x="25" y="53"/>
                    <a:pt x="25" y="53"/>
                    <a:pt x="25" y="53"/>
                  </a:cubicBezTo>
                  <a:cubicBezTo>
                    <a:pt x="26" y="50"/>
                    <a:pt x="26" y="50"/>
                    <a:pt x="26" y="50"/>
                  </a:cubicBezTo>
                  <a:cubicBezTo>
                    <a:pt x="28" y="45"/>
                    <a:pt x="28" y="45"/>
                    <a:pt x="28" y="45"/>
                  </a:cubicBezTo>
                  <a:cubicBezTo>
                    <a:pt x="29" y="42"/>
                    <a:pt x="29" y="42"/>
                    <a:pt x="29" y="42"/>
                  </a:cubicBezTo>
                  <a:cubicBezTo>
                    <a:pt x="38" y="44"/>
                    <a:pt x="38" y="44"/>
                    <a:pt x="38" y="44"/>
                  </a:cubicBezTo>
                  <a:cubicBezTo>
                    <a:pt x="39" y="43"/>
                    <a:pt x="41" y="41"/>
                    <a:pt x="42" y="40"/>
                  </a:cubicBezTo>
                  <a:cubicBezTo>
                    <a:pt x="38" y="32"/>
                    <a:pt x="38" y="32"/>
                    <a:pt x="38" y="32"/>
                  </a:cubicBezTo>
                  <a:cubicBezTo>
                    <a:pt x="40" y="31"/>
                    <a:pt x="40" y="31"/>
                    <a:pt x="40" y="31"/>
                  </a:cubicBezTo>
                  <a:cubicBezTo>
                    <a:pt x="45" y="27"/>
                    <a:pt x="45" y="27"/>
                    <a:pt x="45" y="27"/>
                  </a:cubicBezTo>
                  <a:cubicBezTo>
                    <a:pt x="47" y="26"/>
                    <a:pt x="47" y="26"/>
                    <a:pt x="47" y="26"/>
                  </a:cubicBezTo>
                  <a:cubicBezTo>
                    <a:pt x="54" y="32"/>
                    <a:pt x="54" y="32"/>
                    <a:pt x="54" y="32"/>
                  </a:cubicBezTo>
                  <a:cubicBezTo>
                    <a:pt x="55" y="31"/>
                    <a:pt x="57" y="30"/>
                    <a:pt x="59" y="30"/>
                  </a:cubicBezTo>
                  <a:cubicBezTo>
                    <a:pt x="59" y="21"/>
                    <a:pt x="59" y="21"/>
                    <a:pt x="59" y="21"/>
                  </a:cubicBezTo>
                  <a:cubicBezTo>
                    <a:pt x="62" y="21"/>
                    <a:pt x="62" y="21"/>
                    <a:pt x="62" y="21"/>
                  </a:cubicBezTo>
                  <a:cubicBezTo>
                    <a:pt x="68" y="20"/>
                    <a:pt x="68" y="20"/>
                    <a:pt x="68" y="20"/>
                  </a:cubicBezTo>
                  <a:cubicBezTo>
                    <a:pt x="71" y="20"/>
                    <a:pt x="71" y="20"/>
                    <a:pt x="71" y="20"/>
                  </a:cubicBezTo>
                  <a:cubicBezTo>
                    <a:pt x="73" y="29"/>
                    <a:pt x="73" y="29"/>
                    <a:pt x="73" y="29"/>
                  </a:cubicBezTo>
                  <a:cubicBezTo>
                    <a:pt x="75" y="29"/>
                    <a:pt x="77" y="29"/>
                    <a:pt x="79" y="30"/>
                  </a:cubicBezTo>
                  <a:cubicBezTo>
                    <a:pt x="83" y="22"/>
                    <a:pt x="83" y="22"/>
                    <a:pt x="83" y="22"/>
                  </a:cubicBezTo>
                  <a:cubicBezTo>
                    <a:pt x="86" y="23"/>
                    <a:pt x="86" y="23"/>
                    <a:pt x="86" y="23"/>
                  </a:cubicBezTo>
                  <a:cubicBezTo>
                    <a:pt x="92" y="26"/>
                    <a:pt x="92" y="26"/>
                    <a:pt x="92" y="26"/>
                  </a:cubicBezTo>
                  <a:cubicBezTo>
                    <a:pt x="94" y="27"/>
                    <a:pt x="94" y="27"/>
                    <a:pt x="94" y="27"/>
                  </a:cubicBezTo>
                  <a:cubicBezTo>
                    <a:pt x="92" y="36"/>
                    <a:pt x="92" y="36"/>
                    <a:pt x="92" y="36"/>
                  </a:cubicBezTo>
                  <a:cubicBezTo>
                    <a:pt x="93" y="37"/>
                    <a:pt x="95" y="38"/>
                    <a:pt x="96" y="39"/>
                  </a:cubicBezTo>
                  <a:cubicBezTo>
                    <a:pt x="104" y="35"/>
                    <a:pt x="104" y="35"/>
                    <a:pt x="104" y="35"/>
                  </a:cubicBezTo>
                  <a:cubicBezTo>
                    <a:pt x="105" y="37"/>
                    <a:pt x="105" y="37"/>
                    <a:pt x="105" y="37"/>
                  </a:cubicBezTo>
                  <a:cubicBezTo>
                    <a:pt x="109" y="43"/>
                    <a:pt x="109" y="43"/>
                    <a:pt x="109" y="43"/>
                  </a:cubicBezTo>
                  <a:cubicBezTo>
                    <a:pt x="111" y="45"/>
                    <a:pt x="111" y="45"/>
                    <a:pt x="111" y="45"/>
                  </a:cubicBezTo>
                  <a:cubicBezTo>
                    <a:pt x="105" y="51"/>
                    <a:pt x="105" y="51"/>
                    <a:pt x="105" y="51"/>
                  </a:cubicBezTo>
                  <a:cubicBezTo>
                    <a:pt x="105" y="53"/>
                    <a:pt x="106" y="55"/>
                    <a:pt x="107" y="57"/>
                  </a:cubicBezTo>
                  <a:cubicBezTo>
                    <a:pt x="115" y="57"/>
                    <a:pt x="115" y="57"/>
                    <a:pt x="115" y="57"/>
                  </a:cubicBezTo>
                  <a:cubicBezTo>
                    <a:pt x="115" y="59"/>
                    <a:pt x="115" y="59"/>
                    <a:pt x="115" y="59"/>
                  </a:cubicBezTo>
                  <a:cubicBezTo>
                    <a:pt x="116" y="66"/>
                    <a:pt x="116" y="66"/>
                    <a:pt x="116" y="66"/>
                  </a:cubicBezTo>
                  <a:cubicBezTo>
                    <a:pt x="116" y="68"/>
                    <a:pt x="116" y="68"/>
                    <a:pt x="116" y="68"/>
                  </a:cubicBezTo>
                  <a:cubicBezTo>
                    <a:pt x="108" y="71"/>
                    <a:pt x="108" y="71"/>
                    <a:pt x="108" y="71"/>
                  </a:cubicBezTo>
                  <a:cubicBezTo>
                    <a:pt x="108" y="73"/>
                    <a:pt x="107" y="75"/>
                    <a:pt x="107" y="77"/>
                  </a:cubicBezTo>
                  <a:lnTo>
                    <a:pt x="114" y="81"/>
                  </a:lnTo>
                  <a:close/>
                </a:path>
              </a:pathLst>
            </a:custGeom>
            <a:grpFill/>
            <a:ln>
              <a:noFill/>
            </a:ln>
          </p:spPr>
          <p:txBody>
            <a:bodyPr vert="horz" wrap="square" lIns="91440" tIns="45720" rIns="91440" bIns="45720" numCol="1" anchor="t" anchorCtr="0" compatLnSpc="1"/>
            <a:lstStyle/>
            <a:p>
              <a:endParaRPr lang="en-US"/>
            </a:p>
          </p:txBody>
        </p:sp>
        <p:sp>
          <p:nvSpPr>
            <p:cNvPr id="17" name="Freeform 67"/>
            <p:cNvSpPr>
              <a:spLocks noEditPoints="1"/>
            </p:cNvSpPr>
            <p:nvPr/>
          </p:nvSpPr>
          <p:spPr bwMode="auto">
            <a:xfrm>
              <a:off x="6202016" y="4590402"/>
              <a:ext cx="174003" cy="172622"/>
            </a:xfrm>
            <a:custGeom>
              <a:avLst/>
              <a:gdLst>
                <a:gd name="T0" fmla="*/ 31 w 63"/>
                <a:gd name="T1" fmla="*/ 0 h 63"/>
                <a:gd name="T2" fmla="*/ 0 w 63"/>
                <a:gd name="T3" fmla="*/ 32 h 63"/>
                <a:gd name="T4" fmla="*/ 31 w 63"/>
                <a:gd name="T5" fmla="*/ 63 h 63"/>
                <a:gd name="T6" fmla="*/ 63 w 63"/>
                <a:gd name="T7" fmla="*/ 32 h 63"/>
                <a:gd name="T8" fmla="*/ 31 w 63"/>
                <a:gd name="T9" fmla="*/ 0 h 63"/>
                <a:gd name="T10" fmla="*/ 31 w 63"/>
                <a:gd name="T11" fmla="*/ 46 h 63"/>
                <a:gd name="T12" fmla="*/ 17 w 63"/>
                <a:gd name="T13" fmla="*/ 32 h 63"/>
                <a:gd name="T14" fmla="*/ 31 w 63"/>
                <a:gd name="T15" fmla="*/ 18 h 63"/>
                <a:gd name="T16" fmla="*/ 46 w 63"/>
                <a:gd name="T17" fmla="*/ 32 h 63"/>
                <a:gd name="T18" fmla="*/ 31 w 63"/>
                <a:gd name="T19" fmla="*/ 4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63">
                  <a:moveTo>
                    <a:pt x="31" y="0"/>
                  </a:moveTo>
                  <a:cubicBezTo>
                    <a:pt x="14" y="0"/>
                    <a:pt x="0" y="14"/>
                    <a:pt x="0" y="32"/>
                  </a:cubicBezTo>
                  <a:cubicBezTo>
                    <a:pt x="0" y="49"/>
                    <a:pt x="14" y="63"/>
                    <a:pt x="31" y="63"/>
                  </a:cubicBezTo>
                  <a:cubicBezTo>
                    <a:pt x="49" y="63"/>
                    <a:pt x="63" y="49"/>
                    <a:pt x="63" y="32"/>
                  </a:cubicBezTo>
                  <a:cubicBezTo>
                    <a:pt x="63" y="14"/>
                    <a:pt x="49" y="0"/>
                    <a:pt x="31" y="0"/>
                  </a:cubicBezTo>
                  <a:close/>
                  <a:moveTo>
                    <a:pt x="31" y="46"/>
                  </a:moveTo>
                  <a:cubicBezTo>
                    <a:pt x="23" y="46"/>
                    <a:pt x="17" y="40"/>
                    <a:pt x="17" y="32"/>
                  </a:cubicBezTo>
                  <a:cubicBezTo>
                    <a:pt x="17" y="24"/>
                    <a:pt x="23" y="18"/>
                    <a:pt x="31" y="18"/>
                  </a:cubicBezTo>
                  <a:cubicBezTo>
                    <a:pt x="39" y="18"/>
                    <a:pt x="46" y="24"/>
                    <a:pt x="46" y="32"/>
                  </a:cubicBezTo>
                  <a:cubicBezTo>
                    <a:pt x="46" y="40"/>
                    <a:pt x="39" y="46"/>
                    <a:pt x="31" y="46"/>
                  </a:cubicBezTo>
                  <a:close/>
                </a:path>
              </a:pathLst>
            </a:custGeom>
            <a:grpFill/>
            <a:ln>
              <a:noFill/>
            </a:ln>
          </p:spPr>
          <p:txBody>
            <a:bodyPr vert="horz" wrap="square" lIns="91440" tIns="45720" rIns="91440" bIns="45720" numCol="1" anchor="t" anchorCtr="0" compatLnSpc="1"/>
            <a:lstStyle/>
            <a:p>
              <a:endParaRPr lang="en-US"/>
            </a:p>
          </p:txBody>
        </p:sp>
      </p:grpSp>
      <p:sp>
        <p:nvSpPr>
          <p:cNvPr id="25" name="椭圆 24"/>
          <p:cNvSpPr/>
          <p:nvPr/>
        </p:nvSpPr>
        <p:spPr>
          <a:xfrm>
            <a:off x="1636713" y="1563276"/>
            <a:ext cx="121920" cy="1219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612275" y="4310166"/>
            <a:ext cx="121920" cy="1219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3854926" y="1563803"/>
            <a:ext cx="121920" cy="1219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3906361" y="4209413"/>
            <a:ext cx="121920" cy="1219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p:nvPr/>
        </p:nvGrpSpPr>
        <p:grpSpPr>
          <a:xfrm>
            <a:off x="0" y="454025"/>
            <a:ext cx="671830" cy="749300"/>
            <a:chOff x="0" y="1121"/>
            <a:chExt cx="1058" cy="1180"/>
          </a:xfrm>
        </p:grpSpPr>
        <p:sp>
          <p:nvSpPr>
            <p:cNvPr id="38" name="矩形 37"/>
            <p:cNvSpPr/>
            <p:nvPr/>
          </p:nvSpPr>
          <p:spPr>
            <a:xfrm>
              <a:off x="200" y="1321"/>
              <a:ext cx="859" cy="980"/>
            </a:xfrm>
            <a:prstGeom prst="rect">
              <a:avLst/>
            </a:prstGeom>
            <a:noFill/>
            <a:ln w="22225">
              <a:solidFill>
                <a:srgbClr val="11374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0" y="1121"/>
              <a:ext cx="859" cy="980"/>
            </a:xfrm>
            <a:prstGeom prst="rect">
              <a:avLst/>
            </a:prstGeom>
            <a:solidFill>
              <a:srgbClr val="AD1C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矩形 39"/>
          <p:cNvSpPr/>
          <p:nvPr/>
        </p:nvSpPr>
        <p:spPr>
          <a:xfrm>
            <a:off x="795655" y="556895"/>
            <a:ext cx="3461385" cy="64633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defRPr/>
            </a:pPr>
            <a:r>
              <a:rPr lang="zh-CN" altLang="en-US" sz="3600" kern="100" dirty="0">
                <a:latin typeface="字魂105号-简雅黑" panose="00000500000000000000" charset="-122"/>
                <a:ea typeface="字魂105号-简雅黑" panose="00000500000000000000" charset="-122"/>
                <a:cs typeface="Times New Roman" panose="02020603050405020304" pitchFamily="18" charset="0"/>
              </a:rPr>
              <a:t>项目整体设计</a:t>
            </a:r>
            <a:endParaRPr lang="zh-CN" altLang="en-US" sz="3600" kern="100" dirty="0">
              <a:solidFill>
                <a:schemeClr val="tx1"/>
              </a:solidFill>
              <a:latin typeface="字魂105号-简雅黑" panose="00000500000000000000" charset="-122"/>
              <a:ea typeface="字魂105号-简雅黑" panose="00000500000000000000" charset="-122"/>
              <a:cs typeface="Times New Roman" panose="02020603050405020304" pitchFamily="18" charset="0"/>
            </a:endParaRPr>
          </a:p>
        </p:txBody>
      </p:sp>
      <p:grpSp>
        <p:nvGrpSpPr>
          <p:cNvPr id="64" name="组合 63"/>
          <p:cNvGrpSpPr/>
          <p:nvPr/>
        </p:nvGrpSpPr>
        <p:grpSpPr>
          <a:xfrm>
            <a:off x="0" y="6631940"/>
            <a:ext cx="12191365" cy="226060"/>
            <a:chOff x="0" y="10444"/>
            <a:chExt cx="19199" cy="356"/>
          </a:xfrm>
        </p:grpSpPr>
        <p:sp>
          <p:nvSpPr>
            <p:cNvPr id="65" name="矩形 64"/>
            <p:cNvSpPr/>
            <p:nvPr/>
          </p:nvSpPr>
          <p:spPr>
            <a:xfrm>
              <a:off x="6595" y="10444"/>
              <a:ext cx="12605" cy="356"/>
            </a:xfrm>
            <a:prstGeom prst="rect">
              <a:avLst/>
            </a:prstGeom>
            <a:solidFill>
              <a:srgbClr val="1137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0" y="10444"/>
              <a:ext cx="12605" cy="356"/>
            </a:xfrm>
            <a:prstGeom prst="rect">
              <a:avLst/>
            </a:prstGeom>
            <a:solidFill>
              <a:srgbClr val="AD1C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文本框 40"/>
          <p:cNvSpPr txBox="1"/>
          <p:nvPr/>
        </p:nvSpPr>
        <p:spPr>
          <a:xfrm>
            <a:off x="927418" y="2656111"/>
            <a:ext cx="1557655" cy="61516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0000"/>
              </a:lnSpc>
            </a:pPr>
            <a:r>
              <a:rPr lang="zh-CN" altLang="en-US" sz="1600" dirty="0">
                <a:solidFill>
                  <a:schemeClr val="bg1"/>
                </a:solidFill>
                <a:latin typeface="字魂59号-创粗黑" panose="00000500000000000000" charset="-122"/>
                <a:ea typeface="字魂59号-创粗黑" panose="00000500000000000000" charset="-122"/>
              </a:rPr>
              <a:t>词法分析器的设计</a:t>
            </a:r>
          </a:p>
        </p:txBody>
      </p:sp>
      <p:sp>
        <p:nvSpPr>
          <p:cNvPr id="42" name="文本框 41"/>
          <p:cNvSpPr txBox="1"/>
          <p:nvPr/>
        </p:nvSpPr>
        <p:spPr>
          <a:xfrm>
            <a:off x="892820" y="5382046"/>
            <a:ext cx="1557655" cy="61516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0000"/>
              </a:lnSpc>
            </a:pPr>
            <a:r>
              <a:rPr lang="zh-CN" altLang="en-US" sz="1600" dirty="0">
                <a:solidFill>
                  <a:schemeClr val="bg1"/>
                </a:solidFill>
                <a:latin typeface="字魂59号-创粗黑" panose="00000500000000000000" charset="-122"/>
                <a:ea typeface="字魂59号-创粗黑" panose="00000500000000000000" charset="-122"/>
              </a:rPr>
              <a:t>语法分析器的设计</a:t>
            </a:r>
          </a:p>
        </p:txBody>
      </p:sp>
      <p:sp>
        <p:nvSpPr>
          <p:cNvPr id="43" name="文本框 42"/>
          <p:cNvSpPr txBox="1"/>
          <p:nvPr/>
        </p:nvSpPr>
        <p:spPr>
          <a:xfrm>
            <a:off x="3138646" y="2656638"/>
            <a:ext cx="1557655" cy="61516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0000"/>
              </a:lnSpc>
            </a:pPr>
            <a:r>
              <a:rPr lang="zh-CN" altLang="en-US" sz="1600" dirty="0">
                <a:solidFill>
                  <a:schemeClr val="bg1"/>
                </a:solidFill>
                <a:latin typeface="字魂59号-创粗黑" panose="00000500000000000000" charset="-122"/>
                <a:ea typeface="字魂59号-创粗黑" panose="00000500000000000000" charset="-122"/>
              </a:rPr>
              <a:t>全面测试用例的设计</a:t>
            </a:r>
          </a:p>
        </p:txBody>
      </p:sp>
      <p:sp>
        <p:nvSpPr>
          <p:cNvPr id="44" name="文本框 43"/>
          <p:cNvSpPr txBox="1"/>
          <p:nvPr/>
        </p:nvSpPr>
        <p:spPr>
          <a:xfrm>
            <a:off x="3146901" y="5328918"/>
            <a:ext cx="1557655" cy="61516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0000"/>
              </a:lnSpc>
            </a:pPr>
            <a:r>
              <a:rPr lang="zh-CN" altLang="en-US" sz="1600" dirty="0">
                <a:solidFill>
                  <a:schemeClr val="bg1"/>
                </a:solidFill>
                <a:latin typeface="字魂59号-创粗黑" panose="00000500000000000000" charset="-122"/>
                <a:ea typeface="字魂59号-创粗黑" panose="00000500000000000000" charset="-122"/>
              </a:rPr>
              <a:t>可视化和用户交互设计</a:t>
            </a:r>
          </a:p>
        </p:txBody>
      </p:sp>
      <p:pic>
        <p:nvPicPr>
          <p:cNvPr id="45" name="图片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71790" y="166368"/>
            <a:ext cx="534790" cy="586742"/>
          </a:xfrm>
          <a:prstGeom prst="rect">
            <a:avLst/>
          </a:prstGeom>
        </p:spPr>
      </p:pic>
      <p:pic>
        <p:nvPicPr>
          <p:cNvPr id="2050" name="图片 1">
            <a:extLst>
              <a:ext uri="{FF2B5EF4-FFF2-40B4-BE49-F238E27FC236}">
                <a16:creationId xmlns:a16="http://schemas.microsoft.com/office/drawing/2014/main" id="{2CAF621D-EA1B-4BC9-2A32-4C5CE22624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0742" y="1436115"/>
            <a:ext cx="4628065" cy="4561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200" advClick="0" advTm="3000">
        <p14:prism/>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ppt_w</p:attrName>
                                        </p:attrNameLst>
                                      </p:cBhvr>
                                      <p:tavLst>
                                        <p:tav tm="0">
                                          <p:val>
                                            <p:fltVal val="0"/>
                                          </p:val>
                                        </p:tav>
                                        <p:tav tm="100000">
                                          <p:val>
                                            <p:strVal val="#ppt_w"/>
                                          </p:val>
                                        </p:tav>
                                      </p:tavLst>
                                    </p:anim>
                                    <p:anim calcmode="lin" valueType="num">
                                      <p:cBhvr>
                                        <p:cTn id="12" dur="500" fill="hold"/>
                                        <p:tgtEl>
                                          <p:spTgt spid="11"/>
                                        </p:tgtEl>
                                        <p:attrNameLst>
                                          <p:attrName>ppt_h</p:attrName>
                                        </p:attrNameLst>
                                      </p:cBhvr>
                                      <p:tavLst>
                                        <p:tav tm="0">
                                          <p:val>
                                            <p:strVal val="#ppt_h"/>
                                          </p:val>
                                        </p:tav>
                                        <p:tav tm="100000">
                                          <p:val>
                                            <p:strVal val="#ppt_h"/>
                                          </p:val>
                                        </p:tav>
                                      </p:tavLst>
                                    </p:anim>
                                  </p:childTnLst>
                                </p:cTn>
                              </p:par>
                              <p:par>
                                <p:cTn id="13" presetID="17" presetClass="entr" presetSubtype="1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p:cTn id="15" dur="500" fill="hold"/>
                                        <p:tgtEl>
                                          <p:spTgt spid="20"/>
                                        </p:tgtEl>
                                        <p:attrNameLst>
                                          <p:attrName>ppt_w</p:attrName>
                                        </p:attrNameLst>
                                      </p:cBhvr>
                                      <p:tavLst>
                                        <p:tav tm="0">
                                          <p:val>
                                            <p:fltVal val="0"/>
                                          </p:val>
                                        </p:tav>
                                        <p:tav tm="100000">
                                          <p:val>
                                            <p:strVal val="#ppt_w"/>
                                          </p:val>
                                        </p:tav>
                                      </p:tavLst>
                                    </p:anim>
                                    <p:anim calcmode="lin" valueType="num">
                                      <p:cBhvr>
                                        <p:cTn id="16" dur="500" fill="hold"/>
                                        <p:tgtEl>
                                          <p:spTgt spid="20"/>
                                        </p:tgtEl>
                                        <p:attrNameLst>
                                          <p:attrName>ppt_h</p:attrName>
                                        </p:attrNameLst>
                                      </p:cBhvr>
                                      <p:tavLst>
                                        <p:tav tm="0">
                                          <p:val>
                                            <p:strVal val="#ppt_h"/>
                                          </p:val>
                                        </p:tav>
                                        <p:tav tm="100000">
                                          <p:val>
                                            <p:strVal val="#ppt_h"/>
                                          </p:val>
                                        </p:tav>
                                      </p:tavLst>
                                    </p:anim>
                                  </p:childTnLst>
                                </p:cTn>
                              </p:par>
                              <p:par>
                                <p:cTn id="17" presetID="17" presetClass="entr" presetSubtype="1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p:cTn id="19" dur="500" fill="hold"/>
                                        <p:tgtEl>
                                          <p:spTgt spid="30"/>
                                        </p:tgtEl>
                                        <p:attrNameLst>
                                          <p:attrName>ppt_w</p:attrName>
                                        </p:attrNameLst>
                                      </p:cBhvr>
                                      <p:tavLst>
                                        <p:tav tm="0">
                                          <p:val>
                                            <p:fltVal val="0"/>
                                          </p:val>
                                        </p:tav>
                                        <p:tav tm="100000">
                                          <p:val>
                                            <p:strVal val="#ppt_w"/>
                                          </p:val>
                                        </p:tav>
                                      </p:tavLst>
                                    </p:anim>
                                    <p:anim calcmode="lin" valueType="num">
                                      <p:cBhvr>
                                        <p:cTn id="20" dur="500" fill="hold"/>
                                        <p:tgtEl>
                                          <p:spTgt spid="30"/>
                                        </p:tgtEl>
                                        <p:attrNameLst>
                                          <p:attrName>ppt_h</p:attrName>
                                        </p:attrNameLst>
                                      </p:cBhvr>
                                      <p:tavLst>
                                        <p:tav tm="0">
                                          <p:val>
                                            <p:strVal val="#ppt_h"/>
                                          </p:val>
                                        </p:tav>
                                        <p:tav tm="100000">
                                          <p:val>
                                            <p:strVal val="#ppt_h"/>
                                          </p:val>
                                        </p:tav>
                                      </p:tavLst>
                                    </p:anim>
                                  </p:childTnLst>
                                </p:cTn>
                              </p:par>
                              <p:par>
                                <p:cTn id="21" presetID="17" presetClass="entr" presetSubtype="10" fill="hold" nodeType="withEffect">
                                  <p:stCondLst>
                                    <p:cond delay="0"/>
                                  </p:stCondLst>
                                  <p:childTnLst>
                                    <p:set>
                                      <p:cBhvr>
                                        <p:cTn id="22" dur="1" fill="hold">
                                          <p:stCondLst>
                                            <p:cond delay="0"/>
                                          </p:stCondLst>
                                        </p:cTn>
                                        <p:tgtEl>
                                          <p:spTgt spid="242"/>
                                        </p:tgtEl>
                                        <p:attrNameLst>
                                          <p:attrName>style.visibility</p:attrName>
                                        </p:attrNameLst>
                                      </p:cBhvr>
                                      <p:to>
                                        <p:strVal val="visible"/>
                                      </p:to>
                                    </p:set>
                                    <p:anim calcmode="lin" valueType="num">
                                      <p:cBhvr>
                                        <p:cTn id="23" dur="500" fill="hold"/>
                                        <p:tgtEl>
                                          <p:spTgt spid="242"/>
                                        </p:tgtEl>
                                        <p:attrNameLst>
                                          <p:attrName>ppt_w</p:attrName>
                                        </p:attrNameLst>
                                      </p:cBhvr>
                                      <p:tavLst>
                                        <p:tav tm="0">
                                          <p:val>
                                            <p:fltVal val="0"/>
                                          </p:val>
                                        </p:tav>
                                        <p:tav tm="100000">
                                          <p:val>
                                            <p:strVal val="#ppt_w"/>
                                          </p:val>
                                        </p:tav>
                                      </p:tavLst>
                                    </p:anim>
                                    <p:anim calcmode="lin" valueType="num">
                                      <p:cBhvr>
                                        <p:cTn id="24" dur="500" fill="hold"/>
                                        <p:tgtEl>
                                          <p:spTgt spid="242"/>
                                        </p:tgtEl>
                                        <p:attrNameLst>
                                          <p:attrName>ppt_h</p:attrName>
                                        </p:attrNameLst>
                                      </p:cBhvr>
                                      <p:tavLst>
                                        <p:tav tm="0">
                                          <p:val>
                                            <p:strVal val="#ppt_h"/>
                                          </p:val>
                                        </p:tav>
                                        <p:tav tm="100000">
                                          <p:val>
                                            <p:strVal val="#ppt_h"/>
                                          </p:val>
                                        </p:tav>
                                      </p:tavLst>
                                    </p:anim>
                                  </p:childTnLst>
                                </p:cTn>
                              </p:par>
                              <p:par>
                                <p:cTn id="25" presetID="17" presetClass="entr" presetSubtype="1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p:cTn id="27" dur="500" fill="hold"/>
                                        <p:tgtEl>
                                          <p:spTgt spid="35"/>
                                        </p:tgtEl>
                                        <p:attrNameLst>
                                          <p:attrName>ppt_w</p:attrName>
                                        </p:attrNameLst>
                                      </p:cBhvr>
                                      <p:tavLst>
                                        <p:tav tm="0">
                                          <p:val>
                                            <p:fltVal val="0"/>
                                          </p:val>
                                        </p:tav>
                                        <p:tav tm="100000">
                                          <p:val>
                                            <p:strVal val="#ppt_w"/>
                                          </p:val>
                                        </p:tav>
                                      </p:tavLst>
                                    </p:anim>
                                    <p:anim calcmode="lin" valueType="num">
                                      <p:cBhvr>
                                        <p:cTn id="28" dur="500" fill="hold"/>
                                        <p:tgtEl>
                                          <p:spTgt spid="35"/>
                                        </p:tgtEl>
                                        <p:attrNameLst>
                                          <p:attrName>ppt_h</p:attrName>
                                        </p:attrNameLst>
                                      </p:cBhvr>
                                      <p:tavLst>
                                        <p:tav tm="0">
                                          <p:val>
                                            <p:strVal val="#ppt_h"/>
                                          </p:val>
                                        </p:tav>
                                        <p:tav tm="100000">
                                          <p:val>
                                            <p:strVal val="#ppt_h"/>
                                          </p:val>
                                        </p:tav>
                                      </p:tavLst>
                                    </p:anim>
                                  </p:childTnLst>
                                </p:cTn>
                              </p:par>
                              <p:par>
                                <p:cTn id="29" presetID="17" presetClass="entr" presetSubtype="1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p:cTn id="31" dur="500" fill="hold"/>
                                        <p:tgtEl>
                                          <p:spTgt spid="34"/>
                                        </p:tgtEl>
                                        <p:attrNameLst>
                                          <p:attrName>ppt_w</p:attrName>
                                        </p:attrNameLst>
                                      </p:cBhvr>
                                      <p:tavLst>
                                        <p:tav tm="0">
                                          <p:val>
                                            <p:fltVal val="0"/>
                                          </p:val>
                                        </p:tav>
                                        <p:tav tm="100000">
                                          <p:val>
                                            <p:strVal val="#ppt_w"/>
                                          </p:val>
                                        </p:tav>
                                      </p:tavLst>
                                    </p:anim>
                                    <p:anim calcmode="lin" valueType="num">
                                      <p:cBhvr>
                                        <p:cTn id="32" dur="500" fill="hold"/>
                                        <p:tgtEl>
                                          <p:spTgt spid="34"/>
                                        </p:tgtEl>
                                        <p:attrNameLst>
                                          <p:attrName>ppt_h</p:attrName>
                                        </p:attrNameLst>
                                      </p:cBhvr>
                                      <p:tavLst>
                                        <p:tav tm="0">
                                          <p:val>
                                            <p:strVal val="#ppt_h"/>
                                          </p:val>
                                        </p:tav>
                                        <p:tav tm="100000">
                                          <p:val>
                                            <p:strVal val="#ppt_h"/>
                                          </p:val>
                                        </p:tav>
                                      </p:tavLst>
                                    </p:anim>
                                  </p:childTnLst>
                                </p:cTn>
                              </p:par>
                              <p:par>
                                <p:cTn id="33" presetID="17" presetClass="entr" presetSubtype="1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ppt_w</p:attrName>
                                        </p:attrNameLst>
                                      </p:cBhvr>
                                      <p:tavLst>
                                        <p:tav tm="0">
                                          <p:val>
                                            <p:fltVal val="0"/>
                                          </p:val>
                                        </p:tav>
                                        <p:tav tm="100000">
                                          <p:val>
                                            <p:strVal val="#ppt_w"/>
                                          </p:val>
                                        </p:tav>
                                      </p:tavLst>
                                    </p:anim>
                                    <p:anim calcmode="lin" valueType="num">
                                      <p:cBhvr>
                                        <p:cTn id="36" dur="500" fill="hold"/>
                                        <p:tgtEl>
                                          <p:spTgt spid="16"/>
                                        </p:tgtEl>
                                        <p:attrNameLst>
                                          <p:attrName>ppt_h</p:attrName>
                                        </p:attrNameLst>
                                      </p:cBhvr>
                                      <p:tavLst>
                                        <p:tav tm="0">
                                          <p:val>
                                            <p:strVal val="#ppt_h"/>
                                          </p:val>
                                        </p:tav>
                                        <p:tav tm="100000">
                                          <p:val>
                                            <p:strVal val="#ppt_h"/>
                                          </p:val>
                                        </p:tav>
                                      </p:tavLst>
                                    </p:anim>
                                  </p:childTnLst>
                                </p:cTn>
                              </p:par>
                              <p:par>
                                <p:cTn id="37" presetID="17" presetClass="entr" presetSubtype="1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p:cTn id="39" dur="500" fill="hold"/>
                                        <p:tgtEl>
                                          <p:spTgt spid="25"/>
                                        </p:tgtEl>
                                        <p:attrNameLst>
                                          <p:attrName>ppt_w</p:attrName>
                                        </p:attrNameLst>
                                      </p:cBhvr>
                                      <p:tavLst>
                                        <p:tav tm="0">
                                          <p:val>
                                            <p:fltVal val="0"/>
                                          </p:val>
                                        </p:tav>
                                        <p:tav tm="100000">
                                          <p:val>
                                            <p:strVal val="#ppt_w"/>
                                          </p:val>
                                        </p:tav>
                                      </p:tavLst>
                                    </p:anim>
                                    <p:anim calcmode="lin" valueType="num">
                                      <p:cBhvr>
                                        <p:cTn id="40" dur="500" fill="hold"/>
                                        <p:tgtEl>
                                          <p:spTgt spid="25"/>
                                        </p:tgtEl>
                                        <p:attrNameLst>
                                          <p:attrName>ppt_h</p:attrName>
                                        </p:attrNameLst>
                                      </p:cBhvr>
                                      <p:tavLst>
                                        <p:tav tm="0">
                                          <p:val>
                                            <p:strVal val="#ppt_h"/>
                                          </p:val>
                                        </p:tav>
                                        <p:tav tm="100000">
                                          <p:val>
                                            <p:strVal val="#ppt_h"/>
                                          </p:val>
                                        </p:tav>
                                      </p:tavLst>
                                    </p:anim>
                                  </p:childTnLst>
                                </p:cTn>
                              </p:par>
                              <p:par>
                                <p:cTn id="41" presetID="17" presetClass="entr" presetSubtype="1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p:cTn id="43" dur="500" fill="hold"/>
                                        <p:tgtEl>
                                          <p:spTgt spid="26"/>
                                        </p:tgtEl>
                                        <p:attrNameLst>
                                          <p:attrName>ppt_w</p:attrName>
                                        </p:attrNameLst>
                                      </p:cBhvr>
                                      <p:tavLst>
                                        <p:tav tm="0">
                                          <p:val>
                                            <p:fltVal val="0"/>
                                          </p:val>
                                        </p:tav>
                                        <p:tav tm="100000">
                                          <p:val>
                                            <p:strVal val="#ppt_w"/>
                                          </p:val>
                                        </p:tav>
                                      </p:tavLst>
                                    </p:anim>
                                    <p:anim calcmode="lin" valueType="num">
                                      <p:cBhvr>
                                        <p:cTn id="44" dur="500" fill="hold"/>
                                        <p:tgtEl>
                                          <p:spTgt spid="26"/>
                                        </p:tgtEl>
                                        <p:attrNameLst>
                                          <p:attrName>ppt_h</p:attrName>
                                        </p:attrNameLst>
                                      </p:cBhvr>
                                      <p:tavLst>
                                        <p:tav tm="0">
                                          <p:val>
                                            <p:strVal val="#ppt_h"/>
                                          </p:val>
                                        </p:tav>
                                        <p:tav tm="100000">
                                          <p:val>
                                            <p:strVal val="#ppt_h"/>
                                          </p:val>
                                        </p:tav>
                                      </p:tavLst>
                                    </p:anim>
                                  </p:childTnLst>
                                </p:cTn>
                              </p:par>
                              <p:par>
                                <p:cTn id="45" presetID="17" presetClass="entr" presetSubtype="1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 calcmode="lin" valueType="num">
                                      <p:cBhvr>
                                        <p:cTn id="47" dur="500" fill="hold"/>
                                        <p:tgtEl>
                                          <p:spTgt spid="36"/>
                                        </p:tgtEl>
                                        <p:attrNameLst>
                                          <p:attrName>ppt_w</p:attrName>
                                        </p:attrNameLst>
                                      </p:cBhvr>
                                      <p:tavLst>
                                        <p:tav tm="0">
                                          <p:val>
                                            <p:fltVal val="0"/>
                                          </p:val>
                                        </p:tav>
                                        <p:tav tm="100000">
                                          <p:val>
                                            <p:strVal val="#ppt_w"/>
                                          </p:val>
                                        </p:tav>
                                      </p:tavLst>
                                    </p:anim>
                                    <p:anim calcmode="lin" valueType="num">
                                      <p:cBhvr>
                                        <p:cTn id="48" dur="500" fill="hold"/>
                                        <p:tgtEl>
                                          <p:spTgt spid="36"/>
                                        </p:tgtEl>
                                        <p:attrNameLst>
                                          <p:attrName>ppt_h</p:attrName>
                                        </p:attrNameLst>
                                      </p:cBhvr>
                                      <p:tavLst>
                                        <p:tav tm="0">
                                          <p:val>
                                            <p:strVal val="#ppt_h"/>
                                          </p:val>
                                        </p:tav>
                                        <p:tav tm="100000">
                                          <p:val>
                                            <p:strVal val="#ppt_h"/>
                                          </p:val>
                                        </p:tav>
                                      </p:tavLst>
                                    </p:anim>
                                  </p:childTnLst>
                                </p:cTn>
                              </p:par>
                              <p:par>
                                <p:cTn id="49" presetID="17" presetClass="entr" presetSubtype="1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 calcmode="lin" valueType="num">
                                      <p:cBhvr>
                                        <p:cTn id="51" dur="500" fill="hold"/>
                                        <p:tgtEl>
                                          <p:spTgt spid="37"/>
                                        </p:tgtEl>
                                        <p:attrNameLst>
                                          <p:attrName>ppt_w</p:attrName>
                                        </p:attrNameLst>
                                      </p:cBhvr>
                                      <p:tavLst>
                                        <p:tav tm="0">
                                          <p:val>
                                            <p:fltVal val="0"/>
                                          </p:val>
                                        </p:tav>
                                        <p:tav tm="100000">
                                          <p:val>
                                            <p:strVal val="#ppt_w"/>
                                          </p:val>
                                        </p:tav>
                                      </p:tavLst>
                                    </p:anim>
                                    <p:anim calcmode="lin" valueType="num">
                                      <p:cBhvr>
                                        <p:cTn id="52" dur="500" fill="hold"/>
                                        <p:tgtEl>
                                          <p:spTgt spid="37"/>
                                        </p:tgtEl>
                                        <p:attrNameLst>
                                          <p:attrName>ppt_h</p:attrName>
                                        </p:attrNameLst>
                                      </p:cBhvr>
                                      <p:tavLst>
                                        <p:tav tm="0">
                                          <p:val>
                                            <p:strVal val="#ppt_h"/>
                                          </p:val>
                                        </p:tav>
                                        <p:tav tm="100000">
                                          <p:val>
                                            <p:strVal val="#ppt_h"/>
                                          </p:val>
                                        </p:tav>
                                      </p:tavLst>
                                    </p:anim>
                                  </p:childTnLst>
                                </p:cTn>
                              </p:par>
                              <p:par>
                                <p:cTn id="53" presetID="17" presetClass="entr" presetSubtype="10" fill="hold" nodeType="withEffect">
                                  <p:stCondLst>
                                    <p:cond delay="0"/>
                                  </p:stCondLst>
                                  <p:childTnLst>
                                    <p:set>
                                      <p:cBhvr>
                                        <p:cTn id="54" dur="1" fill="hold">
                                          <p:stCondLst>
                                            <p:cond delay="0"/>
                                          </p:stCondLst>
                                        </p:cTn>
                                        <p:tgtEl>
                                          <p:spTgt spid="33"/>
                                        </p:tgtEl>
                                        <p:attrNameLst>
                                          <p:attrName>style.visibility</p:attrName>
                                        </p:attrNameLst>
                                      </p:cBhvr>
                                      <p:to>
                                        <p:strVal val="visible"/>
                                      </p:to>
                                    </p:set>
                                    <p:anim calcmode="lin" valueType="num">
                                      <p:cBhvr>
                                        <p:cTn id="55" dur="500" fill="hold"/>
                                        <p:tgtEl>
                                          <p:spTgt spid="33"/>
                                        </p:tgtEl>
                                        <p:attrNameLst>
                                          <p:attrName>ppt_w</p:attrName>
                                        </p:attrNameLst>
                                      </p:cBhvr>
                                      <p:tavLst>
                                        <p:tav tm="0">
                                          <p:val>
                                            <p:fltVal val="0"/>
                                          </p:val>
                                        </p:tav>
                                        <p:tav tm="100000">
                                          <p:val>
                                            <p:strVal val="#ppt_w"/>
                                          </p:val>
                                        </p:tav>
                                      </p:tavLst>
                                    </p:anim>
                                    <p:anim calcmode="lin" valueType="num">
                                      <p:cBhvr>
                                        <p:cTn id="56" dur="500" fill="hold"/>
                                        <p:tgtEl>
                                          <p:spTgt spid="33"/>
                                        </p:tgtEl>
                                        <p:attrNameLst>
                                          <p:attrName>ppt_h</p:attrName>
                                        </p:attrNameLst>
                                      </p:cBhvr>
                                      <p:tavLst>
                                        <p:tav tm="0">
                                          <p:val>
                                            <p:strVal val="#ppt_h"/>
                                          </p:val>
                                        </p:tav>
                                        <p:tav tm="100000">
                                          <p:val>
                                            <p:strVal val="#ppt_h"/>
                                          </p:val>
                                        </p:tav>
                                      </p:tavLst>
                                    </p:anim>
                                  </p:childTnLst>
                                </p:cTn>
                              </p:par>
                              <p:par>
                                <p:cTn id="57" presetID="17" presetClass="entr" presetSubtype="10"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anim calcmode="lin" valueType="num">
                                      <p:cBhvr>
                                        <p:cTn id="59" dur="500" fill="hold"/>
                                        <p:tgtEl>
                                          <p:spTgt spid="40"/>
                                        </p:tgtEl>
                                        <p:attrNameLst>
                                          <p:attrName>ppt_w</p:attrName>
                                        </p:attrNameLst>
                                      </p:cBhvr>
                                      <p:tavLst>
                                        <p:tav tm="0">
                                          <p:val>
                                            <p:fltVal val="0"/>
                                          </p:val>
                                        </p:tav>
                                        <p:tav tm="100000">
                                          <p:val>
                                            <p:strVal val="#ppt_w"/>
                                          </p:val>
                                        </p:tav>
                                      </p:tavLst>
                                    </p:anim>
                                    <p:anim calcmode="lin" valueType="num">
                                      <p:cBhvr>
                                        <p:cTn id="60" dur="500" fill="hold"/>
                                        <p:tgtEl>
                                          <p:spTgt spid="40"/>
                                        </p:tgtEl>
                                        <p:attrNameLst>
                                          <p:attrName>ppt_h</p:attrName>
                                        </p:attrNameLst>
                                      </p:cBhvr>
                                      <p:tavLst>
                                        <p:tav tm="0">
                                          <p:val>
                                            <p:strVal val="#ppt_h"/>
                                          </p:val>
                                        </p:tav>
                                        <p:tav tm="100000">
                                          <p:val>
                                            <p:strVal val="#ppt_h"/>
                                          </p:val>
                                        </p:tav>
                                      </p:tavLst>
                                    </p:anim>
                                  </p:childTnLst>
                                </p:cTn>
                              </p:par>
                              <p:par>
                                <p:cTn id="61" presetID="17" presetClass="entr" presetSubtype="10" fill="hold" nodeType="withEffect">
                                  <p:stCondLst>
                                    <p:cond delay="0"/>
                                  </p:stCondLst>
                                  <p:childTnLst>
                                    <p:set>
                                      <p:cBhvr>
                                        <p:cTn id="62" dur="1" fill="hold">
                                          <p:stCondLst>
                                            <p:cond delay="0"/>
                                          </p:stCondLst>
                                        </p:cTn>
                                        <p:tgtEl>
                                          <p:spTgt spid="64"/>
                                        </p:tgtEl>
                                        <p:attrNameLst>
                                          <p:attrName>style.visibility</p:attrName>
                                        </p:attrNameLst>
                                      </p:cBhvr>
                                      <p:to>
                                        <p:strVal val="visible"/>
                                      </p:to>
                                    </p:set>
                                    <p:anim calcmode="lin" valueType="num">
                                      <p:cBhvr>
                                        <p:cTn id="63" dur="500" fill="hold"/>
                                        <p:tgtEl>
                                          <p:spTgt spid="64"/>
                                        </p:tgtEl>
                                        <p:attrNameLst>
                                          <p:attrName>ppt_w</p:attrName>
                                        </p:attrNameLst>
                                      </p:cBhvr>
                                      <p:tavLst>
                                        <p:tav tm="0">
                                          <p:val>
                                            <p:fltVal val="0"/>
                                          </p:val>
                                        </p:tav>
                                        <p:tav tm="100000">
                                          <p:val>
                                            <p:strVal val="#ppt_w"/>
                                          </p:val>
                                        </p:tav>
                                      </p:tavLst>
                                    </p:anim>
                                    <p:anim calcmode="lin" valueType="num">
                                      <p:cBhvr>
                                        <p:cTn id="64" dur="500" fill="hold"/>
                                        <p:tgtEl>
                                          <p:spTgt spid="64"/>
                                        </p:tgtEl>
                                        <p:attrNameLst>
                                          <p:attrName>ppt_h</p:attrName>
                                        </p:attrNameLst>
                                      </p:cBhvr>
                                      <p:tavLst>
                                        <p:tav tm="0">
                                          <p:val>
                                            <p:strVal val="#ppt_h"/>
                                          </p:val>
                                        </p:tav>
                                        <p:tav tm="100000">
                                          <p:val>
                                            <p:strVal val="#ppt_h"/>
                                          </p:val>
                                        </p:tav>
                                      </p:tavLst>
                                    </p:anim>
                                  </p:childTnLst>
                                </p:cTn>
                              </p:par>
                              <p:par>
                                <p:cTn id="65" presetID="17" presetClass="entr" presetSubtype="1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anim calcmode="lin" valueType="num">
                                      <p:cBhvr>
                                        <p:cTn id="67" dur="500" fill="hold"/>
                                        <p:tgtEl>
                                          <p:spTgt spid="41"/>
                                        </p:tgtEl>
                                        <p:attrNameLst>
                                          <p:attrName>ppt_w</p:attrName>
                                        </p:attrNameLst>
                                      </p:cBhvr>
                                      <p:tavLst>
                                        <p:tav tm="0">
                                          <p:val>
                                            <p:fltVal val="0"/>
                                          </p:val>
                                        </p:tav>
                                        <p:tav tm="100000">
                                          <p:val>
                                            <p:strVal val="#ppt_w"/>
                                          </p:val>
                                        </p:tav>
                                      </p:tavLst>
                                    </p:anim>
                                    <p:anim calcmode="lin" valueType="num">
                                      <p:cBhvr>
                                        <p:cTn id="68" dur="500" fill="hold"/>
                                        <p:tgtEl>
                                          <p:spTgt spid="41"/>
                                        </p:tgtEl>
                                        <p:attrNameLst>
                                          <p:attrName>ppt_h</p:attrName>
                                        </p:attrNameLst>
                                      </p:cBhvr>
                                      <p:tavLst>
                                        <p:tav tm="0">
                                          <p:val>
                                            <p:strVal val="#ppt_h"/>
                                          </p:val>
                                        </p:tav>
                                        <p:tav tm="100000">
                                          <p:val>
                                            <p:strVal val="#ppt_h"/>
                                          </p:val>
                                        </p:tav>
                                      </p:tavLst>
                                    </p:anim>
                                  </p:childTnLst>
                                </p:cTn>
                              </p:par>
                              <p:par>
                                <p:cTn id="69" presetID="17" presetClass="entr" presetSubtype="1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anim calcmode="lin" valueType="num">
                                      <p:cBhvr>
                                        <p:cTn id="71" dur="500" fill="hold"/>
                                        <p:tgtEl>
                                          <p:spTgt spid="42"/>
                                        </p:tgtEl>
                                        <p:attrNameLst>
                                          <p:attrName>ppt_w</p:attrName>
                                        </p:attrNameLst>
                                      </p:cBhvr>
                                      <p:tavLst>
                                        <p:tav tm="0">
                                          <p:val>
                                            <p:fltVal val="0"/>
                                          </p:val>
                                        </p:tav>
                                        <p:tav tm="100000">
                                          <p:val>
                                            <p:strVal val="#ppt_w"/>
                                          </p:val>
                                        </p:tav>
                                      </p:tavLst>
                                    </p:anim>
                                    <p:anim calcmode="lin" valueType="num">
                                      <p:cBhvr>
                                        <p:cTn id="72" dur="500" fill="hold"/>
                                        <p:tgtEl>
                                          <p:spTgt spid="42"/>
                                        </p:tgtEl>
                                        <p:attrNameLst>
                                          <p:attrName>ppt_h</p:attrName>
                                        </p:attrNameLst>
                                      </p:cBhvr>
                                      <p:tavLst>
                                        <p:tav tm="0">
                                          <p:val>
                                            <p:strVal val="#ppt_h"/>
                                          </p:val>
                                        </p:tav>
                                        <p:tav tm="100000">
                                          <p:val>
                                            <p:strVal val="#ppt_h"/>
                                          </p:val>
                                        </p:tav>
                                      </p:tavLst>
                                    </p:anim>
                                  </p:childTnLst>
                                </p:cTn>
                              </p:par>
                              <p:par>
                                <p:cTn id="73" presetID="17" presetClass="entr" presetSubtype="10"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anim calcmode="lin" valueType="num">
                                      <p:cBhvr>
                                        <p:cTn id="75" dur="500" fill="hold"/>
                                        <p:tgtEl>
                                          <p:spTgt spid="43"/>
                                        </p:tgtEl>
                                        <p:attrNameLst>
                                          <p:attrName>ppt_w</p:attrName>
                                        </p:attrNameLst>
                                      </p:cBhvr>
                                      <p:tavLst>
                                        <p:tav tm="0">
                                          <p:val>
                                            <p:fltVal val="0"/>
                                          </p:val>
                                        </p:tav>
                                        <p:tav tm="100000">
                                          <p:val>
                                            <p:strVal val="#ppt_w"/>
                                          </p:val>
                                        </p:tav>
                                      </p:tavLst>
                                    </p:anim>
                                    <p:anim calcmode="lin" valueType="num">
                                      <p:cBhvr>
                                        <p:cTn id="76" dur="500" fill="hold"/>
                                        <p:tgtEl>
                                          <p:spTgt spid="43"/>
                                        </p:tgtEl>
                                        <p:attrNameLst>
                                          <p:attrName>ppt_h</p:attrName>
                                        </p:attrNameLst>
                                      </p:cBhvr>
                                      <p:tavLst>
                                        <p:tav tm="0">
                                          <p:val>
                                            <p:strVal val="#ppt_h"/>
                                          </p:val>
                                        </p:tav>
                                        <p:tav tm="100000">
                                          <p:val>
                                            <p:strVal val="#ppt_h"/>
                                          </p:val>
                                        </p:tav>
                                      </p:tavLst>
                                    </p:anim>
                                  </p:childTnLst>
                                </p:cTn>
                              </p:par>
                              <p:par>
                                <p:cTn id="77" presetID="17" presetClass="entr" presetSubtype="10" fill="hold" grpId="0" nodeType="withEffect">
                                  <p:stCondLst>
                                    <p:cond delay="0"/>
                                  </p:stCondLst>
                                  <p:childTnLst>
                                    <p:set>
                                      <p:cBhvr>
                                        <p:cTn id="78" dur="1" fill="hold">
                                          <p:stCondLst>
                                            <p:cond delay="0"/>
                                          </p:stCondLst>
                                        </p:cTn>
                                        <p:tgtEl>
                                          <p:spTgt spid="44"/>
                                        </p:tgtEl>
                                        <p:attrNameLst>
                                          <p:attrName>style.visibility</p:attrName>
                                        </p:attrNameLst>
                                      </p:cBhvr>
                                      <p:to>
                                        <p:strVal val="visible"/>
                                      </p:to>
                                    </p:set>
                                    <p:anim calcmode="lin" valueType="num">
                                      <p:cBhvr>
                                        <p:cTn id="79" dur="500" fill="hold"/>
                                        <p:tgtEl>
                                          <p:spTgt spid="44"/>
                                        </p:tgtEl>
                                        <p:attrNameLst>
                                          <p:attrName>ppt_w</p:attrName>
                                        </p:attrNameLst>
                                      </p:cBhvr>
                                      <p:tavLst>
                                        <p:tav tm="0">
                                          <p:val>
                                            <p:fltVal val="0"/>
                                          </p:val>
                                        </p:tav>
                                        <p:tav tm="100000">
                                          <p:val>
                                            <p:strVal val="#ppt_w"/>
                                          </p:val>
                                        </p:tav>
                                      </p:tavLst>
                                    </p:anim>
                                    <p:anim calcmode="lin" valueType="num">
                                      <p:cBhvr>
                                        <p:cTn id="80" dur="500" fill="hold"/>
                                        <p:tgtEl>
                                          <p:spTgt spid="44"/>
                                        </p:tgtEl>
                                        <p:attrNameLst>
                                          <p:attrName>ppt_h</p:attrName>
                                        </p:attrNameLst>
                                      </p:cBhvr>
                                      <p:tavLst>
                                        <p:tav tm="0">
                                          <p:val>
                                            <p:strVal val="#ppt_h"/>
                                          </p:val>
                                        </p:tav>
                                        <p:tav tm="100000">
                                          <p:val>
                                            <p:strVal val="#ppt_h"/>
                                          </p:val>
                                        </p:tav>
                                      </p:tavLst>
                                    </p:anim>
                                  </p:childTnLst>
                                </p:cTn>
                              </p:par>
                              <p:par>
                                <p:cTn id="81" presetID="53" presetClass="entr" presetSubtype="16" fill="hold" nodeType="withEffect">
                                  <p:stCondLst>
                                    <p:cond delay="0"/>
                                  </p:stCondLst>
                                  <p:childTnLst>
                                    <p:set>
                                      <p:cBhvr>
                                        <p:cTn id="82" dur="1" fill="hold">
                                          <p:stCondLst>
                                            <p:cond delay="0"/>
                                          </p:stCondLst>
                                        </p:cTn>
                                        <p:tgtEl>
                                          <p:spTgt spid="45"/>
                                        </p:tgtEl>
                                        <p:attrNameLst>
                                          <p:attrName>style.visibility</p:attrName>
                                        </p:attrNameLst>
                                      </p:cBhvr>
                                      <p:to>
                                        <p:strVal val="visible"/>
                                      </p:to>
                                    </p:set>
                                    <p:anim calcmode="lin" valueType="num">
                                      <p:cBhvr>
                                        <p:cTn id="83" dur="500" fill="hold"/>
                                        <p:tgtEl>
                                          <p:spTgt spid="45"/>
                                        </p:tgtEl>
                                        <p:attrNameLst>
                                          <p:attrName>ppt_w</p:attrName>
                                        </p:attrNameLst>
                                      </p:cBhvr>
                                      <p:tavLst>
                                        <p:tav tm="0">
                                          <p:val>
                                            <p:fltVal val="0"/>
                                          </p:val>
                                        </p:tav>
                                        <p:tav tm="100000">
                                          <p:val>
                                            <p:strVal val="#ppt_w"/>
                                          </p:val>
                                        </p:tav>
                                      </p:tavLst>
                                    </p:anim>
                                    <p:anim calcmode="lin" valueType="num">
                                      <p:cBhvr>
                                        <p:cTn id="84" dur="500" fill="hold"/>
                                        <p:tgtEl>
                                          <p:spTgt spid="45"/>
                                        </p:tgtEl>
                                        <p:attrNameLst>
                                          <p:attrName>ppt_h</p:attrName>
                                        </p:attrNameLst>
                                      </p:cBhvr>
                                      <p:tavLst>
                                        <p:tav tm="0">
                                          <p:val>
                                            <p:fltVal val="0"/>
                                          </p:val>
                                        </p:tav>
                                        <p:tav tm="100000">
                                          <p:val>
                                            <p:strVal val="#ppt_h"/>
                                          </p:val>
                                        </p:tav>
                                      </p:tavLst>
                                    </p:anim>
                                    <p:animEffect transition="in" filter="fade">
                                      <p:cBhvr>
                                        <p:cTn id="8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4" grpId="0" animBg="1"/>
      <p:bldP spid="25" grpId="0" animBg="1"/>
      <p:bldP spid="26" grpId="0" animBg="1"/>
      <p:bldP spid="36" grpId="0" animBg="1"/>
      <p:bldP spid="37" grpId="0" animBg="1"/>
      <p:bldP spid="40" grpId="0"/>
      <p:bldP spid="41" grpId="0"/>
      <p:bldP spid="42" grpId="0"/>
      <p:bldP spid="43" grpId="0"/>
      <p:bldP spid="4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0" y="454025"/>
            <a:ext cx="671830" cy="749300"/>
            <a:chOff x="0" y="1121"/>
            <a:chExt cx="1058" cy="1180"/>
          </a:xfrm>
        </p:grpSpPr>
        <p:sp>
          <p:nvSpPr>
            <p:cNvPr id="11" name="矩形 10"/>
            <p:cNvSpPr/>
            <p:nvPr/>
          </p:nvSpPr>
          <p:spPr>
            <a:xfrm>
              <a:off x="200" y="1321"/>
              <a:ext cx="859" cy="980"/>
            </a:xfrm>
            <a:prstGeom prst="rect">
              <a:avLst/>
            </a:prstGeom>
            <a:noFill/>
            <a:ln w="22225">
              <a:solidFill>
                <a:srgbClr val="11374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0" y="1121"/>
              <a:ext cx="859" cy="980"/>
            </a:xfrm>
            <a:prstGeom prst="rect">
              <a:avLst/>
            </a:prstGeom>
            <a:solidFill>
              <a:srgbClr val="AD1C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795655" y="556895"/>
            <a:ext cx="3461385" cy="5232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800" kern="100" dirty="0">
                <a:solidFill>
                  <a:schemeClr val="tx1"/>
                </a:solidFill>
                <a:latin typeface="字魂105号-简雅黑" panose="00000500000000000000" charset="-122"/>
                <a:ea typeface="字魂105号-简雅黑" panose="00000500000000000000" charset="-122"/>
                <a:cs typeface="Times New Roman" panose="02020603050405020304" pitchFamily="18" charset="0"/>
              </a:rPr>
              <a:t>类接口设计</a:t>
            </a:r>
          </a:p>
        </p:txBody>
      </p:sp>
      <p:grpSp>
        <p:nvGrpSpPr>
          <p:cNvPr id="64" name="组合 63"/>
          <p:cNvGrpSpPr/>
          <p:nvPr/>
        </p:nvGrpSpPr>
        <p:grpSpPr>
          <a:xfrm>
            <a:off x="0" y="6631940"/>
            <a:ext cx="12191365" cy="226060"/>
            <a:chOff x="0" y="10444"/>
            <a:chExt cx="19199" cy="356"/>
          </a:xfrm>
        </p:grpSpPr>
        <p:sp>
          <p:nvSpPr>
            <p:cNvPr id="65" name="矩形 64"/>
            <p:cNvSpPr/>
            <p:nvPr/>
          </p:nvSpPr>
          <p:spPr>
            <a:xfrm>
              <a:off x="6595" y="10444"/>
              <a:ext cx="12605" cy="356"/>
            </a:xfrm>
            <a:prstGeom prst="rect">
              <a:avLst/>
            </a:prstGeom>
            <a:solidFill>
              <a:srgbClr val="1137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0" y="10444"/>
              <a:ext cx="12605" cy="356"/>
            </a:xfrm>
            <a:prstGeom prst="rect">
              <a:avLst/>
            </a:prstGeom>
            <a:solidFill>
              <a:srgbClr val="AD1C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9" name="图片 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71790" y="166368"/>
            <a:ext cx="534790" cy="586742"/>
          </a:xfrm>
          <a:prstGeom prst="rect">
            <a:avLst/>
          </a:prstGeom>
        </p:spPr>
      </p:pic>
      <p:pic>
        <p:nvPicPr>
          <p:cNvPr id="3074" name="Picture 2">
            <a:extLst>
              <a:ext uri="{FF2B5EF4-FFF2-40B4-BE49-F238E27FC236}">
                <a16:creationId xmlns:a16="http://schemas.microsoft.com/office/drawing/2014/main" id="{B69490C1-9677-6F06-CD30-04BCFA00943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9732" y="1085750"/>
            <a:ext cx="5744916" cy="5455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5359853E-1A4E-70AE-7C09-5BB68EA70CB7}"/>
              </a:ext>
            </a:extLst>
          </p:cNvPr>
          <p:cNvSpPr txBox="1"/>
          <p:nvPr/>
        </p:nvSpPr>
        <p:spPr>
          <a:xfrm>
            <a:off x="6332303" y="1076325"/>
            <a:ext cx="5563776" cy="5740033"/>
          </a:xfrm>
          <a:prstGeom prst="rect">
            <a:avLst/>
          </a:prstGeom>
          <a:noFill/>
        </p:spPr>
        <p:txBody>
          <a:bodyPr wrap="square" rtlCol="0">
            <a:spAutoFit/>
          </a:bodyPr>
          <a:lstStyle/>
          <a:p>
            <a:pPr algn="just">
              <a:lnSpc>
                <a:spcPct val="150000"/>
              </a:lnSpc>
            </a:pPr>
            <a:r>
              <a:rPr lang="zh-CN" altLang="zh-CN" sz="1400" b="1" kern="100" dirty="0">
                <a:effectLst/>
                <a:latin typeface="Times New Roman" panose="02020603050405020304" pitchFamily="18" charset="0"/>
                <a:ea typeface="宋体" panose="02010600030101010101" pitchFamily="2" charset="-122"/>
              </a:rPr>
              <a:t> </a:t>
            </a:r>
            <a:r>
              <a:rPr lang="en-US" altLang="zh-CN" sz="1400" b="1" kern="100" dirty="0">
                <a:effectLst/>
                <a:latin typeface="Times New Roman" panose="02020603050405020304" pitchFamily="18" charset="0"/>
                <a:ea typeface="宋体" panose="02010600030101010101" pitchFamily="2" charset="-122"/>
              </a:rPr>
              <a:t>RE </a:t>
            </a:r>
            <a:r>
              <a:rPr lang="zh-CN" altLang="zh-CN" sz="1400" b="1" kern="100" dirty="0">
                <a:effectLst/>
                <a:latin typeface="Times New Roman" panose="02020603050405020304" pitchFamily="18" charset="0"/>
                <a:ea typeface="宋体" panose="02010600030101010101" pitchFamily="2" charset="-122"/>
              </a:rPr>
              <a:t>与</a:t>
            </a:r>
            <a:r>
              <a:rPr lang="en-US" altLang="zh-CN" sz="1400" b="1" kern="100" dirty="0">
                <a:effectLst/>
                <a:latin typeface="Times New Roman" panose="02020603050405020304" pitchFamily="18" charset="0"/>
                <a:ea typeface="宋体" panose="02010600030101010101" pitchFamily="2" charset="-122"/>
              </a:rPr>
              <a:t> </a:t>
            </a:r>
            <a:r>
              <a:rPr lang="en-US" altLang="zh-CN" sz="1400" b="1" kern="100" dirty="0" err="1">
                <a:effectLst/>
                <a:latin typeface="Times New Roman" panose="02020603050405020304" pitchFamily="18" charset="0"/>
                <a:ea typeface="宋体" panose="02010600030101010101" pitchFamily="2" charset="-122"/>
              </a:rPr>
              <a:t>NFA_graph</a:t>
            </a:r>
            <a:r>
              <a:rPr lang="zh-CN" altLang="zh-CN" sz="1400" b="1" kern="100" dirty="0">
                <a:effectLst/>
                <a:latin typeface="Times New Roman" panose="02020603050405020304" pitchFamily="18" charset="0"/>
                <a:ea typeface="宋体" panose="02010600030101010101" pitchFamily="2" charset="-122"/>
              </a:rPr>
              <a:t>：</a:t>
            </a:r>
          </a:p>
          <a:p>
            <a:pPr marL="342900" lvl="0" indent="-342900" algn="just">
              <a:lnSpc>
                <a:spcPct val="150000"/>
              </a:lnSpc>
              <a:buSzPts val="1000"/>
              <a:buFont typeface="Symbol" panose="05050102010706020507" pitchFamily="18" charset="2"/>
              <a:buChar char=""/>
              <a:tabLst>
                <a:tab pos="457200" algn="l"/>
              </a:tabLst>
            </a:pPr>
            <a:r>
              <a:rPr lang="en-US" altLang="zh-CN" sz="1400" b="1" kern="100" dirty="0" err="1">
                <a:effectLst/>
                <a:latin typeface="宋体" panose="02010600030101010101" pitchFamily="2" charset="-122"/>
                <a:ea typeface="宋体" panose="02010600030101010101" pitchFamily="2" charset="-122"/>
              </a:rPr>
              <a:t>NFA_graph</a:t>
            </a:r>
            <a:r>
              <a:rPr lang="en-US" altLang="zh-CN" sz="1400" b="1" kern="100" dirty="0">
                <a:effectLst/>
                <a:latin typeface="宋体" panose="02010600030101010101" pitchFamily="2" charset="-122"/>
                <a:ea typeface="宋体" panose="02010600030101010101" pitchFamily="2" charset="-122"/>
              </a:rPr>
              <a:t> </a:t>
            </a:r>
            <a:r>
              <a:rPr lang="zh-CN" altLang="zh-CN" sz="1400" b="1" kern="100" dirty="0">
                <a:effectLst/>
                <a:latin typeface="Times New Roman" panose="02020603050405020304" pitchFamily="18" charset="0"/>
                <a:ea typeface="宋体" panose="02010600030101010101" pitchFamily="2" charset="-122"/>
              </a:rPr>
              <a:t>使用</a:t>
            </a:r>
            <a:r>
              <a:rPr lang="en-US" altLang="zh-CN" sz="1400" b="1" kern="100" dirty="0">
                <a:effectLst/>
                <a:latin typeface="Times New Roman" panose="02020603050405020304" pitchFamily="18" charset="0"/>
                <a:ea typeface="宋体" panose="02010600030101010101" pitchFamily="2" charset="-122"/>
              </a:rPr>
              <a:t> RE </a:t>
            </a:r>
            <a:r>
              <a:rPr lang="zh-CN" altLang="zh-CN" sz="1400" b="1" kern="100" dirty="0">
                <a:effectLst/>
                <a:latin typeface="Times New Roman" panose="02020603050405020304" pitchFamily="18" charset="0"/>
                <a:ea typeface="宋体" panose="02010600030101010101" pitchFamily="2" charset="-122"/>
              </a:rPr>
              <a:t>类来构建</a:t>
            </a:r>
            <a:r>
              <a:rPr lang="en-US" altLang="zh-CN" sz="1400" b="1" kern="100" dirty="0">
                <a:effectLst/>
                <a:latin typeface="Times New Roman" panose="02020603050405020304" pitchFamily="18" charset="0"/>
                <a:ea typeface="宋体" panose="02010600030101010101" pitchFamily="2" charset="-122"/>
              </a:rPr>
              <a:t>NFA</a:t>
            </a:r>
            <a:r>
              <a:rPr lang="zh-CN" altLang="zh-CN" sz="1400" b="1" kern="100" dirty="0">
                <a:effectLst/>
                <a:latin typeface="Times New Roman" panose="02020603050405020304" pitchFamily="18" charset="0"/>
                <a:ea typeface="宋体" panose="02010600030101010101" pitchFamily="2" charset="-122"/>
              </a:rPr>
              <a:t>。因此，</a:t>
            </a:r>
            <a:r>
              <a:rPr lang="en-US" altLang="zh-CN" sz="1400" b="1" kern="100" dirty="0" err="1">
                <a:effectLst/>
                <a:latin typeface="Times New Roman" panose="02020603050405020304" pitchFamily="18" charset="0"/>
                <a:ea typeface="宋体" panose="02010600030101010101" pitchFamily="2" charset="-122"/>
              </a:rPr>
              <a:t>NFA_graph</a:t>
            </a:r>
            <a:r>
              <a:rPr lang="en-US" altLang="zh-CN" sz="1400" b="1" kern="100" dirty="0">
                <a:effectLst/>
                <a:latin typeface="Times New Roman" panose="02020603050405020304" pitchFamily="18" charset="0"/>
                <a:ea typeface="宋体" panose="02010600030101010101" pitchFamily="2" charset="-122"/>
              </a:rPr>
              <a:t> </a:t>
            </a:r>
            <a:r>
              <a:rPr lang="zh-CN" altLang="zh-CN" sz="1400" b="1" kern="100" dirty="0">
                <a:effectLst/>
                <a:latin typeface="Times New Roman" panose="02020603050405020304" pitchFamily="18" charset="0"/>
                <a:ea typeface="宋体" panose="02010600030101010101" pitchFamily="2" charset="-122"/>
              </a:rPr>
              <a:t>依赖于</a:t>
            </a:r>
            <a:r>
              <a:rPr lang="en-US" altLang="zh-CN" sz="1400" b="1" kern="100" dirty="0">
                <a:effectLst/>
                <a:latin typeface="Times New Roman" panose="02020603050405020304" pitchFamily="18" charset="0"/>
                <a:ea typeface="宋体" panose="02010600030101010101" pitchFamily="2" charset="-122"/>
              </a:rPr>
              <a:t> RE</a:t>
            </a:r>
            <a:r>
              <a:rPr lang="zh-CN" altLang="zh-CN" sz="1400" b="1" kern="100" dirty="0">
                <a:effectLst/>
                <a:latin typeface="Times New Roman" panose="02020603050405020304" pitchFamily="18" charset="0"/>
                <a:ea typeface="宋体" panose="02010600030101010101" pitchFamily="2" charset="-122"/>
              </a:rPr>
              <a:t>。</a:t>
            </a:r>
          </a:p>
          <a:p>
            <a:pPr algn="just">
              <a:lnSpc>
                <a:spcPct val="150000"/>
              </a:lnSpc>
            </a:pPr>
            <a:r>
              <a:rPr lang="en-US" altLang="zh-CN" sz="1400" b="1" kern="100" dirty="0">
                <a:effectLst/>
                <a:latin typeface="宋体" panose="02010600030101010101" pitchFamily="2" charset="-122"/>
                <a:ea typeface="宋体" panose="02010600030101010101" pitchFamily="2" charset="-122"/>
              </a:rPr>
              <a:t>  </a:t>
            </a:r>
            <a:r>
              <a:rPr lang="en-US" altLang="zh-CN" sz="1400" b="1" kern="100" dirty="0" err="1">
                <a:effectLst/>
                <a:latin typeface="宋体" panose="02010600030101010101" pitchFamily="2" charset="-122"/>
                <a:ea typeface="宋体" panose="02010600030101010101" pitchFamily="2" charset="-122"/>
              </a:rPr>
              <a:t>NFA_graph</a:t>
            </a:r>
            <a:r>
              <a:rPr lang="en-US" altLang="zh-CN" sz="1400" b="1" kern="100" dirty="0">
                <a:effectLst/>
                <a:latin typeface="宋体" panose="02010600030101010101" pitchFamily="2" charset="-122"/>
                <a:ea typeface="宋体" panose="02010600030101010101" pitchFamily="2" charset="-122"/>
              </a:rPr>
              <a:t> </a:t>
            </a:r>
            <a:r>
              <a:rPr lang="zh-CN" altLang="zh-CN" sz="1400" b="1" kern="100" dirty="0">
                <a:effectLst/>
                <a:latin typeface="Times New Roman" panose="02020603050405020304" pitchFamily="18" charset="0"/>
                <a:ea typeface="宋体" panose="02010600030101010101" pitchFamily="2" charset="-122"/>
              </a:rPr>
              <a:t>与</a:t>
            </a:r>
            <a:r>
              <a:rPr lang="en-US" altLang="zh-CN" sz="1400" b="1" kern="100" dirty="0">
                <a:effectLst/>
                <a:latin typeface="Times New Roman" panose="02020603050405020304" pitchFamily="18" charset="0"/>
                <a:ea typeface="宋体" panose="02010600030101010101" pitchFamily="2" charset="-122"/>
              </a:rPr>
              <a:t> </a:t>
            </a:r>
            <a:r>
              <a:rPr lang="en-US" altLang="zh-CN" sz="1400" b="1" kern="100" dirty="0" err="1">
                <a:effectLst/>
                <a:latin typeface="Times New Roman" panose="02020603050405020304" pitchFamily="18" charset="0"/>
                <a:ea typeface="宋体" panose="02010600030101010101" pitchFamily="2" charset="-122"/>
              </a:rPr>
              <a:t>DFA_graph</a:t>
            </a:r>
            <a:r>
              <a:rPr lang="zh-CN" altLang="zh-CN" sz="1400" b="1" kern="100" dirty="0">
                <a:effectLst/>
                <a:latin typeface="Times New Roman" panose="02020603050405020304" pitchFamily="18" charset="0"/>
                <a:ea typeface="宋体" panose="02010600030101010101" pitchFamily="2" charset="-122"/>
              </a:rPr>
              <a:t>：</a:t>
            </a:r>
          </a:p>
          <a:p>
            <a:pPr marL="342900" lvl="0" indent="-342900" algn="just">
              <a:lnSpc>
                <a:spcPct val="150000"/>
              </a:lnSpc>
              <a:buSzPts val="1000"/>
              <a:buFont typeface="Symbol" panose="05050102010706020507" pitchFamily="18" charset="2"/>
              <a:buChar char=""/>
              <a:tabLst>
                <a:tab pos="457200" algn="l"/>
              </a:tabLst>
            </a:pPr>
            <a:r>
              <a:rPr lang="en-US" altLang="zh-CN" sz="1400" b="1" kern="100" dirty="0" err="1">
                <a:effectLst/>
                <a:latin typeface="宋体" panose="02010600030101010101" pitchFamily="2" charset="-122"/>
                <a:ea typeface="宋体" panose="02010600030101010101" pitchFamily="2" charset="-122"/>
              </a:rPr>
              <a:t>DFA_graph</a:t>
            </a:r>
            <a:r>
              <a:rPr lang="en-US" altLang="zh-CN" sz="1400" b="1" kern="100" dirty="0">
                <a:effectLst/>
                <a:latin typeface="宋体" panose="02010600030101010101" pitchFamily="2" charset="-122"/>
                <a:ea typeface="宋体" panose="02010600030101010101" pitchFamily="2" charset="-122"/>
              </a:rPr>
              <a:t> </a:t>
            </a:r>
            <a:r>
              <a:rPr lang="zh-CN" altLang="zh-CN" sz="1400" b="1" kern="100" dirty="0">
                <a:effectLst/>
                <a:latin typeface="Times New Roman" panose="02020603050405020304" pitchFamily="18" charset="0"/>
                <a:ea typeface="宋体" panose="02010600030101010101" pitchFamily="2" charset="-122"/>
              </a:rPr>
              <a:t>通过</a:t>
            </a:r>
            <a:r>
              <a:rPr lang="en-US" altLang="zh-CN" sz="1400" b="1" kern="100" dirty="0">
                <a:effectLst/>
                <a:latin typeface="Times New Roman" panose="02020603050405020304" pitchFamily="18" charset="0"/>
                <a:ea typeface="宋体" panose="02010600030101010101" pitchFamily="2" charset="-122"/>
              </a:rPr>
              <a:t> </a:t>
            </a:r>
            <a:r>
              <a:rPr lang="en-US" altLang="zh-CN" sz="1400" b="1" kern="100" dirty="0" err="1">
                <a:effectLst/>
                <a:latin typeface="Times New Roman" panose="02020603050405020304" pitchFamily="18" charset="0"/>
                <a:ea typeface="宋体" panose="02010600030101010101" pitchFamily="2" charset="-122"/>
              </a:rPr>
              <a:t>build_from_NFA</a:t>
            </a:r>
            <a:r>
              <a:rPr lang="en-US" altLang="zh-CN" sz="1400" b="1" kern="100" dirty="0">
                <a:effectLst/>
                <a:latin typeface="Times New Roman" panose="02020603050405020304" pitchFamily="18" charset="0"/>
                <a:ea typeface="宋体" panose="02010600030101010101" pitchFamily="2" charset="-122"/>
              </a:rPr>
              <a:t> </a:t>
            </a:r>
            <a:r>
              <a:rPr lang="zh-CN" altLang="zh-CN" sz="1400" b="1" kern="100" dirty="0">
                <a:effectLst/>
                <a:latin typeface="Times New Roman" panose="02020603050405020304" pitchFamily="18" charset="0"/>
                <a:ea typeface="宋体" panose="02010600030101010101" pitchFamily="2" charset="-122"/>
              </a:rPr>
              <a:t>方法使用一个或多个</a:t>
            </a:r>
            <a:r>
              <a:rPr lang="en-US" altLang="zh-CN" sz="1400" b="1" kern="100" dirty="0">
                <a:effectLst/>
                <a:latin typeface="Times New Roman" panose="02020603050405020304" pitchFamily="18" charset="0"/>
                <a:ea typeface="宋体" panose="02010600030101010101" pitchFamily="2" charset="-122"/>
              </a:rPr>
              <a:t> </a:t>
            </a:r>
            <a:r>
              <a:rPr lang="en-US" altLang="zh-CN" sz="1400" b="1" kern="100" dirty="0" err="1">
                <a:effectLst/>
                <a:latin typeface="Times New Roman" panose="02020603050405020304" pitchFamily="18" charset="0"/>
                <a:ea typeface="宋体" panose="02010600030101010101" pitchFamily="2" charset="-122"/>
              </a:rPr>
              <a:t>NFA_graph</a:t>
            </a:r>
            <a:r>
              <a:rPr lang="en-US" altLang="zh-CN" sz="1400" b="1" kern="100" dirty="0">
                <a:effectLst/>
                <a:latin typeface="Times New Roman" panose="02020603050405020304" pitchFamily="18" charset="0"/>
                <a:ea typeface="宋体" panose="02010600030101010101" pitchFamily="2" charset="-122"/>
              </a:rPr>
              <a:t> </a:t>
            </a:r>
            <a:r>
              <a:rPr lang="zh-CN" altLang="zh-CN" sz="1400" b="1" kern="100" dirty="0">
                <a:effectLst/>
                <a:latin typeface="Times New Roman" panose="02020603050405020304" pitchFamily="18" charset="0"/>
                <a:ea typeface="宋体" panose="02010600030101010101" pitchFamily="2" charset="-122"/>
              </a:rPr>
              <a:t>对象来构建</a:t>
            </a:r>
            <a:r>
              <a:rPr lang="en-US" altLang="zh-CN" sz="1400" b="1" kern="100" dirty="0">
                <a:effectLst/>
                <a:latin typeface="Times New Roman" panose="02020603050405020304" pitchFamily="18" charset="0"/>
                <a:ea typeface="宋体" panose="02010600030101010101" pitchFamily="2" charset="-122"/>
              </a:rPr>
              <a:t>DFA</a:t>
            </a:r>
            <a:r>
              <a:rPr lang="zh-CN" altLang="zh-CN" sz="1400" b="1" kern="100" dirty="0">
                <a:effectLst/>
                <a:latin typeface="Times New Roman" panose="02020603050405020304" pitchFamily="18" charset="0"/>
                <a:ea typeface="宋体" panose="02010600030101010101" pitchFamily="2" charset="-122"/>
              </a:rPr>
              <a:t>。</a:t>
            </a:r>
          </a:p>
          <a:p>
            <a:pPr algn="just">
              <a:lnSpc>
                <a:spcPct val="150000"/>
              </a:lnSpc>
            </a:pPr>
            <a:r>
              <a:rPr lang="en-US" altLang="zh-CN" sz="1400" b="1" kern="100" dirty="0">
                <a:effectLst/>
                <a:latin typeface="宋体" panose="02010600030101010101" pitchFamily="2" charset="-122"/>
                <a:ea typeface="宋体" panose="02010600030101010101" pitchFamily="2" charset="-122"/>
              </a:rPr>
              <a:t>  grammar </a:t>
            </a:r>
            <a:r>
              <a:rPr lang="zh-CN" altLang="zh-CN" sz="1400" b="1" kern="100" dirty="0">
                <a:effectLst/>
                <a:latin typeface="Times New Roman" panose="02020603050405020304" pitchFamily="18" charset="0"/>
                <a:ea typeface="宋体" panose="02010600030101010101" pitchFamily="2" charset="-122"/>
              </a:rPr>
              <a:t>与</a:t>
            </a:r>
            <a:r>
              <a:rPr lang="en-US" altLang="zh-CN" sz="1400" b="1" kern="100" dirty="0">
                <a:effectLst/>
                <a:latin typeface="Times New Roman" panose="02020603050405020304" pitchFamily="18" charset="0"/>
                <a:ea typeface="宋体" panose="02010600030101010101" pitchFamily="2" charset="-122"/>
              </a:rPr>
              <a:t> LALR</a:t>
            </a:r>
            <a:r>
              <a:rPr lang="zh-CN" altLang="zh-CN" sz="1400" b="1" kern="100" dirty="0">
                <a:effectLst/>
                <a:latin typeface="Times New Roman" panose="02020603050405020304" pitchFamily="18" charset="0"/>
                <a:ea typeface="宋体" panose="02010600030101010101" pitchFamily="2" charset="-122"/>
              </a:rPr>
              <a:t>：</a:t>
            </a:r>
          </a:p>
          <a:p>
            <a:pPr marL="342900" lvl="0" indent="-342900" algn="just">
              <a:lnSpc>
                <a:spcPct val="150000"/>
              </a:lnSpc>
              <a:buSzPts val="1000"/>
              <a:buFont typeface="Symbol" panose="05050102010706020507" pitchFamily="18" charset="2"/>
              <a:buChar char=""/>
              <a:tabLst>
                <a:tab pos="457200" algn="l"/>
              </a:tabLst>
            </a:pPr>
            <a:r>
              <a:rPr lang="en-US" altLang="zh-CN" sz="1400" b="1" kern="100" dirty="0">
                <a:effectLst/>
                <a:latin typeface="宋体" panose="02010600030101010101" pitchFamily="2" charset="-122"/>
                <a:ea typeface="宋体" panose="02010600030101010101" pitchFamily="2" charset="-122"/>
              </a:rPr>
              <a:t>LALR </a:t>
            </a:r>
            <a:r>
              <a:rPr lang="zh-CN" altLang="zh-CN" sz="1400" b="1" kern="100" dirty="0">
                <a:effectLst/>
                <a:latin typeface="Times New Roman" panose="02020603050405020304" pitchFamily="18" charset="0"/>
                <a:ea typeface="宋体" panose="02010600030101010101" pitchFamily="2" charset="-122"/>
              </a:rPr>
              <a:t>分析器使用</a:t>
            </a:r>
            <a:r>
              <a:rPr lang="en-US" altLang="zh-CN" sz="1400" b="1" kern="100" dirty="0">
                <a:effectLst/>
                <a:latin typeface="Times New Roman" panose="02020603050405020304" pitchFamily="18" charset="0"/>
                <a:ea typeface="宋体" panose="02010600030101010101" pitchFamily="2" charset="-122"/>
              </a:rPr>
              <a:t> grammar </a:t>
            </a:r>
            <a:r>
              <a:rPr lang="zh-CN" altLang="zh-CN" sz="1400" b="1" kern="100" dirty="0">
                <a:effectLst/>
                <a:latin typeface="Times New Roman" panose="02020603050405020304" pitchFamily="18" charset="0"/>
                <a:ea typeface="宋体" panose="02010600030101010101" pitchFamily="2" charset="-122"/>
              </a:rPr>
              <a:t>类来获取文法规则、</a:t>
            </a:r>
            <a:r>
              <a:rPr lang="en-US" altLang="zh-CN" sz="1400" b="1" kern="100" dirty="0">
                <a:effectLst/>
                <a:latin typeface="Times New Roman" panose="02020603050405020304" pitchFamily="18" charset="0"/>
                <a:ea typeface="宋体" panose="02010600030101010101" pitchFamily="2" charset="-122"/>
              </a:rPr>
              <a:t>First</a:t>
            </a:r>
            <a:r>
              <a:rPr lang="zh-CN" altLang="zh-CN" sz="1400" b="1" kern="100" dirty="0">
                <a:effectLst/>
                <a:latin typeface="Times New Roman" panose="02020603050405020304" pitchFamily="18" charset="0"/>
                <a:ea typeface="宋体" panose="02010600030101010101" pitchFamily="2" charset="-122"/>
              </a:rPr>
              <a:t>集和</a:t>
            </a:r>
            <a:r>
              <a:rPr lang="en-US" altLang="zh-CN" sz="1400" b="1" kern="100" dirty="0">
                <a:effectLst/>
                <a:latin typeface="Times New Roman" panose="02020603050405020304" pitchFamily="18" charset="0"/>
                <a:ea typeface="宋体" panose="02010600030101010101" pitchFamily="2" charset="-122"/>
              </a:rPr>
              <a:t>Follow</a:t>
            </a:r>
            <a:r>
              <a:rPr lang="zh-CN" altLang="zh-CN" sz="1400" b="1" kern="100" dirty="0">
                <a:effectLst/>
                <a:latin typeface="Times New Roman" panose="02020603050405020304" pitchFamily="18" charset="0"/>
                <a:ea typeface="宋体" panose="02010600030101010101" pitchFamily="2" charset="-122"/>
              </a:rPr>
              <a:t>集等信息。</a:t>
            </a:r>
          </a:p>
          <a:p>
            <a:pPr algn="just">
              <a:lnSpc>
                <a:spcPct val="150000"/>
              </a:lnSpc>
            </a:pPr>
            <a:r>
              <a:rPr lang="en-US" altLang="zh-CN" sz="1400" b="1" kern="100" dirty="0">
                <a:effectLst/>
                <a:latin typeface="宋体" panose="02010600030101010101" pitchFamily="2" charset="-122"/>
                <a:ea typeface="宋体" panose="02010600030101010101" pitchFamily="2" charset="-122"/>
              </a:rPr>
              <a:t>  LALR </a:t>
            </a:r>
            <a:r>
              <a:rPr lang="zh-CN" altLang="zh-CN" sz="1400" b="1" kern="100" dirty="0">
                <a:effectLst/>
                <a:latin typeface="Times New Roman" panose="02020603050405020304" pitchFamily="18" charset="0"/>
                <a:ea typeface="宋体" panose="02010600030101010101" pitchFamily="2" charset="-122"/>
              </a:rPr>
              <a:t>与</a:t>
            </a:r>
            <a:r>
              <a:rPr lang="en-US" altLang="zh-CN" sz="1400" b="1" kern="100" dirty="0">
                <a:effectLst/>
                <a:latin typeface="Times New Roman" panose="02020603050405020304" pitchFamily="18" charset="0"/>
                <a:ea typeface="宋体" panose="02010600030101010101" pitchFamily="2" charset="-122"/>
              </a:rPr>
              <a:t> LR1NODE </a:t>
            </a:r>
            <a:r>
              <a:rPr lang="zh-CN" altLang="zh-CN" sz="1400" b="1" kern="100" dirty="0">
                <a:effectLst/>
                <a:latin typeface="Times New Roman" panose="02020603050405020304" pitchFamily="18" charset="0"/>
                <a:ea typeface="宋体" panose="02010600030101010101" pitchFamily="2" charset="-122"/>
              </a:rPr>
              <a:t>和</a:t>
            </a:r>
            <a:r>
              <a:rPr lang="en-US" altLang="zh-CN" sz="1400" b="1" kern="100" dirty="0">
                <a:effectLst/>
                <a:latin typeface="Times New Roman" panose="02020603050405020304" pitchFamily="18" charset="0"/>
                <a:ea typeface="宋体" panose="02010600030101010101" pitchFamily="2" charset="-122"/>
              </a:rPr>
              <a:t> </a:t>
            </a:r>
            <a:r>
              <a:rPr lang="en-US" altLang="zh-CN" sz="1400" b="1" kern="100" dirty="0" err="1">
                <a:effectLst/>
                <a:latin typeface="Times New Roman" panose="02020603050405020304" pitchFamily="18" charset="0"/>
                <a:ea typeface="宋体" panose="02010600030101010101" pitchFamily="2" charset="-122"/>
              </a:rPr>
              <a:t>SyntaxTreeNode</a:t>
            </a:r>
            <a:r>
              <a:rPr lang="zh-CN" altLang="zh-CN" sz="1400" b="1" kern="100" dirty="0">
                <a:effectLst/>
                <a:latin typeface="Times New Roman" panose="02020603050405020304" pitchFamily="18" charset="0"/>
                <a:ea typeface="宋体" panose="02010600030101010101" pitchFamily="2" charset="-122"/>
              </a:rPr>
              <a:t>：</a:t>
            </a:r>
          </a:p>
          <a:p>
            <a:pPr marL="342900" lvl="0" indent="-342900" algn="just">
              <a:lnSpc>
                <a:spcPct val="150000"/>
              </a:lnSpc>
              <a:buSzPts val="1000"/>
              <a:buFont typeface="Symbol" panose="05050102010706020507" pitchFamily="18" charset="2"/>
              <a:buChar char=""/>
              <a:tabLst>
                <a:tab pos="457200" algn="l"/>
              </a:tabLst>
            </a:pPr>
            <a:r>
              <a:rPr lang="en-US" altLang="zh-CN" sz="1400" b="1" kern="100" dirty="0">
                <a:effectLst/>
                <a:latin typeface="宋体" panose="02010600030101010101" pitchFamily="2" charset="-122"/>
                <a:ea typeface="宋体" panose="02010600030101010101" pitchFamily="2" charset="-122"/>
              </a:rPr>
              <a:t>LALR </a:t>
            </a:r>
            <a:r>
              <a:rPr lang="zh-CN" altLang="zh-CN" sz="1400" b="1" kern="100" dirty="0">
                <a:effectLst/>
                <a:latin typeface="Times New Roman" panose="02020603050405020304" pitchFamily="18" charset="0"/>
                <a:ea typeface="宋体" panose="02010600030101010101" pitchFamily="2" charset="-122"/>
              </a:rPr>
              <a:t>使用</a:t>
            </a:r>
            <a:r>
              <a:rPr lang="en-US" altLang="zh-CN" sz="1400" b="1" kern="100" dirty="0">
                <a:effectLst/>
                <a:latin typeface="Times New Roman" panose="02020603050405020304" pitchFamily="18" charset="0"/>
                <a:ea typeface="宋体" panose="02010600030101010101" pitchFamily="2" charset="-122"/>
              </a:rPr>
              <a:t> LR1NODE</a:t>
            </a:r>
            <a:r>
              <a:rPr lang="zh-CN" altLang="zh-CN" sz="1400" b="1" kern="100" dirty="0">
                <a:effectLst/>
                <a:latin typeface="Times New Roman" panose="02020603050405020304" pitchFamily="18" charset="0"/>
                <a:ea typeface="宋体" panose="02010600030101010101" pitchFamily="2" charset="-122"/>
              </a:rPr>
              <a:t>来构建</a:t>
            </a:r>
            <a:r>
              <a:rPr lang="en-US" altLang="zh-CN" sz="1400" b="1" kern="100" dirty="0">
                <a:effectLst/>
                <a:latin typeface="Times New Roman" panose="02020603050405020304" pitchFamily="18" charset="0"/>
                <a:ea typeface="宋体" panose="02010600030101010101" pitchFamily="2" charset="-122"/>
              </a:rPr>
              <a:t>LR(1)</a:t>
            </a:r>
            <a:r>
              <a:rPr lang="zh-CN" altLang="zh-CN" sz="1400" b="1" kern="100" dirty="0">
                <a:effectLst/>
                <a:latin typeface="Times New Roman" panose="02020603050405020304" pitchFamily="18" charset="0"/>
                <a:ea typeface="宋体" panose="02010600030101010101" pitchFamily="2" charset="-122"/>
              </a:rPr>
              <a:t>自动机，并使用</a:t>
            </a:r>
            <a:r>
              <a:rPr lang="en-US" altLang="zh-CN" sz="1400" b="1" kern="100" dirty="0">
                <a:effectLst/>
                <a:latin typeface="Times New Roman" panose="02020603050405020304" pitchFamily="18" charset="0"/>
                <a:ea typeface="宋体" panose="02010600030101010101" pitchFamily="2" charset="-122"/>
              </a:rPr>
              <a:t> </a:t>
            </a:r>
            <a:r>
              <a:rPr lang="en-US" altLang="zh-CN" sz="1400" b="1" kern="100" dirty="0" err="1">
                <a:effectLst/>
                <a:latin typeface="Times New Roman" panose="02020603050405020304" pitchFamily="18" charset="0"/>
                <a:ea typeface="宋体" panose="02010600030101010101" pitchFamily="2" charset="-122"/>
              </a:rPr>
              <a:t>SyntaxTreeNode</a:t>
            </a:r>
            <a:r>
              <a:rPr lang="en-US" altLang="zh-CN" sz="1400" b="1" kern="100" dirty="0">
                <a:effectLst/>
                <a:latin typeface="Times New Roman" panose="02020603050405020304" pitchFamily="18" charset="0"/>
                <a:ea typeface="宋体" panose="02010600030101010101" pitchFamily="2" charset="-122"/>
              </a:rPr>
              <a:t> </a:t>
            </a:r>
            <a:r>
              <a:rPr lang="zh-CN" altLang="zh-CN" sz="1400" b="1" kern="100" dirty="0">
                <a:effectLst/>
                <a:latin typeface="Times New Roman" panose="02020603050405020304" pitchFamily="18" charset="0"/>
                <a:ea typeface="宋体" panose="02010600030101010101" pitchFamily="2" charset="-122"/>
              </a:rPr>
              <a:t>来生成语法树。</a:t>
            </a:r>
          </a:p>
          <a:p>
            <a:pPr algn="just">
              <a:lnSpc>
                <a:spcPct val="150000"/>
              </a:lnSpc>
            </a:pPr>
            <a:r>
              <a:rPr lang="en-US" altLang="zh-CN" sz="1400" b="1" kern="100" dirty="0">
                <a:effectLst/>
                <a:latin typeface="宋体" panose="02010600030101010101" pitchFamily="2" charset="-122"/>
                <a:ea typeface="宋体" panose="02010600030101010101" pitchFamily="2" charset="-122"/>
              </a:rPr>
              <a:t>  </a:t>
            </a:r>
            <a:r>
              <a:rPr lang="en-US" altLang="zh-CN" sz="1400" b="1" kern="100" dirty="0" err="1">
                <a:effectLst/>
                <a:latin typeface="宋体" panose="02010600030101010101" pitchFamily="2" charset="-122"/>
                <a:ea typeface="宋体" panose="02010600030101010101" pitchFamily="2" charset="-122"/>
              </a:rPr>
              <a:t>MainWindow</a:t>
            </a:r>
            <a:r>
              <a:rPr lang="en-US" altLang="zh-CN" sz="1400" b="1" kern="100" dirty="0">
                <a:effectLst/>
                <a:latin typeface="宋体" panose="02010600030101010101" pitchFamily="2" charset="-122"/>
                <a:ea typeface="宋体" panose="02010600030101010101" pitchFamily="2" charset="-122"/>
              </a:rPr>
              <a:t> </a:t>
            </a:r>
            <a:r>
              <a:rPr lang="zh-CN" altLang="zh-CN" sz="1400" b="1" kern="100" dirty="0">
                <a:effectLst/>
                <a:latin typeface="Times New Roman" panose="02020603050405020304" pitchFamily="18" charset="0"/>
                <a:ea typeface="宋体" panose="02010600030101010101" pitchFamily="2" charset="-122"/>
              </a:rPr>
              <a:t>与其他类：</a:t>
            </a:r>
          </a:p>
          <a:p>
            <a:pPr marL="342900" lvl="0" indent="-342900" algn="just">
              <a:lnSpc>
                <a:spcPct val="150000"/>
              </a:lnSpc>
              <a:buSzPts val="1000"/>
              <a:buFont typeface="Symbol" panose="05050102010706020507" pitchFamily="18" charset="2"/>
              <a:buChar char=""/>
              <a:tabLst>
                <a:tab pos="457200" algn="l"/>
              </a:tabLst>
            </a:pPr>
            <a:r>
              <a:rPr lang="en-US" altLang="zh-CN" sz="1400" b="1" kern="100" dirty="0" err="1">
                <a:effectLst/>
                <a:latin typeface="宋体" panose="02010600030101010101" pitchFamily="2" charset="-122"/>
                <a:ea typeface="宋体" panose="02010600030101010101" pitchFamily="2" charset="-122"/>
              </a:rPr>
              <a:t>MainWindow</a:t>
            </a:r>
            <a:r>
              <a:rPr lang="en-US" altLang="zh-CN" sz="1400" b="1" kern="100" dirty="0">
                <a:effectLst/>
                <a:latin typeface="宋体" panose="02010600030101010101" pitchFamily="2" charset="-122"/>
                <a:ea typeface="宋体" panose="02010600030101010101" pitchFamily="2" charset="-122"/>
              </a:rPr>
              <a:t> </a:t>
            </a:r>
            <a:r>
              <a:rPr lang="zh-CN" altLang="zh-CN" sz="1400" b="1" kern="100" dirty="0">
                <a:effectLst/>
                <a:latin typeface="Times New Roman" panose="02020603050405020304" pitchFamily="18" charset="0"/>
                <a:ea typeface="宋体" panose="02010600030101010101" pitchFamily="2" charset="-122"/>
              </a:rPr>
              <a:t>作为</a:t>
            </a:r>
            <a:r>
              <a:rPr lang="en-US" altLang="zh-CN" sz="1400" b="1" kern="100" dirty="0">
                <a:effectLst/>
                <a:latin typeface="Times New Roman" panose="02020603050405020304" pitchFamily="18" charset="0"/>
                <a:ea typeface="宋体" panose="02010600030101010101" pitchFamily="2" charset="-122"/>
              </a:rPr>
              <a:t>GUI</a:t>
            </a:r>
            <a:r>
              <a:rPr lang="zh-CN" altLang="zh-CN" sz="1400" b="1" kern="100" dirty="0">
                <a:effectLst/>
                <a:latin typeface="Times New Roman" panose="02020603050405020304" pitchFamily="18" charset="0"/>
                <a:ea typeface="宋体" panose="02010600030101010101" pitchFamily="2" charset="-122"/>
              </a:rPr>
              <a:t>层，交互并控制</a:t>
            </a:r>
            <a:r>
              <a:rPr lang="en-US" altLang="zh-CN" sz="1400" b="1" kern="100" dirty="0">
                <a:effectLst/>
                <a:latin typeface="Times New Roman" panose="02020603050405020304" pitchFamily="18" charset="0"/>
                <a:ea typeface="宋体" panose="02010600030101010101" pitchFamily="2" charset="-122"/>
              </a:rPr>
              <a:t> LALR</a:t>
            </a:r>
            <a:r>
              <a:rPr lang="zh-CN" altLang="zh-CN" sz="1400" b="1" kern="100" dirty="0">
                <a:effectLst/>
                <a:latin typeface="Times New Roman" panose="02020603050405020304" pitchFamily="18" charset="0"/>
                <a:ea typeface="宋体" panose="02010600030101010101" pitchFamily="2" charset="-122"/>
              </a:rPr>
              <a:t>、</a:t>
            </a:r>
            <a:r>
              <a:rPr lang="en-US" altLang="zh-CN" sz="1400" b="1" kern="100" dirty="0" err="1">
                <a:effectLst/>
                <a:latin typeface="Times New Roman" panose="02020603050405020304" pitchFamily="18" charset="0"/>
                <a:ea typeface="宋体" panose="02010600030101010101" pitchFamily="2" charset="-122"/>
              </a:rPr>
              <a:t>DFA_graph</a:t>
            </a:r>
            <a:r>
              <a:rPr lang="zh-CN" altLang="zh-CN" sz="1400" b="1" kern="100" dirty="0">
                <a:effectLst/>
                <a:latin typeface="Times New Roman" panose="02020603050405020304" pitchFamily="18" charset="0"/>
                <a:ea typeface="宋体" panose="02010600030101010101" pitchFamily="2" charset="-122"/>
              </a:rPr>
              <a:t>、</a:t>
            </a:r>
            <a:r>
              <a:rPr lang="en-US" altLang="zh-CN" sz="1400" b="1" kern="100" dirty="0" err="1">
                <a:effectLst/>
                <a:latin typeface="Times New Roman" panose="02020603050405020304" pitchFamily="18" charset="0"/>
                <a:ea typeface="宋体" panose="02010600030101010101" pitchFamily="2" charset="-122"/>
              </a:rPr>
              <a:t>NFA_graph</a:t>
            </a:r>
            <a:r>
              <a:rPr lang="en-US" altLang="zh-CN" sz="1400" b="1" kern="100" dirty="0">
                <a:effectLst/>
                <a:latin typeface="Times New Roman" panose="02020603050405020304" pitchFamily="18" charset="0"/>
                <a:ea typeface="宋体" panose="02010600030101010101" pitchFamily="2" charset="-122"/>
              </a:rPr>
              <a:t> </a:t>
            </a:r>
            <a:r>
              <a:rPr lang="zh-CN" altLang="zh-CN" sz="1400" b="1" kern="100" dirty="0">
                <a:effectLst/>
                <a:latin typeface="Times New Roman" panose="02020603050405020304" pitchFamily="18" charset="0"/>
                <a:ea typeface="宋体" panose="02010600030101010101" pitchFamily="2" charset="-122"/>
              </a:rPr>
              <a:t>和</a:t>
            </a:r>
            <a:r>
              <a:rPr lang="en-US" altLang="zh-CN" sz="1400" b="1" kern="100" dirty="0">
                <a:effectLst/>
                <a:latin typeface="Times New Roman" panose="02020603050405020304" pitchFamily="18" charset="0"/>
                <a:ea typeface="宋体" panose="02010600030101010101" pitchFamily="2" charset="-122"/>
              </a:rPr>
              <a:t> grammar </a:t>
            </a:r>
            <a:r>
              <a:rPr lang="zh-CN" altLang="zh-CN" sz="1400" b="1" kern="100" dirty="0">
                <a:effectLst/>
                <a:latin typeface="Times New Roman" panose="02020603050405020304" pitchFamily="18" charset="0"/>
                <a:ea typeface="宋体" panose="02010600030101010101" pitchFamily="2" charset="-122"/>
              </a:rPr>
              <a:t>类的实例，以实现用户界面功能</a:t>
            </a:r>
            <a:endParaRPr lang="en-US" altLang="zh-CN" sz="1400" b="1" kern="100" dirty="0">
              <a:effectLst/>
              <a:latin typeface="Times New Roman" panose="02020603050405020304" pitchFamily="18" charset="0"/>
              <a:ea typeface="宋体" panose="02010600030101010101" pitchFamily="2" charset="-122"/>
            </a:endParaRPr>
          </a:p>
          <a:p>
            <a:pPr marL="342900" lvl="0" indent="-342900" algn="just">
              <a:lnSpc>
                <a:spcPct val="150000"/>
              </a:lnSpc>
              <a:buSzPts val="1000"/>
              <a:buFont typeface="Symbol" panose="05050102010706020507" pitchFamily="18" charset="2"/>
              <a:buChar char=""/>
              <a:tabLst>
                <a:tab pos="457200" algn="l"/>
              </a:tabLst>
            </a:pPr>
            <a:r>
              <a:rPr lang="en-US" altLang="zh-CN" sz="1400" b="1" kern="100" dirty="0">
                <a:latin typeface="Times New Roman" panose="02020603050405020304" pitchFamily="18" charset="0"/>
                <a:ea typeface="宋体" panose="02010600030101010101" pitchFamily="2" charset="-122"/>
              </a:rPr>
              <a:t>LR1 item</a:t>
            </a:r>
            <a:r>
              <a:rPr lang="zh-CN" altLang="en-US" sz="1400" b="1" kern="100" dirty="0">
                <a:latin typeface="Times New Roman" panose="02020603050405020304" pitchFamily="18" charset="0"/>
                <a:ea typeface="宋体" panose="02010600030101010101" pitchFamily="2" charset="-122"/>
              </a:rPr>
              <a:t>用来单独管理</a:t>
            </a:r>
            <a:r>
              <a:rPr lang="en-US" altLang="zh-CN" sz="1400" b="1" kern="100" dirty="0">
                <a:latin typeface="Times New Roman" panose="02020603050405020304" pitchFamily="18" charset="0"/>
                <a:ea typeface="宋体" panose="02010600030101010101" pitchFamily="2" charset="-122"/>
              </a:rPr>
              <a:t>LR1</a:t>
            </a:r>
            <a:r>
              <a:rPr lang="zh-CN" altLang="en-US" sz="1400" b="1" kern="100" dirty="0">
                <a:latin typeface="Times New Roman" panose="02020603050405020304" pitchFamily="18" charset="0"/>
                <a:ea typeface="宋体" panose="02010600030101010101" pitchFamily="2" charset="-122"/>
              </a:rPr>
              <a:t>闭包中的单个项目，</a:t>
            </a:r>
            <a:r>
              <a:rPr lang="en-US" altLang="zh-CN" sz="1400" b="1" kern="100" dirty="0">
                <a:latin typeface="Times New Roman" panose="02020603050405020304" pitchFamily="18" charset="0"/>
                <a:ea typeface="宋体" panose="02010600030101010101" pitchFamily="2" charset="-122"/>
              </a:rPr>
              <a:t>AI</a:t>
            </a:r>
            <a:r>
              <a:rPr lang="zh-CN" altLang="en-US" sz="1400" b="1" kern="100" dirty="0">
                <a:latin typeface="Times New Roman" panose="02020603050405020304" pitchFamily="18" charset="0"/>
                <a:ea typeface="宋体" panose="02010600030101010101" pitchFamily="2" charset="-122"/>
              </a:rPr>
              <a:t>用来表示语法分析时的临时分析状态。</a:t>
            </a:r>
            <a:endParaRPr lang="zh-CN" altLang="zh-CN" sz="1400" b="1" kern="100" dirty="0">
              <a:effectLst/>
              <a:latin typeface="Times New Roman" panose="02020603050405020304" pitchFamily="18" charset="0"/>
              <a:ea typeface="宋体" panose="02010600030101010101" pitchFamily="2" charset="-122"/>
            </a:endParaRPr>
          </a:p>
          <a:p>
            <a:endParaRPr lang="zh-CN" altLang="en-US" sz="1000" b="1"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400" advClick="0" advTm="3000">
        <p14:rippl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checkerboard(across)">
                                      <p:cBhvr>
                                        <p:cTn id="10" dur="500"/>
                                        <p:tgtEl>
                                          <p:spTgt spid="13"/>
                                        </p:tgtEl>
                                      </p:cBhvr>
                                    </p:animEffect>
                                  </p:childTnLst>
                                </p:cTn>
                              </p:par>
                              <p:par>
                                <p:cTn id="11" presetID="5" presetClass="entr" presetSubtype="1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checkerboard(across)">
                                      <p:cBhvr>
                                        <p:cTn id="13" dur="500"/>
                                        <p:tgtEl>
                                          <p:spTgt spid="64"/>
                                        </p:tgtEl>
                                      </p:cBhvr>
                                    </p:animEffect>
                                  </p:childTnLst>
                                </p:cTn>
                              </p:par>
                              <p:par>
                                <p:cTn id="14" presetID="53" presetClass="entr" presetSubtype="16"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 calcmode="lin" valueType="num">
                                      <p:cBhvr>
                                        <p:cTn id="16" dur="500" fill="hold"/>
                                        <p:tgtEl>
                                          <p:spTgt spid="59"/>
                                        </p:tgtEl>
                                        <p:attrNameLst>
                                          <p:attrName>ppt_w</p:attrName>
                                        </p:attrNameLst>
                                      </p:cBhvr>
                                      <p:tavLst>
                                        <p:tav tm="0">
                                          <p:val>
                                            <p:fltVal val="0"/>
                                          </p:val>
                                        </p:tav>
                                        <p:tav tm="100000">
                                          <p:val>
                                            <p:strVal val="#ppt_w"/>
                                          </p:val>
                                        </p:tav>
                                      </p:tavLst>
                                    </p:anim>
                                    <p:anim calcmode="lin" valueType="num">
                                      <p:cBhvr>
                                        <p:cTn id="17" dur="500" fill="hold"/>
                                        <p:tgtEl>
                                          <p:spTgt spid="59"/>
                                        </p:tgtEl>
                                        <p:attrNameLst>
                                          <p:attrName>ppt_h</p:attrName>
                                        </p:attrNameLst>
                                      </p:cBhvr>
                                      <p:tavLst>
                                        <p:tav tm="0">
                                          <p:val>
                                            <p:fltVal val="0"/>
                                          </p:val>
                                        </p:tav>
                                        <p:tav tm="100000">
                                          <p:val>
                                            <p:strVal val="#ppt_h"/>
                                          </p:val>
                                        </p:tav>
                                      </p:tavLst>
                                    </p:anim>
                                    <p:animEffect transition="in" filter="fade">
                                      <p:cBhvr>
                                        <p:cTn id="18"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0" y="454025"/>
            <a:ext cx="671830" cy="749300"/>
            <a:chOff x="0" y="1121"/>
            <a:chExt cx="1058" cy="1180"/>
          </a:xfrm>
        </p:grpSpPr>
        <p:sp>
          <p:nvSpPr>
            <p:cNvPr id="38" name="矩形 37"/>
            <p:cNvSpPr/>
            <p:nvPr/>
          </p:nvSpPr>
          <p:spPr>
            <a:xfrm>
              <a:off x="200" y="1321"/>
              <a:ext cx="859" cy="980"/>
            </a:xfrm>
            <a:prstGeom prst="rect">
              <a:avLst/>
            </a:prstGeom>
            <a:noFill/>
            <a:ln w="22225">
              <a:solidFill>
                <a:srgbClr val="11374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0" y="1121"/>
              <a:ext cx="859" cy="980"/>
            </a:xfrm>
            <a:prstGeom prst="rect">
              <a:avLst/>
            </a:prstGeom>
            <a:solidFill>
              <a:srgbClr val="AD1C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795655" y="556895"/>
            <a:ext cx="3461385" cy="64516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defRPr/>
            </a:pPr>
            <a:r>
              <a:rPr lang="en-US" altLang="zh-CN" sz="3600" kern="100" dirty="0">
                <a:solidFill>
                  <a:schemeClr val="tx1"/>
                </a:solidFill>
                <a:latin typeface="字魂105号-简雅黑" panose="00000500000000000000" charset="-122"/>
                <a:ea typeface="字魂105号-简雅黑" panose="00000500000000000000" charset="-122"/>
                <a:cs typeface="Times New Roman" panose="02020603050405020304" pitchFamily="18" charset="0"/>
              </a:rPr>
              <a:t>GUI</a:t>
            </a:r>
            <a:r>
              <a:rPr lang="zh-CN" altLang="en-US" sz="3600" kern="100" dirty="0">
                <a:solidFill>
                  <a:schemeClr val="tx1"/>
                </a:solidFill>
                <a:latin typeface="字魂105号-简雅黑" panose="00000500000000000000" charset="-122"/>
                <a:ea typeface="字魂105号-简雅黑" panose="00000500000000000000" charset="-122"/>
                <a:cs typeface="Times New Roman" panose="02020603050405020304" pitchFamily="18" charset="0"/>
              </a:rPr>
              <a:t>设计</a:t>
            </a:r>
          </a:p>
        </p:txBody>
      </p:sp>
      <p:grpSp>
        <p:nvGrpSpPr>
          <p:cNvPr id="64" name="组合 63"/>
          <p:cNvGrpSpPr/>
          <p:nvPr/>
        </p:nvGrpSpPr>
        <p:grpSpPr>
          <a:xfrm>
            <a:off x="0" y="6631940"/>
            <a:ext cx="12191365" cy="226060"/>
            <a:chOff x="0" y="10444"/>
            <a:chExt cx="19199" cy="356"/>
          </a:xfrm>
        </p:grpSpPr>
        <p:sp>
          <p:nvSpPr>
            <p:cNvPr id="65" name="矩形 64"/>
            <p:cNvSpPr/>
            <p:nvPr/>
          </p:nvSpPr>
          <p:spPr>
            <a:xfrm>
              <a:off x="6595" y="10444"/>
              <a:ext cx="12605" cy="356"/>
            </a:xfrm>
            <a:prstGeom prst="rect">
              <a:avLst/>
            </a:prstGeom>
            <a:solidFill>
              <a:srgbClr val="1137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0" y="10444"/>
              <a:ext cx="12605" cy="356"/>
            </a:xfrm>
            <a:prstGeom prst="rect">
              <a:avLst/>
            </a:prstGeom>
            <a:solidFill>
              <a:srgbClr val="AD1C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71790" y="166368"/>
            <a:ext cx="534790" cy="586742"/>
          </a:xfrm>
          <a:prstGeom prst="rect">
            <a:avLst/>
          </a:prstGeom>
        </p:spPr>
      </p:pic>
      <p:pic>
        <p:nvPicPr>
          <p:cNvPr id="4098" name="图片 1">
            <a:extLst>
              <a:ext uri="{FF2B5EF4-FFF2-40B4-BE49-F238E27FC236}">
                <a16:creationId xmlns:a16="http://schemas.microsoft.com/office/drawing/2014/main" id="{ED4CB354-ECF7-C72C-A59D-331553945E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9461" y="1279051"/>
            <a:ext cx="7320902" cy="4902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879A4F69-F2A6-3660-E6DE-2B56A576B79F}"/>
              </a:ext>
            </a:extLst>
          </p:cNvPr>
          <p:cNvSpPr txBox="1"/>
          <p:nvPr/>
        </p:nvSpPr>
        <p:spPr>
          <a:xfrm>
            <a:off x="127000" y="1329055"/>
            <a:ext cx="4130040" cy="4247317"/>
          </a:xfrm>
          <a:prstGeom prst="rect">
            <a:avLst/>
          </a:prstGeom>
          <a:noFill/>
        </p:spPr>
        <p:txBody>
          <a:bodyPr wrap="square" rtlCol="0">
            <a:spAutoFit/>
          </a:bodyPr>
          <a:lstStyle/>
          <a:p>
            <a:r>
              <a:rPr lang="zh-CN" altLang="en-US" dirty="0"/>
              <a:t>整体</a:t>
            </a:r>
            <a:r>
              <a:rPr lang="en-US" altLang="zh-CN" dirty="0"/>
              <a:t>UI</a:t>
            </a:r>
            <a:r>
              <a:rPr lang="zh-CN" altLang="en-US" dirty="0"/>
              <a:t>使用</a:t>
            </a:r>
            <a:r>
              <a:rPr lang="en-US" altLang="zh-CN" dirty="0"/>
              <a:t>QT creator6.63</a:t>
            </a:r>
            <a:r>
              <a:rPr lang="zh-CN" altLang="en-US" dirty="0"/>
              <a:t>图形化</a:t>
            </a:r>
            <a:r>
              <a:rPr lang="en-US" altLang="zh-CN" dirty="0"/>
              <a:t>UI</a:t>
            </a:r>
            <a:r>
              <a:rPr lang="zh-CN" altLang="en-US" dirty="0"/>
              <a:t>设计界面编辑</a:t>
            </a:r>
            <a:endParaRPr lang="en-US" altLang="zh-CN" dirty="0"/>
          </a:p>
          <a:p>
            <a:endParaRPr lang="en-US" altLang="zh-CN" dirty="0"/>
          </a:p>
          <a:p>
            <a:r>
              <a:rPr lang="zh-CN" altLang="en-US" dirty="0"/>
              <a:t>为方便用户使用，整体</a:t>
            </a:r>
            <a:r>
              <a:rPr lang="en-US" altLang="zh-CN" dirty="0"/>
              <a:t>GUI</a:t>
            </a:r>
            <a:r>
              <a:rPr lang="zh-CN" altLang="en-US" dirty="0"/>
              <a:t>分为两个部分，</a:t>
            </a:r>
            <a:endParaRPr lang="en-US" altLang="zh-CN" dirty="0"/>
          </a:p>
          <a:p>
            <a:r>
              <a:rPr lang="zh-CN" altLang="en-US" dirty="0"/>
              <a:t>左侧部分为词法分析区，</a:t>
            </a:r>
            <a:endParaRPr lang="en-US" altLang="zh-CN" dirty="0"/>
          </a:p>
          <a:p>
            <a:endParaRPr lang="en-US" altLang="zh-CN" dirty="0"/>
          </a:p>
          <a:p>
            <a:r>
              <a:rPr lang="zh-CN" altLang="en-US" dirty="0"/>
              <a:t>右侧为语法分析区，</a:t>
            </a:r>
            <a:endParaRPr lang="en-US" altLang="zh-CN" dirty="0"/>
          </a:p>
          <a:p>
            <a:endParaRPr lang="en-US" altLang="zh-CN" dirty="0"/>
          </a:p>
          <a:p>
            <a:r>
              <a:rPr lang="zh-CN" altLang="en-US" dirty="0"/>
              <a:t>每个分区提供了独立的语法分析和词法分析的功能与交互接口。</a:t>
            </a:r>
            <a:endParaRPr lang="en-US" altLang="zh-CN" dirty="0"/>
          </a:p>
          <a:p>
            <a:endParaRPr lang="en-US" altLang="zh-CN" dirty="0"/>
          </a:p>
          <a:p>
            <a:r>
              <a:rPr lang="zh-CN" altLang="en-US" dirty="0"/>
              <a:t>同时，统一使用表格的形式展示</a:t>
            </a:r>
            <a:r>
              <a:rPr lang="en-US" altLang="zh-CN" dirty="0"/>
              <a:t>DFA</a:t>
            </a:r>
            <a:r>
              <a:rPr lang="zh-CN" altLang="en-US" dirty="0"/>
              <a:t>图，使用层次格式展示生成的语法树，方便用户的使用与阅读</a:t>
            </a:r>
          </a:p>
        </p:txBody>
      </p:sp>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000">
        <p15:prstTrans prst="peelOff"/>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strips(downLeft)">
                                      <p:cBhvr>
                                        <p:cTn id="7" dur="500"/>
                                        <p:tgtEl>
                                          <p:spTgt spid="33"/>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strips(downLeft)">
                                      <p:cBhvr>
                                        <p:cTn id="10" dur="500"/>
                                        <p:tgtEl>
                                          <p:spTgt spid="23"/>
                                        </p:tgtEl>
                                      </p:cBhvr>
                                    </p:animEffect>
                                  </p:childTnLst>
                                </p:cTn>
                              </p:par>
                              <p:par>
                                <p:cTn id="11" presetID="18" presetClass="entr" presetSubtype="12"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strips(downLeft)">
                                      <p:cBhvr>
                                        <p:cTn id="13" dur="500"/>
                                        <p:tgtEl>
                                          <p:spTgt spid="64"/>
                                        </p:tgtEl>
                                      </p:cBhvr>
                                    </p:animEffect>
                                  </p:childTnLst>
                                </p:cTn>
                              </p:par>
                              <p:par>
                                <p:cTn id="14" presetID="53" presetClass="entr" presetSubtype="16" fill="hold" nodeType="withEffect">
                                  <p:stCondLst>
                                    <p:cond delay="0"/>
                                  </p:stCondLst>
                                  <p:childTnLst>
                                    <p:set>
                                      <p:cBhvr>
                                        <p:cTn id="15" dur="1" fill="hold">
                                          <p:stCondLst>
                                            <p:cond delay="0"/>
                                          </p:stCondLst>
                                        </p:cTn>
                                        <p:tgtEl>
                                          <p:spTgt spid="43"/>
                                        </p:tgtEl>
                                        <p:attrNameLst>
                                          <p:attrName>style.visibility</p:attrName>
                                        </p:attrNameLst>
                                      </p:cBhvr>
                                      <p:to>
                                        <p:strVal val="visible"/>
                                      </p:to>
                                    </p:set>
                                    <p:anim calcmode="lin" valueType="num">
                                      <p:cBhvr>
                                        <p:cTn id="16" dur="500" fill="hold"/>
                                        <p:tgtEl>
                                          <p:spTgt spid="43"/>
                                        </p:tgtEl>
                                        <p:attrNameLst>
                                          <p:attrName>ppt_w</p:attrName>
                                        </p:attrNameLst>
                                      </p:cBhvr>
                                      <p:tavLst>
                                        <p:tav tm="0">
                                          <p:val>
                                            <p:fltVal val="0"/>
                                          </p:val>
                                        </p:tav>
                                        <p:tav tm="100000">
                                          <p:val>
                                            <p:strVal val="#ppt_w"/>
                                          </p:val>
                                        </p:tav>
                                      </p:tavLst>
                                    </p:anim>
                                    <p:anim calcmode="lin" valueType="num">
                                      <p:cBhvr>
                                        <p:cTn id="17" dur="500" fill="hold"/>
                                        <p:tgtEl>
                                          <p:spTgt spid="43"/>
                                        </p:tgtEl>
                                        <p:attrNameLst>
                                          <p:attrName>ppt_h</p:attrName>
                                        </p:attrNameLst>
                                      </p:cBhvr>
                                      <p:tavLst>
                                        <p:tav tm="0">
                                          <p:val>
                                            <p:fltVal val="0"/>
                                          </p:val>
                                        </p:tav>
                                        <p:tav tm="100000">
                                          <p:val>
                                            <p:strVal val="#ppt_h"/>
                                          </p:val>
                                        </p:tav>
                                      </p:tavLst>
                                    </p:anim>
                                    <p:animEffect transition="in" filter="fade">
                                      <p:cBhvr>
                                        <p:cTn id="1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红蓝几何线条简约答辩开题通用PPT模板"/>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7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336</TotalTime>
  <Words>5427</Words>
  <Application>Microsoft Office PowerPoint</Application>
  <PresentationFormat>宽屏</PresentationFormat>
  <Paragraphs>465</Paragraphs>
  <Slides>37</Slides>
  <Notes>37</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37</vt:i4>
      </vt:variant>
    </vt:vector>
  </HeadingPairs>
  <TitlesOfParts>
    <vt:vector size="50" baseType="lpstr">
      <vt:lpstr>汉仪井柏然体简</vt:lpstr>
      <vt:lpstr>宋体</vt:lpstr>
      <vt:lpstr>微软雅黑</vt:lpstr>
      <vt:lpstr>微软雅黑 Light</vt:lpstr>
      <vt:lpstr>字魂105号-简雅黑</vt:lpstr>
      <vt:lpstr>字魂35号-经典雅黑</vt:lpstr>
      <vt:lpstr>字魂59号-创粗黑</vt:lpstr>
      <vt:lpstr>Arial</vt:lpstr>
      <vt:lpstr>Courier New</vt:lpstr>
      <vt:lpstr>Symbol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红蓝几何线条简约答辩开题通用PPT模板</dc:title>
  <dc:creator>Dell</dc:creator>
  <cp:lastModifiedBy>xinwei jiang</cp:lastModifiedBy>
  <cp:revision>121</cp:revision>
  <dcterms:created xsi:type="dcterms:W3CDTF">2019-06-19T02:08:00Z</dcterms:created>
  <dcterms:modified xsi:type="dcterms:W3CDTF">2024-12-02T06:39:27Z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